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Ex1.xml" ContentType="application/vnd.ms-office.chartex+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4"/>
  </p:notesMasterIdLst>
  <p:sldIdLst>
    <p:sldId id="269" r:id="rId2"/>
    <p:sldId id="258" r:id="rId3"/>
    <p:sldId id="260" r:id="rId4"/>
    <p:sldId id="261" r:id="rId5"/>
    <p:sldId id="262" r:id="rId6"/>
    <p:sldId id="263" r:id="rId7"/>
    <p:sldId id="264" r:id="rId8"/>
    <p:sldId id="265" r:id="rId9"/>
    <p:sldId id="257" r:id="rId10"/>
    <p:sldId id="266" r:id="rId11"/>
    <p:sldId id="267" r:id="rId12"/>
    <p:sldId id="259" r:id="rId13"/>
  </p:sldIdLst>
  <p:sldSz cx="30275213" cy="213836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13"/>
  </p:normalViewPr>
  <p:slideViewPr>
    <p:cSldViewPr snapToGrid="0">
      <p:cViewPr varScale="1">
        <p:scale>
          <a:sx n="30" d="100"/>
          <a:sy n="30" d="100"/>
        </p:scale>
        <p:origin x="320" y="5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r553\AppData\Roaming\Microsoft\Excel\Book1%20(version%202).xlsb"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r553\AppData\Local\Microsoft\Windows\INetCache\Content.Outlook\TLWFN7TG\Faversham%20Age%20Breakdow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r553\AppData\Roaming\Microsoft\Excel\Book1%20(version%202).xlsb" TargetMode="External"/><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r553\AppData\Roaming\Microsoft\Excel\Book1%20(version%202).xlsb"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file:////Users/gillwagstaff/Library/Containers/com.apple.mail/Data/Library/Mail%20Downloads/2D368CB6-E4A6-4B5E-85BE-196071E365A8/Faversham%20Healthy%20Futures/Exhibition/Patient%20increase%20graph.xlsx"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C:\Users\mr553\AppData\Roaming\Microsoft\Excel\Book1%20(version%202).xlsb"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val>
            <c:numRef>
              <c:f>Sheet1!$I$40</c:f>
              <c:numCache>
                <c:formatCode>General</c:formatCode>
                <c:ptCount val="1"/>
                <c:pt idx="0">
                  <c:v>0.4</c:v>
                </c:pt>
              </c:numCache>
            </c:numRef>
          </c:val>
          <c:extLst>
            <c:ext xmlns:c16="http://schemas.microsoft.com/office/drawing/2014/chart" uri="{C3380CC4-5D6E-409C-BE32-E72D297353CC}">
              <c16:uniqueId val="{00000000-7FF6-4376-B86C-2116005B57D5}"/>
            </c:ext>
          </c:extLst>
        </c:ser>
        <c:ser>
          <c:idx val="1"/>
          <c:order val="1"/>
          <c:spPr>
            <a:solidFill>
              <a:schemeClr val="accent2"/>
            </a:solidFill>
            <a:ln>
              <a:noFill/>
            </a:ln>
            <a:effectLst/>
          </c:spPr>
          <c:invertIfNegative val="0"/>
          <c:val>
            <c:numRef>
              <c:f>Sheet1!$I$41</c:f>
              <c:numCache>
                <c:formatCode>General</c:formatCode>
                <c:ptCount val="1"/>
                <c:pt idx="0">
                  <c:v>0.35</c:v>
                </c:pt>
              </c:numCache>
            </c:numRef>
          </c:val>
          <c:extLst>
            <c:ext xmlns:c16="http://schemas.microsoft.com/office/drawing/2014/chart" uri="{C3380CC4-5D6E-409C-BE32-E72D297353CC}">
              <c16:uniqueId val="{00000001-7FF6-4376-B86C-2116005B57D5}"/>
            </c:ext>
          </c:extLst>
        </c:ser>
        <c:ser>
          <c:idx val="2"/>
          <c:order val="2"/>
          <c:spPr>
            <a:solidFill>
              <a:schemeClr val="accent3"/>
            </a:solidFill>
            <a:ln>
              <a:noFill/>
            </a:ln>
            <a:effectLst/>
          </c:spPr>
          <c:invertIfNegative val="0"/>
          <c:val>
            <c:numRef>
              <c:f>Sheet1!$I$42</c:f>
              <c:numCache>
                <c:formatCode>General</c:formatCode>
                <c:ptCount val="1"/>
                <c:pt idx="0">
                  <c:v>0.25</c:v>
                </c:pt>
              </c:numCache>
            </c:numRef>
          </c:val>
          <c:extLst>
            <c:ext xmlns:c16="http://schemas.microsoft.com/office/drawing/2014/chart" uri="{C3380CC4-5D6E-409C-BE32-E72D297353CC}">
              <c16:uniqueId val="{00000002-7FF6-4376-B86C-2116005B57D5}"/>
            </c:ext>
          </c:extLst>
        </c:ser>
        <c:ser>
          <c:idx val="3"/>
          <c:order val="3"/>
          <c:spPr>
            <a:solidFill>
              <a:schemeClr val="accent4"/>
            </a:solidFill>
            <a:ln>
              <a:noFill/>
            </a:ln>
            <a:effectLst/>
          </c:spPr>
          <c:invertIfNegative val="0"/>
          <c:val>
            <c:numRef>
              <c:f>Sheet1!$I$43</c:f>
              <c:numCache>
                <c:formatCode>General</c:formatCode>
                <c:ptCount val="1"/>
                <c:pt idx="0">
                  <c:v>0.15</c:v>
                </c:pt>
              </c:numCache>
            </c:numRef>
          </c:val>
          <c:extLst>
            <c:ext xmlns:c16="http://schemas.microsoft.com/office/drawing/2014/chart" uri="{C3380CC4-5D6E-409C-BE32-E72D297353CC}">
              <c16:uniqueId val="{00000003-7FF6-4376-B86C-2116005B57D5}"/>
            </c:ext>
          </c:extLst>
        </c:ser>
        <c:ser>
          <c:idx val="4"/>
          <c:order val="4"/>
          <c:spPr>
            <a:solidFill>
              <a:schemeClr val="accent5"/>
            </a:solidFill>
            <a:ln>
              <a:noFill/>
            </a:ln>
            <a:effectLst/>
          </c:spPr>
          <c:invertIfNegative val="0"/>
          <c:val>
            <c:numRef>
              <c:f>Sheet1!$I$44</c:f>
              <c:numCache>
                <c:formatCode>General</c:formatCode>
                <c:ptCount val="1"/>
                <c:pt idx="0">
                  <c:v>0.1</c:v>
                </c:pt>
              </c:numCache>
            </c:numRef>
          </c:val>
          <c:extLst>
            <c:ext xmlns:c16="http://schemas.microsoft.com/office/drawing/2014/chart" uri="{C3380CC4-5D6E-409C-BE32-E72D297353CC}">
              <c16:uniqueId val="{00000004-7FF6-4376-B86C-2116005B57D5}"/>
            </c:ext>
          </c:extLst>
        </c:ser>
        <c:dLbls>
          <c:showLegendKey val="0"/>
          <c:showVal val="0"/>
          <c:showCatName val="0"/>
          <c:showSerName val="0"/>
          <c:showPercent val="0"/>
          <c:showBubbleSize val="0"/>
        </c:dLbls>
        <c:gapWidth val="219"/>
        <c:axId val="788071608"/>
        <c:axId val="788069808"/>
      </c:barChart>
      <c:catAx>
        <c:axId val="788071608"/>
        <c:scaling>
          <c:orientation val="minMax"/>
        </c:scaling>
        <c:delete val="1"/>
        <c:axPos val="l"/>
        <c:majorTickMark val="none"/>
        <c:minorTickMark val="none"/>
        <c:tickLblPos val="nextTo"/>
        <c:crossAx val="788069808"/>
        <c:crosses val="autoZero"/>
        <c:auto val="1"/>
        <c:lblAlgn val="ctr"/>
        <c:lblOffset val="100"/>
        <c:noMultiLvlLbl val="0"/>
      </c:catAx>
      <c:valAx>
        <c:axId val="788069808"/>
        <c:scaling>
          <c:orientation val="minMax"/>
        </c:scaling>
        <c:delete val="1"/>
        <c:axPos val="b"/>
        <c:numFmt formatCode="General" sourceLinked="1"/>
        <c:majorTickMark val="none"/>
        <c:minorTickMark val="none"/>
        <c:tickLblPos val="nextTo"/>
        <c:crossAx val="788071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1111111111111109E-2"/>
          <c:y val="0.10185185185185185"/>
          <c:w val="0.93888888888888888"/>
          <c:h val="0.89814814814814814"/>
        </c:manualLayout>
      </c:layout>
      <c:bar3DChart>
        <c:barDir val="bar"/>
        <c:grouping val="stacked"/>
        <c:varyColors val="0"/>
        <c:ser>
          <c:idx val="0"/>
          <c:order val="0"/>
          <c:spPr>
            <a:solidFill>
              <a:schemeClr val="accent1"/>
            </a:solidFill>
            <a:ln>
              <a:noFill/>
            </a:ln>
            <a:effectLst/>
            <a:sp3d/>
          </c:spPr>
          <c:invertIfNegative val="0"/>
          <c:val>
            <c:numRef>
              <c:f>Sheet1!$B$17</c:f>
              <c:numCache>
                <c:formatCode>General</c:formatCode>
                <c:ptCount val="1"/>
                <c:pt idx="0">
                  <c:v>34</c:v>
                </c:pt>
              </c:numCache>
            </c:numRef>
          </c:val>
          <c:extLst>
            <c:ext xmlns:c16="http://schemas.microsoft.com/office/drawing/2014/chart" uri="{C3380CC4-5D6E-409C-BE32-E72D297353CC}">
              <c16:uniqueId val="{00000000-9494-4F57-89F4-F23B0A3F1545}"/>
            </c:ext>
          </c:extLst>
        </c:ser>
        <c:ser>
          <c:idx val="1"/>
          <c:order val="1"/>
          <c:spPr>
            <a:solidFill>
              <a:schemeClr val="accent2"/>
            </a:solidFill>
            <a:ln>
              <a:noFill/>
            </a:ln>
            <a:effectLst/>
            <a:sp3d/>
          </c:spPr>
          <c:invertIfNegative val="0"/>
          <c:val>
            <c:numRef>
              <c:f>Sheet1!$B$18</c:f>
              <c:numCache>
                <c:formatCode>General</c:formatCode>
                <c:ptCount val="1"/>
                <c:pt idx="0">
                  <c:v>12</c:v>
                </c:pt>
              </c:numCache>
            </c:numRef>
          </c:val>
          <c:extLst>
            <c:ext xmlns:c16="http://schemas.microsoft.com/office/drawing/2014/chart" uri="{C3380CC4-5D6E-409C-BE32-E72D297353CC}">
              <c16:uniqueId val="{00000001-9494-4F57-89F4-F23B0A3F1545}"/>
            </c:ext>
          </c:extLst>
        </c:ser>
        <c:ser>
          <c:idx val="2"/>
          <c:order val="2"/>
          <c:spPr>
            <a:solidFill>
              <a:schemeClr val="accent3"/>
            </a:solidFill>
            <a:ln>
              <a:noFill/>
            </a:ln>
            <a:effectLst/>
            <a:sp3d/>
          </c:spPr>
          <c:invertIfNegative val="0"/>
          <c:val>
            <c:numRef>
              <c:f>Sheet1!$B$19</c:f>
              <c:numCache>
                <c:formatCode>General</c:formatCode>
                <c:ptCount val="1"/>
                <c:pt idx="0">
                  <c:v>11</c:v>
                </c:pt>
              </c:numCache>
            </c:numRef>
          </c:val>
          <c:extLst>
            <c:ext xmlns:c16="http://schemas.microsoft.com/office/drawing/2014/chart" uri="{C3380CC4-5D6E-409C-BE32-E72D297353CC}">
              <c16:uniqueId val="{00000002-9494-4F57-89F4-F23B0A3F1545}"/>
            </c:ext>
          </c:extLst>
        </c:ser>
        <c:ser>
          <c:idx val="3"/>
          <c:order val="3"/>
          <c:spPr>
            <a:solidFill>
              <a:schemeClr val="accent4"/>
            </a:solidFill>
            <a:ln>
              <a:noFill/>
            </a:ln>
            <a:effectLst/>
            <a:sp3d/>
          </c:spPr>
          <c:invertIfNegative val="0"/>
          <c:val>
            <c:numRef>
              <c:f>Sheet1!$B$20</c:f>
              <c:numCache>
                <c:formatCode>General</c:formatCode>
                <c:ptCount val="1"/>
                <c:pt idx="0">
                  <c:v>6</c:v>
                </c:pt>
              </c:numCache>
            </c:numRef>
          </c:val>
          <c:extLst>
            <c:ext xmlns:c16="http://schemas.microsoft.com/office/drawing/2014/chart" uri="{C3380CC4-5D6E-409C-BE32-E72D297353CC}">
              <c16:uniqueId val="{00000003-9494-4F57-89F4-F23B0A3F1545}"/>
            </c:ext>
          </c:extLst>
        </c:ser>
        <c:ser>
          <c:idx val="4"/>
          <c:order val="4"/>
          <c:spPr>
            <a:solidFill>
              <a:schemeClr val="accent5"/>
            </a:solidFill>
            <a:ln>
              <a:noFill/>
            </a:ln>
            <a:effectLst/>
            <a:sp3d/>
          </c:spPr>
          <c:invertIfNegative val="0"/>
          <c:val>
            <c:numRef>
              <c:f>Sheet1!$B$21</c:f>
              <c:numCache>
                <c:formatCode>General</c:formatCode>
                <c:ptCount val="1"/>
                <c:pt idx="0">
                  <c:v>6</c:v>
                </c:pt>
              </c:numCache>
            </c:numRef>
          </c:val>
          <c:extLst>
            <c:ext xmlns:c16="http://schemas.microsoft.com/office/drawing/2014/chart" uri="{C3380CC4-5D6E-409C-BE32-E72D297353CC}">
              <c16:uniqueId val="{00000004-9494-4F57-89F4-F23B0A3F1545}"/>
            </c:ext>
          </c:extLst>
        </c:ser>
        <c:ser>
          <c:idx val="5"/>
          <c:order val="5"/>
          <c:spPr>
            <a:solidFill>
              <a:schemeClr val="accent6"/>
            </a:solidFill>
            <a:ln>
              <a:noFill/>
            </a:ln>
            <a:effectLst/>
            <a:sp3d/>
          </c:spPr>
          <c:invertIfNegative val="0"/>
          <c:val>
            <c:numRef>
              <c:f>Sheet1!$B$22</c:f>
              <c:numCache>
                <c:formatCode>General</c:formatCode>
                <c:ptCount val="1"/>
                <c:pt idx="0">
                  <c:v>5</c:v>
                </c:pt>
              </c:numCache>
            </c:numRef>
          </c:val>
          <c:extLst>
            <c:ext xmlns:c16="http://schemas.microsoft.com/office/drawing/2014/chart" uri="{C3380CC4-5D6E-409C-BE32-E72D297353CC}">
              <c16:uniqueId val="{00000005-9494-4F57-89F4-F23B0A3F1545}"/>
            </c:ext>
          </c:extLst>
        </c:ser>
        <c:ser>
          <c:idx val="6"/>
          <c:order val="6"/>
          <c:spPr>
            <a:solidFill>
              <a:srgbClr val="92D050"/>
            </a:solidFill>
            <a:ln>
              <a:noFill/>
            </a:ln>
            <a:effectLst/>
            <a:sp3d/>
          </c:spPr>
          <c:invertIfNegative val="0"/>
          <c:val>
            <c:numRef>
              <c:f>Sheet1!$B$23</c:f>
              <c:numCache>
                <c:formatCode>General</c:formatCode>
                <c:ptCount val="1"/>
                <c:pt idx="0">
                  <c:v>25</c:v>
                </c:pt>
              </c:numCache>
            </c:numRef>
          </c:val>
          <c:extLst>
            <c:ext xmlns:c16="http://schemas.microsoft.com/office/drawing/2014/chart" uri="{C3380CC4-5D6E-409C-BE32-E72D297353CC}">
              <c16:uniqueId val="{00000006-9494-4F57-89F4-F23B0A3F1545}"/>
            </c:ext>
          </c:extLst>
        </c:ser>
        <c:dLbls>
          <c:showLegendKey val="0"/>
          <c:showVal val="0"/>
          <c:showCatName val="0"/>
          <c:showSerName val="0"/>
          <c:showPercent val="0"/>
          <c:showBubbleSize val="0"/>
        </c:dLbls>
        <c:gapWidth val="150"/>
        <c:shape val="box"/>
        <c:axId val="689508008"/>
        <c:axId val="689509448"/>
        <c:axId val="0"/>
      </c:bar3DChart>
      <c:catAx>
        <c:axId val="689508008"/>
        <c:scaling>
          <c:orientation val="minMax"/>
        </c:scaling>
        <c:delete val="1"/>
        <c:axPos val="l"/>
        <c:majorTickMark val="none"/>
        <c:minorTickMark val="none"/>
        <c:tickLblPos val="nextTo"/>
        <c:crossAx val="689509448"/>
        <c:crosses val="autoZero"/>
        <c:auto val="1"/>
        <c:lblAlgn val="ctr"/>
        <c:lblOffset val="100"/>
        <c:noMultiLvlLbl val="0"/>
      </c:catAx>
      <c:valAx>
        <c:axId val="689509448"/>
        <c:scaling>
          <c:orientation val="minMax"/>
        </c:scaling>
        <c:delete val="1"/>
        <c:axPos val="b"/>
        <c:numFmt formatCode="General" sourceLinked="1"/>
        <c:majorTickMark val="none"/>
        <c:minorTickMark val="none"/>
        <c:tickLblPos val="nextTo"/>
        <c:crossAx val="6895080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120" b="1" i="0" u="sng" strike="noStrike" kern="1200" spc="0" baseline="0">
                <a:solidFill>
                  <a:schemeClr val="tx2"/>
                </a:solidFill>
                <a:latin typeface="+mn-lt"/>
                <a:ea typeface="+mn-ea"/>
                <a:cs typeface="+mn-cs"/>
              </a:defRPr>
            </a:pPr>
            <a:r>
              <a:rPr lang="en-GB" b="1" u="sng" dirty="0"/>
              <a:t>2020</a:t>
            </a:r>
            <a:r>
              <a:rPr lang="en-GB" b="1" u="sng" baseline="30000" dirty="0"/>
              <a:t>*</a:t>
            </a:r>
            <a:r>
              <a:rPr lang="en-GB" b="1" u="sng" baseline="0" dirty="0"/>
              <a:t> p</a:t>
            </a:r>
            <a:r>
              <a:rPr lang="en-GB" b="1" u="sng" dirty="0"/>
              <a:t>opulation of Faversham</a:t>
            </a:r>
          </a:p>
        </c:rich>
      </c:tx>
      <c:layout>
        <c:manualLayout>
          <c:xMode val="edge"/>
          <c:yMode val="edge"/>
          <c:x val="0.11744710081296207"/>
          <c:y val="1.0890970056915336E-3"/>
        </c:manualLayout>
      </c:layout>
      <c:overlay val="0"/>
      <c:spPr>
        <a:noFill/>
        <a:ln>
          <a:noFill/>
        </a:ln>
        <a:effectLst/>
      </c:spPr>
      <c:txPr>
        <a:bodyPr rot="0" spcFirstLastPara="1" vertOverflow="ellipsis" vert="horz" wrap="square" anchor="ctr" anchorCtr="1"/>
        <a:lstStyle/>
        <a:p>
          <a:pPr>
            <a:defRPr sz="3120" b="1" i="0" u="sng"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0.20536880718352546"/>
          <c:y val="0.17219127205199627"/>
          <c:w val="0.73554046398323092"/>
          <c:h val="0.6176024828372777"/>
        </c:manualLayout>
      </c:layout>
      <c:barChart>
        <c:barDir val="bar"/>
        <c:grouping val="stacked"/>
        <c:varyColors val="0"/>
        <c:ser>
          <c:idx val="0"/>
          <c:order val="0"/>
          <c:tx>
            <c:strRef>
              <c:f>KID!$E$26</c:f>
              <c:strCache>
                <c:ptCount val="1"/>
                <c:pt idx="0">
                  <c:v>% Male</c:v>
                </c:pt>
              </c:strCache>
            </c:strRef>
          </c:tx>
          <c:spPr>
            <a:solidFill>
              <a:schemeClr val="accent1"/>
            </a:solidFill>
            <a:ln>
              <a:solidFill>
                <a:schemeClr val="tx1"/>
              </a:solidFill>
            </a:ln>
            <a:effectLst/>
          </c:spPr>
          <c:invertIfNegative val="0"/>
          <c:cat>
            <c:strRef>
              <c:f>KID!$B$27:$B$36</c:f>
              <c:strCache>
                <c:ptCount val="10"/>
                <c:pt idx="0">
                  <c:v>0-9</c:v>
                </c:pt>
                <c:pt idx="1">
                  <c:v>10-19</c:v>
                </c:pt>
                <c:pt idx="2">
                  <c:v>20-29</c:v>
                </c:pt>
                <c:pt idx="3">
                  <c:v>30-39</c:v>
                </c:pt>
                <c:pt idx="4">
                  <c:v>40-49</c:v>
                </c:pt>
                <c:pt idx="5">
                  <c:v>50-59</c:v>
                </c:pt>
                <c:pt idx="6">
                  <c:v>60-69</c:v>
                </c:pt>
                <c:pt idx="7">
                  <c:v>70-79</c:v>
                </c:pt>
                <c:pt idx="8">
                  <c:v>80-89</c:v>
                </c:pt>
                <c:pt idx="9">
                  <c:v>90+</c:v>
                </c:pt>
              </c:strCache>
            </c:strRef>
          </c:cat>
          <c:val>
            <c:numRef>
              <c:f>KID!$E$27:$E$36</c:f>
              <c:numCache>
                <c:formatCode>0.00</c:formatCode>
                <c:ptCount val="10"/>
                <c:pt idx="0">
                  <c:v>-12.052869811230764</c:v>
                </c:pt>
                <c:pt idx="1">
                  <c:v>-12.727702091968437</c:v>
                </c:pt>
                <c:pt idx="2">
                  <c:v>-13.469773307073698</c:v>
                </c:pt>
                <c:pt idx="3">
                  <c:v>-12.843334446226883</c:v>
                </c:pt>
                <c:pt idx="4">
                  <c:v>-12.593107892896985</c:v>
                </c:pt>
                <c:pt idx="5">
                  <c:v>-13.468028352029556</c:v>
                </c:pt>
                <c:pt idx="6">
                  <c:v>-10.360147088077188</c:v>
                </c:pt>
                <c:pt idx="7">
                  <c:v>-8.3013327966627148</c:v>
                </c:pt>
                <c:pt idx="8">
                  <c:v>-3.56459416417235</c:v>
                </c:pt>
                <c:pt idx="9">
                  <c:v>-0.61911004966142047</c:v>
                </c:pt>
              </c:numCache>
            </c:numRef>
          </c:val>
          <c:extLst>
            <c:ext xmlns:c16="http://schemas.microsoft.com/office/drawing/2014/chart" uri="{C3380CC4-5D6E-409C-BE32-E72D297353CC}">
              <c16:uniqueId val="{00000000-7730-440A-8010-79895F23471F}"/>
            </c:ext>
          </c:extLst>
        </c:ser>
        <c:ser>
          <c:idx val="1"/>
          <c:order val="1"/>
          <c:tx>
            <c:strRef>
              <c:f>KID!$F$26</c:f>
              <c:strCache>
                <c:ptCount val="1"/>
                <c:pt idx="0">
                  <c:v>% Female</c:v>
                </c:pt>
              </c:strCache>
            </c:strRef>
          </c:tx>
          <c:spPr>
            <a:solidFill>
              <a:schemeClr val="accent2"/>
            </a:solidFill>
            <a:ln>
              <a:solidFill>
                <a:schemeClr val="tx1"/>
              </a:solidFill>
            </a:ln>
            <a:effectLst/>
          </c:spPr>
          <c:invertIfNegative val="0"/>
          <c:cat>
            <c:strRef>
              <c:f>KID!$B$27:$B$36</c:f>
              <c:strCache>
                <c:ptCount val="10"/>
                <c:pt idx="0">
                  <c:v>0-9</c:v>
                </c:pt>
                <c:pt idx="1">
                  <c:v>10-19</c:v>
                </c:pt>
                <c:pt idx="2">
                  <c:v>20-29</c:v>
                </c:pt>
                <c:pt idx="3">
                  <c:v>30-39</c:v>
                </c:pt>
                <c:pt idx="4">
                  <c:v>40-49</c:v>
                </c:pt>
                <c:pt idx="5">
                  <c:v>50-59</c:v>
                </c:pt>
                <c:pt idx="6">
                  <c:v>60-69</c:v>
                </c:pt>
                <c:pt idx="7">
                  <c:v>70-79</c:v>
                </c:pt>
                <c:pt idx="8">
                  <c:v>80-89</c:v>
                </c:pt>
                <c:pt idx="9">
                  <c:v>90+</c:v>
                </c:pt>
              </c:strCache>
            </c:strRef>
          </c:cat>
          <c:val>
            <c:numRef>
              <c:f>KID!$F$27:$F$36</c:f>
              <c:numCache>
                <c:formatCode>0.00</c:formatCode>
                <c:ptCount val="10"/>
                <c:pt idx="0">
                  <c:v>10.893716412017053</c:v>
                </c:pt>
                <c:pt idx="1">
                  <c:v>11.865690454041488</c:v>
                </c:pt>
                <c:pt idx="2">
                  <c:v>14.054695569342105</c:v>
                </c:pt>
                <c:pt idx="3">
                  <c:v>12.916970617695414</c:v>
                </c:pt>
                <c:pt idx="4">
                  <c:v>12.183026482221376</c:v>
                </c:pt>
                <c:pt idx="5">
                  <c:v>12.935263450251302</c:v>
                </c:pt>
                <c:pt idx="6">
                  <c:v>10.350508518436721</c:v>
                </c:pt>
                <c:pt idx="7">
                  <c:v>8.8233916250058559</c:v>
                </c:pt>
                <c:pt idx="8">
                  <c:v>4.6679070099472852</c:v>
                </c:pt>
                <c:pt idx="9">
                  <c:v>1.3088298610413975</c:v>
                </c:pt>
              </c:numCache>
            </c:numRef>
          </c:val>
          <c:extLst>
            <c:ext xmlns:c16="http://schemas.microsoft.com/office/drawing/2014/chart" uri="{C3380CC4-5D6E-409C-BE32-E72D297353CC}">
              <c16:uniqueId val="{00000001-7730-440A-8010-79895F23471F}"/>
            </c:ext>
          </c:extLst>
        </c:ser>
        <c:dLbls>
          <c:showLegendKey val="0"/>
          <c:showVal val="0"/>
          <c:showCatName val="0"/>
          <c:showSerName val="0"/>
          <c:showPercent val="0"/>
          <c:showBubbleSize val="0"/>
        </c:dLbls>
        <c:gapWidth val="15"/>
        <c:overlap val="100"/>
        <c:axId val="710394888"/>
        <c:axId val="710391936"/>
      </c:barChart>
      <c:catAx>
        <c:axId val="710394888"/>
        <c:scaling>
          <c:orientation val="minMax"/>
        </c:scaling>
        <c:delete val="0"/>
        <c:axPos val="l"/>
        <c:title>
          <c:tx>
            <c:rich>
              <a:bodyPr rot="-5400000" spcFirstLastPara="1" vertOverflow="ellipsis" vert="horz" wrap="square" anchor="ctr" anchorCtr="1"/>
              <a:lstStyle/>
              <a:p>
                <a:pPr>
                  <a:defRPr sz="2600" b="1" i="0" u="none" strike="noStrike" kern="1200" baseline="0">
                    <a:solidFill>
                      <a:schemeClr val="tx2"/>
                    </a:solidFill>
                    <a:latin typeface="+mn-lt"/>
                    <a:ea typeface="+mn-ea"/>
                    <a:cs typeface="+mn-cs"/>
                  </a:defRPr>
                </a:pPr>
                <a:r>
                  <a:rPr lang="en-GB" b="1"/>
                  <a:t>Age</a:t>
                </a:r>
              </a:p>
            </c:rich>
          </c:tx>
          <c:layout>
            <c:manualLayout>
              <c:xMode val="edge"/>
              <c:yMode val="edge"/>
              <c:x val="5.2349658669234916E-3"/>
              <c:y val="0.43759202642029937"/>
            </c:manualLayout>
          </c:layout>
          <c:overlay val="0"/>
          <c:spPr>
            <a:noFill/>
            <a:ln>
              <a:noFill/>
            </a:ln>
            <a:effectLst/>
          </c:spPr>
          <c:txPr>
            <a:bodyPr rot="-5400000" spcFirstLastPara="1" vertOverflow="ellipsis" vert="horz" wrap="square" anchor="ctr" anchorCtr="1"/>
            <a:lstStyle/>
            <a:p>
              <a:pPr>
                <a:defRPr sz="2600" b="1"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710391936"/>
        <c:crosses val="autoZero"/>
        <c:auto val="1"/>
        <c:lblAlgn val="ctr"/>
        <c:lblOffset val="100"/>
        <c:noMultiLvlLbl val="0"/>
      </c:catAx>
      <c:valAx>
        <c:axId val="710391936"/>
        <c:scaling>
          <c:orientation val="minMax"/>
          <c:max val="1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600" b="1" i="0" u="none" strike="noStrike" kern="1200" baseline="0">
                    <a:solidFill>
                      <a:schemeClr val="tx2"/>
                    </a:solidFill>
                    <a:latin typeface="+mn-lt"/>
                    <a:ea typeface="+mn-ea"/>
                    <a:cs typeface="+mn-cs"/>
                  </a:defRPr>
                </a:pPr>
                <a:r>
                  <a:rPr lang="en-GB" b="1" dirty="0"/>
                  <a:t>Percentage (%) of the population</a:t>
                </a:r>
              </a:p>
            </c:rich>
          </c:tx>
          <c:layout>
            <c:manualLayout>
              <c:xMode val="edge"/>
              <c:yMode val="edge"/>
              <c:x val="0.26758250007081552"/>
              <c:y val="0.8767746943639313"/>
            </c:manualLayout>
          </c:layout>
          <c:overlay val="0"/>
          <c:spPr>
            <a:noFill/>
            <a:ln>
              <a:noFill/>
            </a:ln>
            <a:effectLst/>
          </c:spPr>
          <c:txPr>
            <a:bodyPr rot="0" spcFirstLastPara="1" vertOverflow="ellipsis" vert="horz" wrap="square" anchor="ctr" anchorCtr="1"/>
            <a:lstStyle/>
            <a:p>
              <a:pPr>
                <a:defRPr sz="2600" b="1" i="0" u="none" strike="noStrike" kern="1200" baseline="0">
                  <a:solidFill>
                    <a:schemeClr val="tx2"/>
                  </a:solidFill>
                  <a:latin typeface="+mn-lt"/>
                  <a:ea typeface="+mn-ea"/>
                  <a:cs typeface="+mn-cs"/>
                </a:defRPr>
              </a:pPr>
              <a:endParaRPr lang="en-US"/>
            </a:p>
          </c:txPr>
        </c:title>
        <c:numFmt formatCode="0.00;[Black]0.0" sourceLinked="0"/>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710394888"/>
        <c:crosses val="autoZero"/>
        <c:crossBetween val="between"/>
      </c:valAx>
      <c:spPr>
        <a:noFill/>
        <a:ln>
          <a:noFill/>
        </a:ln>
        <a:effectLst/>
      </c:spPr>
    </c:plotArea>
    <c:legend>
      <c:legendPos val="b"/>
      <c:layout>
        <c:manualLayout>
          <c:xMode val="edge"/>
          <c:yMode val="edge"/>
          <c:x val="0.28143939608531848"/>
          <c:y val="7.0552675412834026E-2"/>
          <c:w val="0.630423618389372"/>
          <c:h val="0.15726610079032599"/>
        </c:manualLayout>
      </c:layout>
      <c:overlay val="0"/>
      <c:spPr>
        <a:noFill/>
        <a:ln>
          <a:noFill/>
        </a:ln>
        <a:effectLst/>
      </c:spPr>
      <c:txPr>
        <a:bodyPr rot="0" spcFirstLastPara="1" vertOverflow="ellipsis" vert="horz" wrap="square" anchor="ctr" anchorCtr="1"/>
        <a:lstStyle/>
        <a:p>
          <a:pPr>
            <a:defRPr sz="2600" b="1"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2600">
          <a:solidFill>
            <a:schemeClr val="tx2"/>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explosion val="18"/>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AC6-4CC0-84F9-8ADC391EAE4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AC6-4CC0-84F9-8ADC391EAE4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C6-4CC0-84F9-8ADC391EAE4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AC6-4CC0-84F9-8ADC391EAE49}"/>
              </c:ext>
            </c:extLst>
          </c:dPt>
          <c:val>
            <c:numRef>
              <c:f>Sheet1!$A$2:$A$5</c:f>
              <c:numCache>
                <c:formatCode>General</c:formatCode>
                <c:ptCount val="4"/>
                <c:pt idx="0">
                  <c:v>29.1</c:v>
                </c:pt>
                <c:pt idx="1">
                  <c:v>36.5</c:v>
                </c:pt>
                <c:pt idx="2">
                  <c:v>16</c:v>
                </c:pt>
                <c:pt idx="3">
                  <c:v>18.399999999999999</c:v>
                </c:pt>
              </c:numCache>
            </c:numRef>
          </c:val>
          <c:extLst>
            <c:ext xmlns:c16="http://schemas.microsoft.com/office/drawing/2014/chart" uri="{C3380CC4-5D6E-409C-BE32-E72D297353CC}">
              <c16:uniqueId val="{00000008-4AC6-4CC0-84F9-8ADC391EAE49}"/>
            </c:ext>
          </c:extLst>
        </c:ser>
        <c:dLbls>
          <c:showLegendKey val="0"/>
          <c:showVal val="0"/>
          <c:showCatName val="0"/>
          <c:showSerName val="0"/>
          <c:showPercent val="0"/>
          <c:showBubbleSize val="0"/>
          <c:showLeaderLines val="1"/>
        </c:dLbls>
        <c:firstSliceAng val="0"/>
        <c:holeSize val="5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D83-4E7C-B6B0-1A32F93BAA4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D83-4E7C-B6B0-1A32F93BAA48}"/>
              </c:ext>
            </c:extLst>
          </c:dPt>
          <c:val>
            <c:numRef>
              <c:f>Sheet1!$D$11:$D$12</c:f>
              <c:numCache>
                <c:formatCode>General</c:formatCode>
                <c:ptCount val="2"/>
                <c:pt idx="0">
                  <c:v>68.900000000000006</c:v>
                </c:pt>
                <c:pt idx="1">
                  <c:v>31.1</c:v>
                </c:pt>
              </c:numCache>
            </c:numRef>
          </c:val>
          <c:extLst>
            <c:ext xmlns:c16="http://schemas.microsoft.com/office/drawing/2014/chart" uri="{C3380CC4-5D6E-409C-BE32-E72D297353CC}">
              <c16:uniqueId val="{00000004-2D83-4E7C-B6B0-1A32F93BAA4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4"/>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2FC-43DD-84F6-5AE6E22B8F3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2FC-43DD-84F6-5AE6E22B8F3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2FC-43DD-84F6-5AE6E22B8F3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2FC-43DD-84F6-5AE6E22B8F35}"/>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B2FC-43DD-84F6-5AE6E22B8F35}"/>
              </c:ext>
            </c:extLst>
          </c:dPt>
          <c:val>
            <c:numRef>
              <c:f>Sheet1!$I$35:$I$39</c:f>
              <c:numCache>
                <c:formatCode>General</c:formatCode>
                <c:ptCount val="5"/>
                <c:pt idx="0">
                  <c:v>47.1</c:v>
                </c:pt>
                <c:pt idx="1">
                  <c:v>45.7</c:v>
                </c:pt>
                <c:pt idx="2">
                  <c:v>5.45</c:v>
                </c:pt>
                <c:pt idx="3">
                  <c:v>0.6</c:v>
                </c:pt>
                <c:pt idx="4">
                  <c:v>1.25</c:v>
                </c:pt>
              </c:numCache>
            </c:numRef>
          </c:val>
          <c:extLst>
            <c:ext xmlns:c16="http://schemas.microsoft.com/office/drawing/2014/chart" uri="{C3380CC4-5D6E-409C-BE32-E72D297353CC}">
              <c16:uniqueId val="{0000000A-B2FC-43DD-84F6-5AE6E22B8F35}"/>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spPr>
            <a:solidFill>
              <a:schemeClr val="accent1"/>
            </a:solidFill>
            <a:ln>
              <a:noFill/>
            </a:ln>
            <a:effectLst/>
          </c:spPr>
          <c:invertIfNegative val="0"/>
          <c:cat>
            <c:numRef>
              <c:f>Sheet1!$J$63</c:f>
              <c:numCache>
                <c:formatCode>General</c:formatCode>
                <c:ptCount val="1"/>
                <c:pt idx="0">
                  <c:v>19.8</c:v>
                </c:pt>
              </c:numCache>
            </c:numRef>
          </c:cat>
          <c:val>
            <c:numRef>
              <c:f>Sheet1!$J$64</c:f>
              <c:numCache>
                <c:formatCode>General</c:formatCode>
                <c:ptCount val="1"/>
                <c:pt idx="0">
                  <c:v>40.89</c:v>
                </c:pt>
              </c:numCache>
            </c:numRef>
          </c:val>
          <c:extLst>
            <c:ext xmlns:c16="http://schemas.microsoft.com/office/drawing/2014/chart" uri="{C3380CC4-5D6E-409C-BE32-E72D297353CC}">
              <c16:uniqueId val="{00000000-2535-45A1-B545-881C47DFFF96}"/>
            </c:ext>
          </c:extLst>
        </c:ser>
        <c:ser>
          <c:idx val="1"/>
          <c:order val="1"/>
          <c:spPr>
            <a:solidFill>
              <a:schemeClr val="accent2"/>
            </a:solidFill>
            <a:ln>
              <a:noFill/>
            </a:ln>
            <a:effectLst/>
          </c:spPr>
          <c:invertIfNegative val="0"/>
          <c:cat>
            <c:numRef>
              <c:f>Sheet1!$J$63</c:f>
              <c:numCache>
                <c:formatCode>General</c:formatCode>
                <c:ptCount val="1"/>
                <c:pt idx="0">
                  <c:v>19.8</c:v>
                </c:pt>
              </c:numCache>
            </c:numRef>
          </c:cat>
          <c:val>
            <c:numRef>
              <c:f>Sheet1!$J$65</c:f>
              <c:numCache>
                <c:formatCode>General</c:formatCode>
                <c:ptCount val="1"/>
                <c:pt idx="0">
                  <c:v>31.3</c:v>
                </c:pt>
              </c:numCache>
            </c:numRef>
          </c:val>
          <c:extLst>
            <c:ext xmlns:c16="http://schemas.microsoft.com/office/drawing/2014/chart" uri="{C3380CC4-5D6E-409C-BE32-E72D297353CC}">
              <c16:uniqueId val="{00000001-2535-45A1-B545-881C47DFFF96}"/>
            </c:ext>
          </c:extLst>
        </c:ser>
        <c:ser>
          <c:idx val="2"/>
          <c:order val="2"/>
          <c:spPr>
            <a:solidFill>
              <a:schemeClr val="accent3"/>
            </a:solidFill>
            <a:ln>
              <a:noFill/>
            </a:ln>
            <a:effectLst/>
          </c:spPr>
          <c:invertIfNegative val="0"/>
          <c:cat>
            <c:numRef>
              <c:f>Sheet1!$J$63</c:f>
              <c:numCache>
                <c:formatCode>General</c:formatCode>
                <c:ptCount val="1"/>
                <c:pt idx="0">
                  <c:v>19.8</c:v>
                </c:pt>
              </c:numCache>
            </c:numRef>
          </c:cat>
          <c:val>
            <c:numRef>
              <c:f>Sheet1!$J$66</c:f>
              <c:numCache>
                <c:formatCode>General</c:formatCode>
                <c:ptCount val="1"/>
                <c:pt idx="0">
                  <c:v>5.9</c:v>
                </c:pt>
              </c:numCache>
            </c:numRef>
          </c:val>
          <c:extLst>
            <c:ext xmlns:c16="http://schemas.microsoft.com/office/drawing/2014/chart" uri="{C3380CC4-5D6E-409C-BE32-E72D297353CC}">
              <c16:uniqueId val="{00000002-2535-45A1-B545-881C47DFFF96}"/>
            </c:ext>
          </c:extLst>
        </c:ser>
        <c:ser>
          <c:idx val="3"/>
          <c:order val="3"/>
          <c:spPr>
            <a:solidFill>
              <a:schemeClr val="accent4"/>
            </a:solidFill>
            <a:ln>
              <a:noFill/>
            </a:ln>
            <a:effectLst/>
          </c:spPr>
          <c:invertIfNegative val="0"/>
          <c:cat>
            <c:numRef>
              <c:f>Sheet1!$J$63</c:f>
              <c:numCache>
                <c:formatCode>General</c:formatCode>
                <c:ptCount val="1"/>
                <c:pt idx="0">
                  <c:v>19.8</c:v>
                </c:pt>
              </c:numCache>
            </c:numRef>
          </c:cat>
          <c:val>
            <c:numRef>
              <c:f>Sheet1!$J$67</c:f>
              <c:numCache>
                <c:formatCode>General</c:formatCode>
                <c:ptCount val="1"/>
                <c:pt idx="0">
                  <c:v>2.4</c:v>
                </c:pt>
              </c:numCache>
            </c:numRef>
          </c:val>
          <c:extLst>
            <c:ext xmlns:c16="http://schemas.microsoft.com/office/drawing/2014/chart" uri="{C3380CC4-5D6E-409C-BE32-E72D297353CC}">
              <c16:uniqueId val="{00000003-2535-45A1-B545-881C47DFFF96}"/>
            </c:ext>
          </c:extLst>
        </c:ser>
        <c:dLbls>
          <c:showLegendKey val="0"/>
          <c:showVal val="0"/>
          <c:showCatName val="0"/>
          <c:showSerName val="0"/>
          <c:showPercent val="0"/>
          <c:showBubbleSize val="0"/>
        </c:dLbls>
        <c:gapWidth val="150"/>
        <c:overlap val="100"/>
        <c:axId val="757579696"/>
        <c:axId val="402492480"/>
      </c:barChart>
      <c:catAx>
        <c:axId val="757579696"/>
        <c:scaling>
          <c:orientation val="minMax"/>
        </c:scaling>
        <c:delete val="1"/>
        <c:axPos val="b"/>
        <c:numFmt formatCode="General" sourceLinked="1"/>
        <c:majorTickMark val="none"/>
        <c:minorTickMark val="none"/>
        <c:tickLblPos val="nextTo"/>
        <c:crossAx val="402492480"/>
        <c:crosses val="autoZero"/>
        <c:auto val="1"/>
        <c:lblAlgn val="ctr"/>
        <c:lblOffset val="100"/>
        <c:noMultiLvlLbl val="0"/>
      </c:catAx>
      <c:valAx>
        <c:axId val="402492480"/>
        <c:scaling>
          <c:orientation val="minMax"/>
        </c:scaling>
        <c:delete val="1"/>
        <c:axPos val="l"/>
        <c:numFmt formatCode="0%" sourceLinked="1"/>
        <c:majorTickMark val="none"/>
        <c:minorTickMark val="none"/>
        <c:tickLblPos val="nextTo"/>
        <c:crossAx val="757579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GB" sz="3600" baseline="0" dirty="0"/>
              <a:t>Total Registered Patients at Faversham's GP Surgeries</a:t>
            </a:r>
          </a:p>
          <a:p>
            <a:pPr>
              <a:defRPr sz="3600"/>
            </a:pPr>
            <a:r>
              <a:rPr lang="en-GB" sz="3600" baseline="0" dirty="0"/>
              <a:t> </a:t>
            </a:r>
          </a:p>
        </c:rich>
      </c:tx>
      <c:layout>
        <c:manualLayout>
          <c:xMode val="edge"/>
          <c:yMode val="edge"/>
          <c:x val="0.1000687888057893"/>
          <c:y val="1.5046298255204852E-2"/>
        </c:manualLayout>
      </c:layout>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2071983824988385E-2"/>
          <c:y val="0.16213698630136986"/>
          <c:w val="0.92240967486719661"/>
          <c:h val="0.78800474598209469"/>
        </c:manualLayout>
      </c:layout>
      <c:barChart>
        <c:barDir val="col"/>
        <c:grouping val="clustered"/>
        <c:varyColors val="0"/>
        <c:ser>
          <c:idx val="0"/>
          <c:order val="0"/>
          <c:spPr>
            <a:solidFill>
              <a:schemeClr val="accent1"/>
            </a:solidFill>
            <a:ln>
              <a:noFill/>
            </a:ln>
            <a:effectLst/>
          </c:spPr>
          <c:invertIfNegative val="0"/>
          <c:cat>
            <c:numRef>
              <c:f>Sheet1!$A$2:$A$16</c:f>
              <c:numCache>
                <c:formatCode>mmm\-yy</c:formatCode>
                <c:ptCount val="15"/>
                <c:pt idx="0">
                  <c:v>44562</c:v>
                </c:pt>
                <c:pt idx="1">
                  <c:v>44593</c:v>
                </c:pt>
                <c:pt idx="2">
                  <c:v>44621</c:v>
                </c:pt>
                <c:pt idx="3">
                  <c:v>44652</c:v>
                </c:pt>
                <c:pt idx="4">
                  <c:v>44682</c:v>
                </c:pt>
                <c:pt idx="5">
                  <c:v>44713</c:v>
                </c:pt>
                <c:pt idx="6">
                  <c:v>44743</c:v>
                </c:pt>
                <c:pt idx="7">
                  <c:v>44774</c:v>
                </c:pt>
                <c:pt idx="8">
                  <c:v>44805</c:v>
                </c:pt>
                <c:pt idx="9">
                  <c:v>44835</c:v>
                </c:pt>
                <c:pt idx="10">
                  <c:v>44866</c:v>
                </c:pt>
                <c:pt idx="11">
                  <c:v>44896</c:v>
                </c:pt>
                <c:pt idx="12">
                  <c:v>44927</c:v>
                </c:pt>
                <c:pt idx="13">
                  <c:v>44958</c:v>
                </c:pt>
              </c:numCache>
            </c:numRef>
          </c:cat>
          <c:val>
            <c:numRef>
              <c:f>Sheet1!$B$2:$B$15</c:f>
              <c:numCache>
                <c:formatCode>General</c:formatCode>
                <c:ptCount val="14"/>
                <c:pt idx="0">
                  <c:v>32005</c:v>
                </c:pt>
                <c:pt idx="1">
                  <c:v>32210</c:v>
                </c:pt>
                <c:pt idx="2">
                  <c:v>32351</c:v>
                </c:pt>
                <c:pt idx="3">
                  <c:v>32419</c:v>
                </c:pt>
                <c:pt idx="4">
                  <c:v>32496</c:v>
                </c:pt>
                <c:pt idx="5">
                  <c:v>32627</c:v>
                </c:pt>
                <c:pt idx="6">
                  <c:v>32758</c:v>
                </c:pt>
                <c:pt idx="7">
                  <c:v>33086</c:v>
                </c:pt>
                <c:pt idx="8">
                  <c:v>33229</c:v>
                </c:pt>
                <c:pt idx="9">
                  <c:v>33347</c:v>
                </c:pt>
                <c:pt idx="10">
                  <c:v>33321</c:v>
                </c:pt>
                <c:pt idx="11">
                  <c:v>33279</c:v>
                </c:pt>
                <c:pt idx="12">
                  <c:v>33357</c:v>
                </c:pt>
                <c:pt idx="13">
                  <c:v>33366</c:v>
                </c:pt>
              </c:numCache>
            </c:numRef>
          </c:val>
          <c:extLst>
            <c:ext xmlns:c16="http://schemas.microsoft.com/office/drawing/2014/chart" uri="{C3380CC4-5D6E-409C-BE32-E72D297353CC}">
              <c16:uniqueId val="{00000000-A8D2-B844-A2E7-F96DA24280ED}"/>
            </c:ext>
          </c:extLst>
        </c:ser>
        <c:dLbls>
          <c:showLegendKey val="0"/>
          <c:showVal val="0"/>
          <c:showCatName val="0"/>
          <c:showSerName val="0"/>
          <c:showPercent val="0"/>
          <c:showBubbleSize val="0"/>
        </c:dLbls>
        <c:gapWidth val="219"/>
        <c:overlap val="-27"/>
        <c:axId val="2119843504"/>
        <c:axId val="2119832080"/>
      </c:barChart>
      <c:dateAx>
        <c:axId val="2119843504"/>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9832080"/>
        <c:crosses val="autoZero"/>
        <c:auto val="1"/>
        <c:lblOffset val="100"/>
        <c:baseTimeUnit val="months"/>
      </c:dateAx>
      <c:valAx>
        <c:axId val="2119832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9843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Sheet1!$I$26:$I$30</cx:f>
        <cx:lvl ptCount="5" formatCode="General">
          <cx:pt idx="0">0.59999999999999998</cx:pt>
          <cx:pt idx="1">0.75</cx:pt>
          <cx:pt idx="2">1.05</cx:pt>
          <cx:pt idx="3">1.7</cx:pt>
          <cx:pt idx="4">95.849999999999994</cx:pt>
        </cx:lvl>
      </cx:numDim>
    </cx:data>
  </cx:chartData>
  <cx:chart>
    <cx:plotArea>
      <cx:plotAreaRegion>
        <cx:plotSurface>
          <cx:spPr>
            <a:noFill/>
          </cx:spPr>
        </cx:plotSurface>
        <cx:series layoutId="funnel" uniqueId="{A68EB551-6CD8-432C-A00C-7ABA27CD3675}">
          <cx:dataPt idx="1">
            <cx:spPr>
              <a:solidFill>
                <a:srgbClr val="00B050"/>
              </a:solidFill>
            </cx:spPr>
          </cx:dataPt>
          <cx:dataPt idx="2">
            <cx:spPr>
              <a:solidFill>
                <a:srgbClr val="FFC000">
                  <a:lumMod val="60000"/>
                  <a:lumOff val="40000"/>
                </a:srgbClr>
              </a:solidFill>
            </cx:spPr>
          </cx:dataPt>
          <cx:dataPt idx="3">
            <cx:spPr>
              <a:solidFill>
                <a:srgbClr val="ED7D31"/>
              </a:solidFill>
            </cx:spPr>
          </cx:dataPt>
          <cx:dataPt idx="4">
            <cx:spPr>
              <a:solidFill>
                <a:srgbClr val="FF0000"/>
              </a:solidFill>
            </cx:spPr>
          </cx:dataPt>
          <cx:dataId val="0"/>
        </cx:series>
      </cx:plotAreaRegion>
      <cx:axis id="0" hidden="1">
        <cx:catScaling gapWidth="0.0599999987"/>
        <cx:tickLabels/>
      </cx:axis>
    </cx:plotArea>
  </cx:chart>
  <cx:spPr>
    <a:noFill/>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9372D3-AEB2-5B42-B4BB-F6F38DF82632}" type="datetimeFigureOut">
              <a:rPr lang="en-GB" smtClean="0"/>
              <a:t>29/10/2024</a:t>
            </a:fld>
            <a:endParaRPr lang="en-GB"/>
          </a:p>
        </p:txBody>
      </p:sp>
      <p:sp>
        <p:nvSpPr>
          <p:cNvPr id="4" name="Slide Image Placeholder 3"/>
          <p:cNvSpPr>
            <a:spLocks noGrp="1" noRot="1" noChangeAspect="1"/>
          </p:cNvSpPr>
          <p:nvPr>
            <p:ph type="sldImg" idx="2"/>
          </p:nvPr>
        </p:nvSpPr>
        <p:spPr>
          <a:xfrm>
            <a:off x="1244600" y="1143000"/>
            <a:ext cx="4368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9D3F9C-FC6C-7D45-A3A6-B2D58F493FF0}" type="slidenum">
              <a:rPr lang="en-GB" smtClean="0"/>
              <a:t>‹#›</a:t>
            </a:fld>
            <a:endParaRPr lang="en-GB"/>
          </a:p>
        </p:txBody>
      </p:sp>
    </p:spTree>
    <p:extLst>
      <p:ext uri="{BB962C8B-B14F-4D97-AF65-F5344CB8AC3E}">
        <p14:creationId xmlns:p14="http://schemas.microsoft.com/office/powerpoint/2010/main" val="2162194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4600" y="1143000"/>
            <a:ext cx="4368800" cy="3086100"/>
          </a:xfrm>
        </p:spPr>
      </p:sp>
      <p:sp>
        <p:nvSpPr>
          <p:cNvPr id="3" name="Notes Placeholder 2"/>
          <p:cNvSpPr>
            <a:spLocks noGrp="1"/>
          </p:cNvSpPr>
          <p:nvPr>
            <p:ph type="body" idx="1"/>
          </p:nvPr>
        </p:nvSpPr>
        <p:spPr/>
        <p:txBody>
          <a:bodyPr rtlCol="0"/>
          <a:lstStyle>
            <a:defPPr>
              <a:defRPr lang="en-GB"/>
            </a:defPPr>
          </a:lstStyle>
          <a:p>
            <a:pPr rtl="0"/>
            <a:endParaRPr lang="en-GB" dirty="0"/>
          </a:p>
        </p:txBody>
      </p:sp>
      <p:sp>
        <p:nvSpPr>
          <p:cNvPr id="4" name="Slide Number Placeholder 3"/>
          <p:cNvSpPr>
            <a:spLocks noGrp="1"/>
          </p:cNvSpPr>
          <p:nvPr>
            <p:ph type="sldNum" sz="quarter" idx="5"/>
          </p:nvPr>
        </p:nvSpPr>
        <p:spPr/>
        <p:txBody>
          <a:bodyPr rtlCol="0"/>
          <a:lstStyle>
            <a:defPPr>
              <a:defRPr lang="en-GB"/>
            </a:defPPr>
          </a:lstStyle>
          <a:p>
            <a:pPr rtl="0"/>
            <a:fld id="{C8136092-2EDF-47BF-99B1-B87430F95B70}" type="slidenum">
              <a:rPr lang="en-GB" smtClean="0"/>
              <a:t>4</a:t>
            </a:fld>
            <a:endParaRPr lang="en-GB" dirty="0"/>
          </a:p>
        </p:txBody>
      </p:sp>
    </p:spTree>
    <p:extLst>
      <p:ext uri="{BB962C8B-B14F-4D97-AF65-F5344CB8AC3E}">
        <p14:creationId xmlns:p14="http://schemas.microsoft.com/office/powerpoint/2010/main" val="3836572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33700" y="857250"/>
            <a:ext cx="3276600" cy="2314575"/>
          </a:xfrm>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rtl="0"/>
            <a:fld id="{77542409-6A04-4DC6-AC3A-D3758287A8F2}" type="slidenum">
              <a:rPr lang="en-GB" smtClean="0"/>
              <a:t>5</a:t>
            </a:fld>
            <a:endParaRPr lang="en-GB" dirty="0"/>
          </a:p>
        </p:txBody>
      </p:sp>
    </p:spTree>
    <p:extLst>
      <p:ext uri="{BB962C8B-B14F-4D97-AF65-F5344CB8AC3E}">
        <p14:creationId xmlns:p14="http://schemas.microsoft.com/office/powerpoint/2010/main" val="659133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3499591"/>
            <a:ext cx="25733931" cy="7444669"/>
          </a:xfrm>
        </p:spPr>
        <p:txBody>
          <a:bodyPr anchor="b"/>
          <a:lstStyle>
            <a:lvl1pPr algn="ctr">
              <a:defRPr sz="18708"/>
            </a:lvl1pPr>
          </a:lstStyle>
          <a:p>
            <a:r>
              <a:rPr lang="en-GB"/>
              <a:t>Click to edit Master title style</a:t>
            </a:r>
            <a:endParaRPr lang="en-US" dirty="0"/>
          </a:p>
        </p:txBody>
      </p:sp>
      <p:sp>
        <p:nvSpPr>
          <p:cNvPr id="3" name="Subtitle 2"/>
          <p:cNvSpPr>
            <a:spLocks noGrp="1"/>
          </p:cNvSpPr>
          <p:nvPr>
            <p:ph type="subTitle" idx="1"/>
          </p:nvPr>
        </p:nvSpPr>
        <p:spPr>
          <a:xfrm>
            <a:off x="3784403" y="11231355"/>
            <a:ext cx="22706410" cy="5162758"/>
          </a:xfrm>
        </p:spPr>
        <p:txBody>
          <a:bodyPr/>
          <a:lstStyle>
            <a:lvl1pPr marL="0" indent="0" algn="ctr">
              <a:buNone/>
              <a:defRPr sz="7483"/>
            </a:lvl1pPr>
            <a:lvl2pPr marL="1425576" indent="0" algn="ctr">
              <a:buNone/>
              <a:defRPr sz="6235"/>
            </a:lvl2pPr>
            <a:lvl3pPr marL="2851154" indent="0" algn="ctr">
              <a:buNone/>
              <a:defRPr sz="5613"/>
            </a:lvl3pPr>
            <a:lvl4pPr marL="4276730" indent="0" algn="ctr">
              <a:buNone/>
              <a:defRPr sz="4989"/>
            </a:lvl4pPr>
            <a:lvl5pPr marL="5702308" indent="0" algn="ctr">
              <a:buNone/>
              <a:defRPr sz="4989"/>
            </a:lvl5pPr>
            <a:lvl6pPr marL="7127885" indent="0" algn="ctr">
              <a:buNone/>
              <a:defRPr sz="4989"/>
            </a:lvl6pPr>
            <a:lvl7pPr marL="8553461" indent="0" algn="ctr">
              <a:buNone/>
              <a:defRPr sz="4989"/>
            </a:lvl7pPr>
            <a:lvl8pPr marL="9979038" indent="0" algn="ctr">
              <a:buNone/>
              <a:defRPr sz="4989"/>
            </a:lvl8pPr>
            <a:lvl9pPr marL="11404615" indent="0" algn="ctr">
              <a:buNone/>
              <a:defRPr sz="4989"/>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417A4FE-CBBE-DD49-B982-1F9135EAF420}" type="datetimeFigureOut">
              <a:rPr lang="en-GB" smtClean="0"/>
              <a:t>29/10/2024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D76C77-D235-6F4E-B778-66439B27B126}" type="slidenum">
              <a:rPr lang="en-GB" smtClean="0"/>
              <a:t>‹#›</a:t>
            </a:fld>
            <a:endParaRPr lang="en-GB"/>
          </a:p>
        </p:txBody>
      </p:sp>
    </p:spTree>
    <p:extLst>
      <p:ext uri="{BB962C8B-B14F-4D97-AF65-F5344CB8AC3E}">
        <p14:creationId xmlns:p14="http://schemas.microsoft.com/office/powerpoint/2010/main" val="423049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417A4FE-CBBE-DD49-B982-1F9135EAF420}" type="datetimeFigureOut">
              <a:rPr lang="en-GB" smtClean="0"/>
              <a:t>29/10/2024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D76C77-D235-6F4E-B778-66439B27B126}" type="slidenum">
              <a:rPr lang="en-GB" smtClean="0"/>
              <a:t>‹#›</a:t>
            </a:fld>
            <a:endParaRPr lang="en-GB"/>
          </a:p>
        </p:txBody>
      </p:sp>
    </p:spTree>
    <p:extLst>
      <p:ext uri="{BB962C8B-B14F-4D97-AF65-F5344CB8AC3E}">
        <p14:creationId xmlns:p14="http://schemas.microsoft.com/office/powerpoint/2010/main" val="2598891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1138480"/>
            <a:ext cx="6528093" cy="1812163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081423" y="1138480"/>
            <a:ext cx="19205838" cy="181216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417A4FE-CBBE-DD49-B982-1F9135EAF420}" type="datetimeFigureOut">
              <a:rPr lang="en-GB" smtClean="0"/>
              <a:t>29/10/2024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D76C77-D235-6F4E-B778-66439B27B126}" type="slidenum">
              <a:rPr lang="en-GB" smtClean="0"/>
              <a:t>‹#›</a:t>
            </a:fld>
            <a:endParaRPr lang="en-GB"/>
          </a:p>
        </p:txBody>
      </p:sp>
    </p:spTree>
    <p:extLst>
      <p:ext uri="{BB962C8B-B14F-4D97-AF65-F5344CB8AC3E}">
        <p14:creationId xmlns:p14="http://schemas.microsoft.com/office/powerpoint/2010/main" val="34214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D9222E-6BBD-4789-9096-212AB10A3CAC}"/>
              </a:ext>
            </a:extLst>
          </p:cNvPr>
          <p:cNvSpPr/>
          <p:nvPr userDrawn="1"/>
        </p:nvSpPr>
        <p:spPr>
          <a:xfrm>
            <a:off x="0" y="0"/>
            <a:ext cx="3702953" cy="21383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sz="18158" noProof="0" dirty="0"/>
          </a:p>
        </p:txBody>
      </p:sp>
      <p:sp>
        <p:nvSpPr>
          <p:cNvPr id="15" name="Rectangle 14">
            <a:extLst>
              <a:ext uri="{FF2B5EF4-FFF2-40B4-BE49-F238E27FC236}">
                <a16:creationId xmlns:a16="http://schemas.microsoft.com/office/drawing/2014/main" id="{1214A171-0626-4D76-9EAA-F149F1E2169A}"/>
              </a:ext>
            </a:extLst>
          </p:cNvPr>
          <p:cNvSpPr/>
          <p:nvPr userDrawn="1"/>
        </p:nvSpPr>
        <p:spPr>
          <a:xfrm>
            <a:off x="-47677" y="0"/>
            <a:ext cx="3750630" cy="27575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sz="18158" noProof="0" dirty="0"/>
          </a:p>
        </p:txBody>
      </p:sp>
      <p:pic>
        <p:nvPicPr>
          <p:cNvPr id="3" name="Graphic 2">
            <a:extLst>
              <a:ext uri="{FF2B5EF4-FFF2-40B4-BE49-F238E27FC236}">
                <a16:creationId xmlns:a16="http://schemas.microsoft.com/office/drawing/2014/main" id="{F77FBD42-D42E-4043-9C11-07F947AE1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5335" y="934481"/>
            <a:ext cx="1684605" cy="892388"/>
          </a:xfrm>
          <a:prstGeom prst="rect">
            <a:avLst/>
          </a:prstGeom>
        </p:spPr>
      </p:pic>
      <p:sp>
        <p:nvSpPr>
          <p:cNvPr id="2" name="Title 1">
            <a:extLst>
              <a:ext uri="{FF2B5EF4-FFF2-40B4-BE49-F238E27FC236}">
                <a16:creationId xmlns:a16="http://schemas.microsoft.com/office/drawing/2014/main" id="{672B45DC-4BBE-46D4-AE9D-D0570546A6CA}"/>
              </a:ext>
            </a:extLst>
          </p:cNvPr>
          <p:cNvSpPr>
            <a:spLocks noGrp="1"/>
          </p:cNvSpPr>
          <p:nvPr>
            <p:ph type="title" hasCustomPrompt="1"/>
          </p:nvPr>
        </p:nvSpPr>
        <p:spPr>
          <a:xfrm>
            <a:off x="3702953" y="0"/>
            <a:ext cx="20580788" cy="2761350"/>
          </a:xfrm>
          <a:solidFill>
            <a:schemeClr val="accent1"/>
          </a:solidFill>
        </p:spPr>
        <p:txBody>
          <a:bodyPr lIns="0" tIns="72000" bIns="0" rtlCol="0">
            <a:noAutofit/>
          </a:bodyPr>
          <a:lstStyle>
            <a:lvl1pPr algn="ctr">
              <a:defRPr lang="en-GB" sz="10211" b="1">
                <a:solidFill>
                  <a:schemeClr val="bg1"/>
                </a:solidFill>
              </a:defRPr>
            </a:lvl1pPr>
          </a:lstStyle>
          <a:p>
            <a:pPr rtl="0"/>
            <a:r>
              <a:rPr lang="en-GB" noProof="0"/>
              <a:t>EAT HEALTHY!</a:t>
            </a:r>
          </a:p>
        </p:txBody>
      </p:sp>
      <p:sp>
        <p:nvSpPr>
          <p:cNvPr id="7" name="Text Placeholder 6">
            <a:extLst>
              <a:ext uri="{FF2B5EF4-FFF2-40B4-BE49-F238E27FC236}">
                <a16:creationId xmlns:a16="http://schemas.microsoft.com/office/drawing/2014/main" id="{B4796D54-F17B-48A8-886B-4E170745998A}"/>
              </a:ext>
            </a:extLst>
          </p:cNvPr>
          <p:cNvSpPr>
            <a:spLocks noGrp="1"/>
          </p:cNvSpPr>
          <p:nvPr>
            <p:ph type="body" sz="quarter" idx="10" hasCustomPrompt="1"/>
          </p:nvPr>
        </p:nvSpPr>
        <p:spPr>
          <a:xfrm>
            <a:off x="24283741" y="0"/>
            <a:ext cx="5991473" cy="2761350"/>
          </a:xfrm>
          <a:solidFill>
            <a:schemeClr val="tx2"/>
          </a:solidFill>
        </p:spPr>
        <p:txBody>
          <a:bodyPr lIns="180000" tIns="108000" rIns="72000" bIns="72000" rtlCol="0" anchor="ctr" anchorCtr="0">
            <a:normAutofit/>
          </a:bodyPr>
          <a:lstStyle>
            <a:lvl1pPr marL="0" indent="0">
              <a:buNone/>
              <a:defRPr lang="en-GB" sz="4439" b="1"/>
            </a:lvl1pPr>
          </a:lstStyle>
          <a:p>
            <a:pPr lvl="0" rtl="0"/>
            <a:r>
              <a:rPr lang="en-GB" noProof="0"/>
              <a:t>Vitamins</a:t>
            </a:r>
            <a:br>
              <a:rPr lang="en-GB" noProof="0" dirty="0"/>
            </a:br>
            <a:r>
              <a:rPr lang="en-GB" noProof="0"/>
              <a:t>Food</a:t>
            </a:r>
          </a:p>
        </p:txBody>
      </p:sp>
      <p:sp>
        <p:nvSpPr>
          <p:cNvPr id="16" name="Text Placeholder 15">
            <a:extLst>
              <a:ext uri="{FF2B5EF4-FFF2-40B4-BE49-F238E27FC236}">
                <a16:creationId xmlns:a16="http://schemas.microsoft.com/office/drawing/2014/main" id="{4FABE6AB-3EAD-4E9A-9078-534BB0918C49}"/>
              </a:ext>
            </a:extLst>
          </p:cNvPr>
          <p:cNvSpPr>
            <a:spLocks noGrp="1"/>
          </p:cNvSpPr>
          <p:nvPr>
            <p:ph type="body" sz="quarter" idx="21" hasCustomPrompt="1"/>
          </p:nvPr>
        </p:nvSpPr>
        <p:spPr>
          <a:xfrm>
            <a:off x="985335" y="3211559"/>
            <a:ext cx="1732282" cy="917644"/>
          </a:xfrm>
          <a:prstGeom prst="ellipse">
            <a:avLst/>
          </a:prstGeom>
          <a:solidFill>
            <a:schemeClr val="accent1"/>
          </a:solidFill>
        </p:spPr>
        <p:txBody>
          <a:bodyPr lIns="0" tIns="0" rIns="0" bIns="0" rtlCol="0" anchor="ctr" anchorCtr="0">
            <a:normAutofit/>
          </a:bodyPr>
          <a:lstStyle>
            <a:lvl1pPr marL="0" indent="0" algn="ctr">
              <a:buNone/>
              <a:defRPr lang="en-GB" sz="4217">
                <a:solidFill>
                  <a:schemeClr val="bg1"/>
                </a:solidFill>
                <a:latin typeface="+mj-lt"/>
              </a:defRPr>
            </a:lvl1pPr>
          </a:lstStyle>
          <a:p>
            <a:pPr lvl="0" rtl="0"/>
            <a:r>
              <a:rPr lang="en-GB" noProof="0"/>
              <a:t>A</a:t>
            </a:r>
          </a:p>
        </p:txBody>
      </p:sp>
      <p:sp>
        <p:nvSpPr>
          <p:cNvPr id="13" name="Picture Placeholder 12">
            <a:extLst>
              <a:ext uri="{FF2B5EF4-FFF2-40B4-BE49-F238E27FC236}">
                <a16:creationId xmlns:a16="http://schemas.microsoft.com/office/drawing/2014/main" id="{AB70EAF7-F045-4DCF-AD3B-B0E9C77BAFC5}"/>
              </a:ext>
            </a:extLst>
          </p:cNvPr>
          <p:cNvSpPr>
            <a:spLocks noGrp="1"/>
          </p:cNvSpPr>
          <p:nvPr>
            <p:ph type="pic" sz="quarter" idx="32"/>
          </p:nvPr>
        </p:nvSpPr>
        <p:spPr>
          <a:xfrm>
            <a:off x="4352687" y="3204394"/>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40" name="Picture Placeholder 12">
            <a:extLst>
              <a:ext uri="{FF2B5EF4-FFF2-40B4-BE49-F238E27FC236}">
                <a16:creationId xmlns:a16="http://schemas.microsoft.com/office/drawing/2014/main" id="{F0A36C41-577C-4A8A-9168-8BBB1976FE16}"/>
              </a:ext>
            </a:extLst>
          </p:cNvPr>
          <p:cNvSpPr>
            <a:spLocks noGrp="1"/>
          </p:cNvSpPr>
          <p:nvPr>
            <p:ph type="pic" sz="quarter" idx="33"/>
          </p:nvPr>
        </p:nvSpPr>
        <p:spPr>
          <a:xfrm>
            <a:off x="7185808" y="3204394"/>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41" name="Picture Placeholder 12">
            <a:extLst>
              <a:ext uri="{FF2B5EF4-FFF2-40B4-BE49-F238E27FC236}">
                <a16:creationId xmlns:a16="http://schemas.microsoft.com/office/drawing/2014/main" id="{4DF7D41E-1DB8-4090-ACFD-5DC2025C7517}"/>
              </a:ext>
            </a:extLst>
          </p:cNvPr>
          <p:cNvSpPr>
            <a:spLocks noGrp="1"/>
          </p:cNvSpPr>
          <p:nvPr>
            <p:ph type="pic" sz="quarter" idx="34"/>
          </p:nvPr>
        </p:nvSpPr>
        <p:spPr>
          <a:xfrm>
            <a:off x="10018928" y="3204394"/>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42" name="Picture Placeholder 12">
            <a:extLst>
              <a:ext uri="{FF2B5EF4-FFF2-40B4-BE49-F238E27FC236}">
                <a16:creationId xmlns:a16="http://schemas.microsoft.com/office/drawing/2014/main" id="{646305C3-1FC0-45C7-B3E5-464F0440AFD0}"/>
              </a:ext>
            </a:extLst>
          </p:cNvPr>
          <p:cNvSpPr>
            <a:spLocks noGrp="1"/>
          </p:cNvSpPr>
          <p:nvPr>
            <p:ph type="pic" sz="quarter" idx="35"/>
          </p:nvPr>
        </p:nvSpPr>
        <p:spPr>
          <a:xfrm>
            <a:off x="12852050" y="3204394"/>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43" name="Picture Placeholder 12">
            <a:extLst>
              <a:ext uri="{FF2B5EF4-FFF2-40B4-BE49-F238E27FC236}">
                <a16:creationId xmlns:a16="http://schemas.microsoft.com/office/drawing/2014/main" id="{2EECD492-6626-4F7A-822F-A4425FB5C692}"/>
              </a:ext>
            </a:extLst>
          </p:cNvPr>
          <p:cNvSpPr>
            <a:spLocks noGrp="1"/>
          </p:cNvSpPr>
          <p:nvPr>
            <p:ph type="pic" sz="quarter" idx="36"/>
          </p:nvPr>
        </p:nvSpPr>
        <p:spPr>
          <a:xfrm>
            <a:off x="15685170" y="3204394"/>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44" name="Picture Placeholder 12">
            <a:extLst>
              <a:ext uri="{FF2B5EF4-FFF2-40B4-BE49-F238E27FC236}">
                <a16:creationId xmlns:a16="http://schemas.microsoft.com/office/drawing/2014/main" id="{C9A77394-8CB5-4CFE-8671-05DCA9EC997A}"/>
              </a:ext>
            </a:extLst>
          </p:cNvPr>
          <p:cNvSpPr>
            <a:spLocks noGrp="1"/>
          </p:cNvSpPr>
          <p:nvPr>
            <p:ph type="pic" sz="quarter" idx="37"/>
          </p:nvPr>
        </p:nvSpPr>
        <p:spPr>
          <a:xfrm>
            <a:off x="18518291" y="3204394"/>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45" name="Picture Placeholder 12">
            <a:extLst>
              <a:ext uri="{FF2B5EF4-FFF2-40B4-BE49-F238E27FC236}">
                <a16:creationId xmlns:a16="http://schemas.microsoft.com/office/drawing/2014/main" id="{2712125E-F6E1-438B-A484-62B2522E4F74}"/>
              </a:ext>
            </a:extLst>
          </p:cNvPr>
          <p:cNvSpPr>
            <a:spLocks noGrp="1"/>
          </p:cNvSpPr>
          <p:nvPr>
            <p:ph type="pic" sz="quarter" idx="38"/>
          </p:nvPr>
        </p:nvSpPr>
        <p:spPr>
          <a:xfrm>
            <a:off x="21351424" y="3204394"/>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88" name="Text Placeholder 6">
            <a:extLst>
              <a:ext uri="{FF2B5EF4-FFF2-40B4-BE49-F238E27FC236}">
                <a16:creationId xmlns:a16="http://schemas.microsoft.com/office/drawing/2014/main" id="{8A0852C6-5500-4284-AF59-1EAB9EF2003E}"/>
              </a:ext>
            </a:extLst>
          </p:cNvPr>
          <p:cNvSpPr>
            <a:spLocks noGrp="1"/>
          </p:cNvSpPr>
          <p:nvPr>
            <p:ph type="body" sz="quarter" idx="11"/>
          </p:nvPr>
        </p:nvSpPr>
        <p:spPr>
          <a:xfrm>
            <a:off x="24283741" y="2747642"/>
            <a:ext cx="5991473" cy="1871708"/>
          </a:xfrm>
          <a:solidFill>
            <a:schemeClr val="accent1"/>
          </a:solidFill>
        </p:spPr>
        <p:txBody>
          <a:bodyPr lIns="90000" tIns="72000" rIns="72000" bIns="72000" rtlCol="0" anchor="ctr" anchorCtr="0">
            <a:normAutofit/>
          </a:bodyPr>
          <a:lstStyle>
            <a:lvl1pPr marL="239732" indent="-239732">
              <a:spcBef>
                <a:spcPts val="444"/>
              </a:spcBef>
              <a:buClr>
                <a:schemeClr val="tx2"/>
              </a:buClr>
              <a:buFont typeface="Arial" panose="020B0604020202020204" pitchFamily="34" charset="0"/>
              <a:buChar char="•"/>
              <a:defRPr lang="en-GB" sz="1776" b="0">
                <a:solidFill>
                  <a:schemeClr val="bg1"/>
                </a:solidFill>
              </a:defRPr>
            </a:lvl1pPr>
          </a:lstStyle>
          <a:p>
            <a:pPr lvl="0" rtl="0"/>
            <a:r>
              <a:rPr lang="en-US" noProof="0"/>
              <a:t>Click to edit Master text styles</a:t>
            </a:r>
          </a:p>
        </p:txBody>
      </p:sp>
      <p:sp>
        <p:nvSpPr>
          <p:cNvPr id="115" name="Rectangle 114">
            <a:extLst>
              <a:ext uri="{FF2B5EF4-FFF2-40B4-BE49-F238E27FC236}">
                <a16:creationId xmlns:a16="http://schemas.microsoft.com/office/drawing/2014/main" id="{E74C8519-11AB-4DB9-910E-FEB52FB2DEF5}"/>
              </a:ext>
            </a:extLst>
          </p:cNvPr>
          <p:cNvSpPr/>
          <p:nvPr userDrawn="1"/>
        </p:nvSpPr>
        <p:spPr>
          <a:xfrm>
            <a:off x="24283741" y="4621296"/>
            <a:ext cx="5991473" cy="1876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sz="18158" noProof="0" dirty="0"/>
          </a:p>
        </p:txBody>
      </p:sp>
      <p:sp>
        <p:nvSpPr>
          <p:cNvPr id="12" name="Rectangle 11">
            <a:extLst>
              <a:ext uri="{FF2B5EF4-FFF2-40B4-BE49-F238E27FC236}">
                <a16:creationId xmlns:a16="http://schemas.microsoft.com/office/drawing/2014/main" id="{FECF3696-8776-4414-8C6B-04CED956467A}"/>
              </a:ext>
            </a:extLst>
          </p:cNvPr>
          <p:cNvSpPr/>
          <p:nvPr userDrawn="1"/>
        </p:nvSpPr>
        <p:spPr>
          <a:xfrm>
            <a:off x="1" y="4617497"/>
            <a:ext cx="24283740" cy="1894219"/>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966" tIns="101483" rIns="202966" bIns="101483" numCol="1" spcCol="0" rtlCol="0" fromWordArt="0" anchor="ctr" anchorCtr="0" forceAA="0" compatLnSpc="1">
            <a:prstTxWarp prst="textNoShape">
              <a:avLst/>
            </a:prstTxWarp>
            <a:noAutofit/>
          </a:bodyPr>
          <a:lstStyle>
            <a:defPPr>
              <a:defRPr lang="en-GB"/>
            </a:defPPr>
          </a:lstStyle>
          <a:p>
            <a:pPr algn="ctr" rtl="0"/>
            <a:endParaRPr lang="en-GB" sz="18158" noProof="0" dirty="0"/>
          </a:p>
        </p:txBody>
      </p:sp>
      <p:sp>
        <p:nvSpPr>
          <p:cNvPr id="149" name="Text Placeholder 15">
            <a:extLst>
              <a:ext uri="{FF2B5EF4-FFF2-40B4-BE49-F238E27FC236}">
                <a16:creationId xmlns:a16="http://schemas.microsoft.com/office/drawing/2014/main" id="{F8941ABB-071D-43FD-99A9-0EDA81062848}"/>
              </a:ext>
            </a:extLst>
          </p:cNvPr>
          <p:cNvSpPr>
            <a:spLocks noGrp="1"/>
          </p:cNvSpPr>
          <p:nvPr>
            <p:ph type="body" sz="quarter" idx="22" hasCustomPrompt="1"/>
          </p:nvPr>
        </p:nvSpPr>
        <p:spPr>
          <a:xfrm>
            <a:off x="985335" y="5087696"/>
            <a:ext cx="1732282" cy="917644"/>
          </a:xfrm>
          <a:prstGeom prst="ellipse">
            <a:avLst/>
          </a:prstGeom>
          <a:solidFill>
            <a:schemeClr val="accent1"/>
          </a:solidFill>
        </p:spPr>
        <p:txBody>
          <a:bodyPr lIns="0" tIns="0" rIns="0" bIns="0" rtlCol="0" anchor="ctr" anchorCtr="0">
            <a:normAutofit/>
          </a:bodyPr>
          <a:lstStyle>
            <a:lvl1pPr marL="0" indent="0" algn="ctr">
              <a:buNone/>
              <a:defRPr lang="en-GB" sz="4217">
                <a:solidFill>
                  <a:schemeClr val="bg1"/>
                </a:solidFill>
                <a:latin typeface="+mj-lt"/>
              </a:defRPr>
            </a:lvl1pPr>
          </a:lstStyle>
          <a:p>
            <a:pPr lvl="0" rtl="0"/>
            <a:r>
              <a:rPr lang="en-GB" noProof="0"/>
              <a:t>A</a:t>
            </a:r>
          </a:p>
        </p:txBody>
      </p:sp>
      <p:sp>
        <p:nvSpPr>
          <p:cNvPr id="53" name="Picture Placeholder 12">
            <a:extLst>
              <a:ext uri="{FF2B5EF4-FFF2-40B4-BE49-F238E27FC236}">
                <a16:creationId xmlns:a16="http://schemas.microsoft.com/office/drawing/2014/main" id="{37EC563A-88F2-4A1D-89F4-44723B0874BC}"/>
              </a:ext>
            </a:extLst>
          </p:cNvPr>
          <p:cNvSpPr>
            <a:spLocks noGrp="1"/>
          </p:cNvSpPr>
          <p:nvPr>
            <p:ph type="pic" sz="quarter" idx="39"/>
          </p:nvPr>
        </p:nvSpPr>
        <p:spPr>
          <a:xfrm>
            <a:off x="4352687" y="5074350"/>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54" name="Picture Placeholder 12">
            <a:extLst>
              <a:ext uri="{FF2B5EF4-FFF2-40B4-BE49-F238E27FC236}">
                <a16:creationId xmlns:a16="http://schemas.microsoft.com/office/drawing/2014/main" id="{3B530561-8E3E-4FBE-BAFB-F99A805C91EC}"/>
              </a:ext>
            </a:extLst>
          </p:cNvPr>
          <p:cNvSpPr>
            <a:spLocks noGrp="1"/>
          </p:cNvSpPr>
          <p:nvPr>
            <p:ph type="pic" sz="quarter" idx="40"/>
          </p:nvPr>
        </p:nvSpPr>
        <p:spPr>
          <a:xfrm>
            <a:off x="7185808" y="5074350"/>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55" name="Picture Placeholder 12">
            <a:extLst>
              <a:ext uri="{FF2B5EF4-FFF2-40B4-BE49-F238E27FC236}">
                <a16:creationId xmlns:a16="http://schemas.microsoft.com/office/drawing/2014/main" id="{26D94B08-1D26-4D93-ACB2-33D6F7485F57}"/>
              </a:ext>
            </a:extLst>
          </p:cNvPr>
          <p:cNvSpPr>
            <a:spLocks noGrp="1"/>
          </p:cNvSpPr>
          <p:nvPr>
            <p:ph type="pic" sz="quarter" idx="41"/>
          </p:nvPr>
        </p:nvSpPr>
        <p:spPr>
          <a:xfrm>
            <a:off x="10018928" y="5074350"/>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56" name="Picture Placeholder 12">
            <a:extLst>
              <a:ext uri="{FF2B5EF4-FFF2-40B4-BE49-F238E27FC236}">
                <a16:creationId xmlns:a16="http://schemas.microsoft.com/office/drawing/2014/main" id="{EFE31053-669D-4B52-81E3-A927463F7D1B}"/>
              </a:ext>
            </a:extLst>
          </p:cNvPr>
          <p:cNvSpPr>
            <a:spLocks noGrp="1"/>
          </p:cNvSpPr>
          <p:nvPr>
            <p:ph type="pic" sz="quarter" idx="42"/>
          </p:nvPr>
        </p:nvSpPr>
        <p:spPr>
          <a:xfrm>
            <a:off x="12852050" y="5074350"/>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57" name="Picture Placeholder 12">
            <a:extLst>
              <a:ext uri="{FF2B5EF4-FFF2-40B4-BE49-F238E27FC236}">
                <a16:creationId xmlns:a16="http://schemas.microsoft.com/office/drawing/2014/main" id="{35F3C390-D80F-4BF5-9B61-95B7153E0F71}"/>
              </a:ext>
            </a:extLst>
          </p:cNvPr>
          <p:cNvSpPr>
            <a:spLocks noGrp="1"/>
          </p:cNvSpPr>
          <p:nvPr>
            <p:ph type="pic" sz="quarter" idx="43"/>
          </p:nvPr>
        </p:nvSpPr>
        <p:spPr>
          <a:xfrm>
            <a:off x="15685170" y="5074350"/>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58" name="Picture Placeholder 12">
            <a:extLst>
              <a:ext uri="{FF2B5EF4-FFF2-40B4-BE49-F238E27FC236}">
                <a16:creationId xmlns:a16="http://schemas.microsoft.com/office/drawing/2014/main" id="{9615EAD4-F764-4610-A3CF-209FB6A744B8}"/>
              </a:ext>
            </a:extLst>
          </p:cNvPr>
          <p:cNvSpPr>
            <a:spLocks noGrp="1"/>
          </p:cNvSpPr>
          <p:nvPr>
            <p:ph type="pic" sz="quarter" idx="44"/>
          </p:nvPr>
        </p:nvSpPr>
        <p:spPr>
          <a:xfrm>
            <a:off x="18518291" y="5074350"/>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59" name="Picture Placeholder 12">
            <a:extLst>
              <a:ext uri="{FF2B5EF4-FFF2-40B4-BE49-F238E27FC236}">
                <a16:creationId xmlns:a16="http://schemas.microsoft.com/office/drawing/2014/main" id="{37D28A84-C240-4AB9-B4C2-A4D9D77A6404}"/>
              </a:ext>
            </a:extLst>
          </p:cNvPr>
          <p:cNvSpPr>
            <a:spLocks noGrp="1"/>
          </p:cNvSpPr>
          <p:nvPr>
            <p:ph type="pic" sz="quarter" idx="45"/>
          </p:nvPr>
        </p:nvSpPr>
        <p:spPr>
          <a:xfrm>
            <a:off x="21351424" y="5074350"/>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89" name="Text Placeholder 6">
            <a:extLst>
              <a:ext uri="{FF2B5EF4-FFF2-40B4-BE49-F238E27FC236}">
                <a16:creationId xmlns:a16="http://schemas.microsoft.com/office/drawing/2014/main" id="{9467918B-34AF-400E-980A-6E875B19479C}"/>
              </a:ext>
            </a:extLst>
          </p:cNvPr>
          <p:cNvSpPr>
            <a:spLocks noGrp="1"/>
          </p:cNvSpPr>
          <p:nvPr>
            <p:ph type="body" sz="quarter" idx="12"/>
          </p:nvPr>
        </p:nvSpPr>
        <p:spPr>
          <a:xfrm>
            <a:off x="24283741" y="4617497"/>
            <a:ext cx="5991473" cy="1894219"/>
          </a:xfrm>
          <a:solidFill>
            <a:schemeClr val="tx1">
              <a:alpha val="25000"/>
            </a:schemeClr>
          </a:solidFill>
        </p:spPr>
        <p:txBody>
          <a:bodyPr lIns="90000" tIns="72000" rIns="72000" bIns="72000" rtlCol="0" anchor="ctr" anchorCtr="0">
            <a:normAutofit/>
          </a:bodyPr>
          <a:lstStyle>
            <a:lvl1pPr marL="239732" indent="-239732">
              <a:spcBef>
                <a:spcPts val="444"/>
              </a:spcBef>
              <a:buClr>
                <a:schemeClr val="tx2"/>
              </a:buClr>
              <a:buFont typeface="Arial" panose="020B0604020202020204" pitchFamily="34" charset="0"/>
              <a:buChar char="•"/>
              <a:defRPr lang="en-GB" sz="1776" b="0">
                <a:solidFill>
                  <a:schemeClr val="bg1"/>
                </a:solidFill>
              </a:defRPr>
            </a:lvl1pPr>
          </a:lstStyle>
          <a:p>
            <a:pPr lvl="0" rtl="0"/>
            <a:r>
              <a:rPr lang="en-US" noProof="0"/>
              <a:t>Click to edit Master text styles</a:t>
            </a:r>
          </a:p>
        </p:txBody>
      </p:sp>
      <p:sp>
        <p:nvSpPr>
          <p:cNvPr id="154" name="Text Placeholder 15">
            <a:extLst>
              <a:ext uri="{FF2B5EF4-FFF2-40B4-BE49-F238E27FC236}">
                <a16:creationId xmlns:a16="http://schemas.microsoft.com/office/drawing/2014/main" id="{2CFFFFF6-7A89-40E1-B074-7F8B72A0C39B}"/>
              </a:ext>
            </a:extLst>
          </p:cNvPr>
          <p:cNvSpPr>
            <a:spLocks noGrp="1"/>
          </p:cNvSpPr>
          <p:nvPr>
            <p:ph type="body" sz="quarter" idx="24" hasCustomPrompt="1"/>
          </p:nvPr>
        </p:nvSpPr>
        <p:spPr>
          <a:xfrm>
            <a:off x="985335" y="6963834"/>
            <a:ext cx="1732282" cy="917644"/>
          </a:xfrm>
          <a:prstGeom prst="ellipse">
            <a:avLst/>
          </a:prstGeom>
          <a:solidFill>
            <a:schemeClr val="accent1"/>
          </a:solidFill>
        </p:spPr>
        <p:txBody>
          <a:bodyPr lIns="0" tIns="0" rIns="0" bIns="0" rtlCol="0" anchor="ctr" anchorCtr="0">
            <a:normAutofit/>
          </a:bodyPr>
          <a:lstStyle>
            <a:lvl1pPr marL="0" indent="0" algn="ctr">
              <a:buNone/>
              <a:defRPr lang="en-GB" sz="4217">
                <a:solidFill>
                  <a:schemeClr val="bg1"/>
                </a:solidFill>
                <a:latin typeface="+mj-lt"/>
              </a:defRPr>
            </a:lvl1pPr>
          </a:lstStyle>
          <a:p>
            <a:pPr lvl="0" rtl="0"/>
            <a:r>
              <a:rPr lang="en-GB" noProof="0"/>
              <a:t>A</a:t>
            </a:r>
          </a:p>
        </p:txBody>
      </p:sp>
      <p:sp>
        <p:nvSpPr>
          <p:cNvPr id="60" name="Picture Placeholder 12">
            <a:extLst>
              <a:ext uri="{FF2B5EF4-FFF2-40B4-BE49-F238E27FC236}">
                <a16:creationId xmlns:a16="http://schemas.microsoft.com/office/drawing/2014/main" id="{E89010F9-A429-4FD9-929A-FC74A7BBA648}"/>
              </a:ext>
            </a:extLst>
          </p:cNvPr>
          <p:cNvSpPr>
            <a:spLocks noGrp="1"/>
          </p:cNvSpPr>
          <p:nvPr>
            <p:ph type="pic" sz="quarter" idx="46"/>
          </p:nvPr>
        </p:nvSpPr>
        <p:spPr>
          <a:xfrm>
            <a:off x="4352687" y="6944307"/>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61" name="Picture Placeholder 12">
            <a:extLst>
              <a:ext uri="{FF2B5EF4-FFF2-40B4-BE49-F238E27FC236}">
                <a16:creationId xmlns:a16="http://schemas.microsoft.com/office/drawing/2014/main" id="{C894B371-26E7-439D-BEB0-A2A16EA8B569}"/>
              </a:ext>
            </a:extLst>
          </p:cNvPr>
          <p:cNvSpPr>
            <a:spLocks noGrp="1"/>
          </p:cNvSpPr>
          <p:nvPr>
            <p:ph type="pic" sz="quarter" idx="47"/>
          </p:nvPr>
        </p:nvSpPr>
        <p:spPr>
          <a:xfrm>
            <a:off x="7185812" y="6944307"/>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62" name="Picture Placeholder 12">
            <a:extLst>
              <a:ext uri="{FF2B5EF4-FFF2-40B4-BE49-F238E27FC236}">
                <a16:creationId xmlns:a16="http://schemas.microsoft.com/office/drawing/2014/main" id="{47907A19-8535-47AD-AF27-6D86A0266BB9}"/>
              </a:ext>
            </a:extLst>
          </p:cNvPr>
          <p:cNvSpPr>
            <a:spLocks noGrp="1"/>
          </p:cNvSpPr>
          <p:nvPr>
            <p:ph type="pic" sz="quarter" idx="48"/>
          </p:nvPr>
        </p:nvSpPr>
        <p:spPr>
          <a:xfrm>
            <a:off x="10018937" y="6944307"/>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63" name="Picture Placeholder 12">
            <a:extLst>
              <a:ext uri="{FF2B5EF4-FFF2-40B4-BE49-F238E27FC236}">
                <a16:creationId xmlns:a16="http://schemas.microsoft.com/office/drawing/2014/main" id="{40F7137E-2D3D-4245-8866-343BF237AACB}"/>
              </a:ext>
            </a:extLst>
          </p:cNvPr>
          <p:cNvSpPr>
            <a:spLocks noGrp="1"/>
          </p:cNvSpPr>
          <p:nvPr>
            <p:ph type="pic" sz="quarter" idx="49"/>
          </p:nvPr>
        </p:nvSpPr>
        <p:spPr>
          <a:xfrm>
            <a:off x="12852063" y="6944307"/>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64" name="Picture Placeholder 12">
            <a:extLst>
              <a:ext uri="{FF2B5EF4-FFF2-40B4-BE49-F238E27FC236}">
                <a16:creationId xmlns:a16="http://schemas.microsoft.com/office/drawing/2014/main" id="{76507537-A258-443F-A3EE-4EB58A4B8099}"/>
              </a:ext>
            </a:extLst>
          </p:cNvPr>
          <p:cNvSpPr>
            <a:spLocks noGrp="1"/>
          </p:cNvSpPr>
          <p:nvPr>
            <p:ph type="pic" sz="quarter" idx="50"/>
          </p:nvPr>
        </p:nvSpPr>
        <p:spPr>
          <a:xfrm>
            <a:off x="15685188" y="6944307"/>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65" name="Picture Placeholder 12">
            <a:extLst>
              <a:ext uri="{FF2B5EF4-FFF2-40B4-BE49-F238E27FC236}">
                <a16:creationId xmlns:a16="http://schemas.microsoft.com/office/drawing/2014/main" id="{8885B0DD-B360-4624-8D32-A98AF01EF18D}"/>
              </a:ext>
            </a:extLst>
          </p:cNvPr>
          <p:cNvSpPr>
            <a:spLocks noGrp="1"/>
          </p:cNvSpPr>
          <p:nvPr>
            <p:ph type="pic" sz="quarter" idx="51"/>
          </p:nvPr>
        </p:nvSpPr>
        <p:spPr>
          <a:xfrm>
            <a:off x="18518313" y="6944307"/>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66" name="Picture Placeholder 12">
            <a:extLst>
              <a:ext uri="{FF2B5EF4-FFF2-40B4-BE49-F238E27FC236}">
                <a16:creationId xmlns:a16="http://schemas.microsoft.com/office/drawing/2014/main" id="{09DBD308-57BE-4CAF-B594-AAAF18CD5CEE}"/>
              </a:ext>
            </a:extLst>
          </p:cNvPr>
          <p:cNvSpPr>
            <a:spLocks noGrp="1"/>
          </p:cNvSpPr>
          <p:nvPr>
            <p:ph type="pic" sz="quarter" idx="52"/>
          </p:nvPr>
        </p:nvSpPr>
        <p:spPr>
          <a:xfrm>
            <a:off x="21351424" y="6944307"/>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91" name="Text Placeholder 6">
            <a:extLst>
              <a:ext uri="{FF2B5EF4-FFF2-40B4-BE49-F238E27FC236}">
                <a16:creationId xmlns:a16="http://schemas.microsoft.com/office/drawing/2014/main" id="{2BC5F421-F45C-483E-A82D-13FA16E1CD35}"/>
              </a:ext>
            </a:extLst>
          </p:cNvPr>
          <p:cNvSpPr>
            <a:spLocks noGrp="1"/>
          </p:cNvSpPr>
          <p:nvPr>
            <p:ph type="body" sz="quarter" idx="13"/>
          </p:nvPr>
        </p:nvSpPr>
        <p:spPr>
          <a:xfrm>
            <a:off x="24283741" y="6515514"/>
            <a:ext cx="5991473" cy="1866058"/>
          </a:xfrm>
          <a:solidFill>
            <a:schemeClr val="accent1"/>
          </a:solidFill>
        </p:spPr>
        <p:txBody>
          <a:bodyPr lIns="90000" tIns="72000" rIns="72000" bIns="72000" rtlCol="0" anchor="ctr" anchorCtr="0">
            <a:normAutofit/>
          </a:bodyPr>
          <a:lstStyle>
            <a:lvl1pPr marL="239732" indent="-239732">
              <a:spcBef>
                <a:spcPts val="444"/>
              </a:spcBef>
              <a:buClr>
                <a:schemeClr val="tx2"/>
              </a:buClr>
              <a:buFont typeface="Arial" panose="020B0604020202020204" pitchFamily="34" charset="0"/>
              <a:buChar char="•"/>
              <a:defRPr lang="en-GB" sz="1776" b="0">
                <a:solidFill>
                  <a:schemeClr val="bg1"/>
                </a:solidFill>
              </a:defRPr>
            </a:lvl1pPr>
          </a:lstStyle>
          <a:p>
            <a:pPr lvl="0" rtl="0"/>
            <a:r>
              <a:rPr lang="en-US" noProof="0"/>
              <a:t>Click to edit Master text styles</a:t>
            </a:r>
          </a:p>
        </p:txBody>
      </p:sp>
      <p:sp>
        <p:nvSpPr>
          <p:cNvPr id="4" name="Rectangle 3">
            <a:extLst>
              <a:ext uri="{FF2B5EF4-FFF2-40B4-BE49-F238E27FC236}">
                <a16:creationId xmlns:a16="http://schemas.microsoft.com/office/drawing/2014/main" id="{7CEABD2E-116A-400B-927D-B9A96B873D8B}"/>
              </a:ext>
            </a:extLst>
          </p:cNvPr>
          <p:cNvSpPr/>
          <p:nvPr userDrawn="1"/>
        </p:nvSpPr>
        <p:spPr>
          <a:xfrm>
            <a:off x="24283741" y="8357205"/>
            <a:ext cx="5991473" cy="18904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sz="18158" noProof="0" dirty="0"/>
          </a:p>
        </p:txBody>
      </p:sp>
      <p:sp>
        <p:nvSpPr>
          <p:cNvPr id="128" name="Rectangle 127">
            <a:extLst>
              <a:ext uri="{FF2B5EF4-FFF2-40B4-BE49-F238E27FC236}">
                <a16:creationId xmlns:a16="http://schemas.microsoft.com/office/drawing/2014/main" id="{0943C308-4C78-4A47-B477-D9C8357849C5}"/>
              </a:ext>
            </a:extLst>
          </p:cNvPr>
          <p:cNvSpPr/>
          <p:nvPr userDrawn="1"/>
        </p:nvSpPr>
        <p:spPr>
          <a:xfrm>
            <a:off x="1" y="8357209"/>
            <a:ext cx="24283740" cy="1894219"/>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966" tIns="101483" rIns="202966" bIns="101483" numCol="1" spcCol="0" rtlCol="0" fromWordArt="0" anchor="ctr" anchorCtr="0" forceAA="0" compatLnSpc="1">
            <a:prstTxWarp prst="textNoShape">
              <a:avLst/>
            </a:prstTxWarp>
            <a:noAutofit/>
          </a:bodyPr>
          <a:lstStyle>
            <a:defPPr>
              <a:defRPr lang="en-GB"/>
            </a:defPPr>
          </a:lstStyle>
          <a:p>
            <a:pPr algn="ctr" rtl="0"/>
            <a:endParaRPr lang="en-GB" sz="18158" noProof="0" dirty="0"/>
          </a:p>
        </p:txBody>
      </p:sp>
      <p:sp>
        <p:nvSpPr>
          <p:cNvPr id="155" name="Text Placeholder 15">
            <a:extLst>
              <a:ext uri="{FF2B5EF4-FFF2-40B4-BE49-F238E27FC236}">
                <a16:creationId xmlns:a16="http://schemas.microsoft.com/office/drawing/2014/main" id="{0BA5133F-2C42-4AEC-82A5-D8F18D3DF4DD}"/>
              </a:ext>
            </a:extLst>
          </p:cNvPr>
          <p:cNvSpPr>
            <a:spLocks noGrp="1"/>
          </p:cNvSpPr>
          <p:nvPr>
            <p:ph type="body" sz="quarter" idx="25" hasCustomPrompt="1"/>
          </p:nvPr>
        </p:nvSpPr>
        <p:spPr>
          <a:xfrm>
            <a:off x="985335" y="8839971"/>
            <a:ext cx="1732282" cy="917644"/>
          </a:xfrm>
          <a:prstGeom prst="ellipse">
            <a:avLst/>
          </a:prstGeom>
          <a:solidFill>
            <a:schemeClr val="accent1"/>
          </a:solidFill>
        </p:spPr>
        <p:txBody>
          <a:bodyPr lIns="0" tIns="0" rIns="0" bIns="0" rtlCol="0" anchor="ctr" anchorCtr="0">
            <a:normAutofit/>
          </a:bodyPr>
          <a:lstStyle>
            <a:lvl1pPr marL="0" indent="0" algn="ctr">
              <a:buNone/>
              <a:defRPr lang="en-GB" sz="4217">
                <a:solidFill>
                  <a:schemeClr val="bg1"/>
                </a:solidFill>
                <a:latin typeface="+mj-lt"/>
              </a:defRPr>
            </a:lvl1pPr>
          </a:lstStyle>
          <a:p>
            <a:pPr lvl="0" rtl="0"/>
            <a:r>
              <a:rPr lang="en-GB" noProof="0"/>
              <a:t>A</a:t>
            </a:r>
          </a:p>
        </p:txBody>
      </p:sp>
      <p:sp>
        <p:nvSpPr>
          <p:cNvPr id="67" name="Picture Placeholder 12">
            <a:extLst>
              <a:ext uri="{FF2B5EF4-FFF2-40B4-BE49-F238E27FC236}">
                <a16:creationId xmlns:a16="http://schemas.microsoft.com/office/drawing/2014/main" id="{D9F2F60B-BC91-4661-921C-829BCF9E65F7}"/>
              </a:ext>
            </a:extLst>
          </p:cNvPr>
          <p:cNvSpPr>
            <a:spLocks noGrp="1"/>
          </p:cNvSpPr>
          <p:nvPr>
            <p:ph type="pic" sz="quarter" idx="53"/>
          </p:nvPr>
        </p:nvSpPr>
        <p:spPr>
          <a:xfrm>
            <a:off x="4352687" y="8814263"/>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68" name="Picture Placeholder 12">
            <a:extLst>
              <a:ext uri="{FF2B5EF4-FFF2-40B4-BE49-F238E27FC236}">
                <a16:creationId xmlns:a16="http://schemas.microsoft.com/office/drawing/2014/main" id="{F280AB7A-D165-477F-9872-45A8B54882C8}"/>
              </a:ext>
            </a:extLst>
          </p:cNvPr>
          <p:cNvSpPr>
            <a:spLocks noGrp="1"/>
          </p:cNvSpPr>
          <p:nvPr>
            <p:ph type="pic" sz="quarter" idx="54"/>
          </p:nvPr>
        </p:nvSpPr>
        <p:spPr>
          <a:xfrm>
            <a:off x="7185812" y="8814263"/>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69" name="Picture Placeholder 12">
            <a:extLst>
              <a:ext uri="{FF2B5EF4-FFF2-40B4-BE49-F238E27FC236}">
                <a16:creationId xmlns:a16="http://schemas.microsoft.com/office/drawing/2014/main" id="{A360AFAF-9A17-4660-8A76-0D58D3B653C6}"/>
              </a:ext>
            </a:extLst>
          </p:cNvPr>
          <p:cNvSpPr>
            <a:spLocks noGrp="1"/>
          </p:cNvSpPr>
          <p:nvPr>
            <p:ph type="pic" sz="quarter" idx="55"/>
          </p:nvPr>
        </p:nvSpPr>
        <p:spPr>
          <a:xfrm>
            <a:off x="10018937" y="8814263"/>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70" name="Picture Placeholder 12">
            <a:extLst>
              <a:ext uri="{FF2B5EF4-FFF2-40B4-BE49-F238E27FC236}">
                <a16:creationId xmlns:a16="http://schemas.microsoft.com/office/drawing/2014/main" id="{F915DC19-2CF2-4FD2-87FE-A5C6EF8F4553}"/>
              </a:ext>
            </a:extLst>
          </p:cNvPr>
          <p:cNvSpPr>
            <a:spLocks noGrp="1"/>
          </p:cNvSpPr>
          <p:nvPr>
            <p:ph type="pic" sz="quarter" idx="56"/>
          </p:nvPr>
        </p:nvSpPr>
        <p:spPr>
          <a:xfrm>
            <a:off x="12852063" y="8814263"/>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71" name="Picture Placeholder 12">
            <a:extLst>
              <a:ext uri="{FF2B5EF4-FFF2-40B4-BE49-F238E27FC236}">
                <a16:creationId xmlns:a16="http://schemas.microsoft.com/office/drawing/2014/main" id="{3BCF83B7-5F0C-47AD-80D5-1051103D7FB7}"/>
              </a:ext>
            </a:extLst>
          </p:cNvPr>
          <p:cNvSpPr>
            <a:spLocks noGrp="1"/>
          </p:cNvSpPr>
          <p:nvPr>
            <p:ph type="pic" sz="quarter" idx="57"/>
          </p:nvPr>
        </p:nvSpPr>
        <p:spPr>
          <a:xfrm>
            <a:off x="15685188" y="8814263"/>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72" name="Picture Placeholder 12">
            <a:extLst>
              <a:ext uri="{FF2B5EF4-FFF2-40B4-BE49-F238E27FC236}">
                <a16:creationId xmlns:a16="http://schemas.microsoft.com/office/drawing/2014/main" id="{F0C41409-88EA-4B84-93B5-545BB9B17E8F}"/>
              </a:ext>
            </a:extLst>
          </p:cNvPr>
          <p:cNvSpPr>
            <a:spLocks noGrp="1"/>
          </p:cNvSpPr>
          <p:nvPr>
            <p:ph type="pic" sz="quarter" idx="58"/>
          </p:nvPr>
        </p:nvSpPr>
        <p:spPr>
          <a:xfrm>
            <a:off x="18518313" y="8814263"/>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73" name="Picture Placeholder 12">
            <a:extLst>
              <a:ext uri="{FF2B5EF4-FFF2-40B4-BE49-F238E27FC236}">
                <a16:creationId xmlns:a16="http://schemas.microsoft.com/office/drawing/2014/main" id="{27CF2F4F-1EA3-4BE9-A0F0-C8B9C5B01F29}"/>
              </a:ext>
            </a:extLst>
          </p:cNvPr>
          <p:cNvSpPr>
            <a:spLocks noGrp="1"/>
          </p:cNvSpPr>
          <p:nvPr>
            <p:ph type="pic" sz="quarter" idx="59"/>
          </p:nvPr>
        </p:nvSpPr>
        <p:spPr>
          <a:xfrm>
            <a:off x="21351424" y="8814263"/>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93" name="Text Placeholder 6">
            <a:extLst>
              <a:ext uri="{FF2B5EF4-FFF2-40B4-BE49-F238E27FC236}">
                <a16:creationId xmlns:a16="http://schemas.microsoft.com/office/drawing/2014/main" id="{35859B85-7C3E-4760-83DD-28F1448241F4}"/>
              </a:ext>
            </a:extLst>
          </p:cNvPr>
          <p:cNvSpPr>
            <a:spLocks noGrp="1"/>
          </p:cNvSpPr>
          <p:nvPr>
            <p:ph type="body" sz="quarter" idx="14"/>
          </p:nvPr>
        </p:nvSpPr>
        <p:spPr>
          <a:xfrm>
            <a:off x="24283741" y="8357209"/>
            <a:ext cx="5991473" cy="1894219"/>
          </a:xfrm>
          <a:solidFill>
            <a:schemeClr val="tx1">
              <a:alpha val="25000"/>
            </a:schemeClr>
          </a:solidFill>
        </p:spPr>
        <p:txBody>
          <a:bodyPr lIns="90000" tIns="72000" rIns="72000" bIns="72000" rtlCol="0" anchor="ctr" anchorCtr="0">
            <a:normAutofit/>
          </a:bodyPr>
          <a:lstStyle>
            <a:lvl1pPr marL="239732" indent="-239732">
              <a:spcBef>
                <a:spcPts val="444"/>
              </a:spcBef>
              <a:buClr>
                <a:schemeClr val="tx2"/>
              </a:buClr>
              <a:buFont typeface="Arial" panose="020B0604020202020204" pitchFamily="34" charset="0"/>
              <a:buChar char="•"/>
              <a:defRPr lang="en-GB" sz="1776" b="0">
                <a:solidFill>
                  <a:schemeClr val="bg1"/>
                </a:solidFill>
              </a:defRPr>
            </a:lvl1pPr>
          </a:lstStyle>
          <a:p>
            <a:pPr lvl="0" rtl="0"/>
            <a:r>
              <a:rPr lang="en-US" noProof="0"/>
              <a:t>Click to edit Master text styles</a:t>
            </a:r>
          </a:p>
        </p:txBody>
      </p:sp>
      <p:sp>
        <p:nvSpPr>
          <p:cNvPr id="156" name="Text Placeholder 15">
            <a:extLst>
              <a:ext uri="{FF2B5EF4-FFF2-40B4-BE49-F238E27FC236}">
                <a16:creationId xmlns:a16="http://schemas.microsoft.com/office/drawing/2014/main" id="{5160B81A-ED09-4257-BC30-3193A3A7E42C}"/>
              </a:ext>
            </a:extLst>
          </p:cNvPr>
          <p:cNvSpPr>
            <a:spLocks noGrp="1"/>
          </p:cNvSpPr>
          <p:nvPr>
            <p:ph type="body" sz="quarter" idx="26" hasCustomPrompt="1"/>
          </p:nvPr>
        </p:nvSpPr>
        <p:spPr>
          <a:xfrm>
            <a:off x="985335" y="10716108"/>
            <a:ext cx="1732282" cy="917644"/>
          </a:xfrm>
          <a:prstGeom prst="ellipse">
            <a:avLst/>
          </a:prstGeom>
          <a:solidFill>
            <a:schemeClr val="accent1"/>
          </a:solidFill>
        </p:spPr>
        <p:txBody>
          <a:bodyPr lIns="0" tIns="0" rIns="0" bIns="0" rtlCol="0" anchor="ctr" anchorCtr="0">
            <a:normAutofit/>
          </a:bodyPr>
          <a:lstStyle>
            <a:lvl1pPr marL="0" indent="0" algn="ctr">
              <a:buNone/>
              <a:defRPr lang="en-GB" sz="4217">
                <a:solidFill>
                  <a:schemeClr val="bg1"/>
                </a:solidFill>
                <a:latin typeface="+mj-lt"/>
              </a:defRPr>
            </a:lvl1pPr>
          </a:lstStyle>
          <a:p>
            <a:pPr lvl="0" rtl="0"/>
            <a:r>
              <a:rPr lang="en-GB" noProof="0"/>
              <a:t>A</a:t>
            </a:r>
          </a:p>
        </p:txBody>
      </p:sp>
      <p:sp>
        <p:nvSpPr>
          <p:cNvPr id="74" name="Picture Placeholder 12">
            <a:extLst>
              <a:ext uri="{FF2B5EF4-FFF2-40B4-BE49-F238E27FC236}">
                <a16:creationId xmlns:a16="http://schemas.microsoft.com/office/drawing/2014/main" id="{BC96F612-7ECC-4CC8-A4C9-7008EADBD3FD}"/>
              </a:ext>
            </a:extLst>
          </p:cNvPr>
          <p:cNvSpPr>
            <a:spLocks noGrp="1"/>
          </p:cNvSpPr>
          <p:nvPr>
            <p:ph type="pic" sz="quarter" idx="60"/>
          </p:nvPr>
        </p:nvSpPr>
        <p:spPr>
          <a:xfrm>
            <a:off x="4352687" y="10684219"/>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75" name="Picture Placeholder 12">
            <a:extLst>
              <a:ext uri="{FF2B5EF4-FFF2-40B4-BE49-F238E27FC236}">
                <a16:creationId xmlns:a16="http://schemas.microsoft.com/office/drawing/2014/main" id="{E7969100-2D1E-4D9E-9A45-B36ABAA118D7}"/>
              </a:ext>
            </a:extLst>
          </p:cNvPr>
          <p:cNvSpPr>
            <a:spLocks noGrp="1"/>
          </p:cNvSpPr>
          <p:nvPr>
            <p:ph type="pic" sz="quarter" idx="61"/>
          </p:nvPr>
        </p:nvSpPr>
        <p:spPr>
          <a:xfrm>
            <a:off x="7185808" y="10684219"/>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76" name="Picture Placeholder 12">
            <a:extLst>
              <a:ext uri="{FF2B5EF4-FFF2-40B4-BE49-F238E27FC236}">
                <a16:creationId xmlns:a16="http://schemas.microsoft.com/office/drawing/2014/main" id="{D3FCCA58-008B-4F90-9DB9-AD0DFA413601}"/>
              </a:ext>
            </a:extLst>
          </p:cNvPr>
          <p:cNvSpPr>
            <a:spLocks noGrp="1"/>
          </p:cNvSpPr>
          <p:nvPr>
            <p:ph type="pic" sz="quarter" idx="62"/>
          </p:nvPr>
        </p:nvSpPr>
        <p:spPr>
          <a:xfrm>
            <a:off x="10018928" y="10684219"/>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77" name="Picture Placeholder 12">
            <a:extLst>
              <a:ext uri="{FF2B5EF4-FFF2-40B4-BE49-F238E27FC236}">
                <a16:creationId xmlns:a16="http://schemas.microsoft.com/office/drawing/2014/main" id="{0BF9C2E0-BD99-46C4-A1D1-1B14A39EA307}"/>
              </a:ext>
            </a:extLst>
          </p:cNvPr>
          <p:cNvSpPr>
            <a:spLocks noGrp="1"/>
          </p:cNvSpPr>
          <p:nvPr>
            <p:ph type="pic" sz="quarter" idx="63"/>
          </p:nvPr>
        </p:nvSpPr>
        <p:spPr>
          <a:xfrm>
            <a:off x="12852050" y="10684219"/>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78" name="Picture Placeholder 12">
            <a:extLst>
              <a:ext uri="{FF2B5EF4-FFF2-40B4-BE49-F238E27FC236}">
                <a16:creationId xmlns:a16="http://schemas.microsoft.com/office/drawing/2014/main" id="{7A8D6E99-2C04-4E9A-8BBD-E298C6B70B42}"/>
              </a:ext>
            </a:extLst>
          </p:cNvPr>
          <p:cNvSpPr>
            <a:spLocks noGrp="1"/>
          </p:cNvSpPr>
          <p:nvPr>
            <p:ph type="pic" sz="quarter" idx="64"/>
          </p:nvPr>
        </p:nvSpPr>
        <p:spPr>
          <a:xfrm>
            <a:off x="15685170" y="10684219"/>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79" name="Picture Placeholder 12">
            <a:extLst>
              <a:ext uri="{FF2B5EF4-FFF2-40B4-BE49-F238E27FC236}">
                <a16:creationId xmlns:a16="http://schemas.microsoft.com/office/drawing/2014/main" id="{2D0F257D-432C-43D0-855D-C5DE57CE99BC}"/>
              </a:ext>
            </a:extLst>
          </p:cNvPr>
          <p:cNvSpPr>
            <a:spLocks noGrp="1"/>
          </p:cNvSpPr>
          <p:nvPr>
            <p:ph type="pic" sz="quarter" idx="65"/>
          </p:nvPr>
        </p:nvSpPr>
        <p:spPr>
          <a:xfrm>
            <a:off x="18518291" y="10684219"/>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80" name="Picture Placeholder 12">
            <a:extLst>
              <a:ext uri="{FF2B5EF4-FFF2-40B4-BE49-F238E27FC236}">
                <a16:creationId xmlns:a16="http://schemas.microsoft.com/office/drawing/2014/main" id="{D0781699-556D-4093-9BDD-0B2C8A3BA11C}"/>
              </a:ext>
            </a:extLst>
          </p:cNvPr>
          <p:cNvSpPr>
            <a:spLocks noGrp="1"/>
          </p:cNvSpPr>
          <p:nvPr>
            <p:ph type="pic" sz="quarter" idx="66"/>
          </p:nvPr>
        </p:nvSpPr>
        <p:spPr>
          <a:xfrm>
            <a:off x="21351424" y="10684219"/>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94" name="Text Placeholder 6">
            <a:extLst>
              <a:ext uri="{FF2B5EF4-FFF2-40B4-BE49-F238E27FC236}">
                <a16:creationId xmlns:a16="http://schemas.microsoft.com/office/drawing/2014/main" id="{0BACA70C-AB7F-4284-AA4D-F815C5AFA39C}"/>
              </a:ext>
            </a:extLst>
          </p:cNvPr>
          <p:cNvSpPr>
            <a:spLocks noGrp="1"/>
          </p:cNvSpPr>
          <p:nvPr>
            <p:ph type="body" sz="quarter" idx="15"/>
          </p:nvPr>
        </p:nvSpPr>
        <p:spPr>
          <a:xfrm>
            <a:off x="24283741" y="10247621"/>
            <a:ext cx="5991473" cy="1845493"/>
          </a:xfrm>
          <a:solidFill>
            <a:schemeClr val="accent1"/>
          </a:solidFill>
        </p:spPr>
        <p:txBody>
          <a:bodyPr lIns="90000" tIns="72000" rIns="72000" bIns="72000" rtlCol="0" anchor="ctr" anchorCtr="0">
            <a:normAutofit/>
          </a:bodyPr>
          <a:lstStyle>
            <a:lvl1pPr marL="239732" indent="-239732">
              <a:spcBef>
                <a:spcPts val="444"/>
              </a:spcBef>
              <a:buClr>
                <a:schemeClr val="tx2"/>
              </a:buClr>
              <a:buFont typeface="Arial" panose="020B0604020202020204" pitchFamily="34" charset="0"/>
              <a:buChar char="•"/>
              <a:defRPr lang="en-GB" sz="1776" b="0">
                <a:solidFill>
                  <a:schemeClr val="bg1"/>
                </a:solidFill>
              </a:defRPr>
            </a:lvl1pPr>
          </a:lstStyle>
          <a:p>
            <a:pPr lvl="0" rtl="0"/>
            <a:r>
              <a:rPr lang="en-US" noProof="0"/>
              <a:t>Click to edit Master text styles</a:t>
            </a:r>
          </a:p>
        </p:txBody>
      </p:sp>
      <p:sp>
        <p:nvSpPr>
          <p:cNvPr id="117" name="Rectangle 116">
            <a:extLst>
              <a:ext uri="{FF2B5EF4-FFF2-40B4-BE49-F238E27FC236}">
                <a16:creationId xmlns:a16="http://schemas.microsoft.com/office/drawing/2014/main" id="{E093666C-3832-49A7-8B9D-E51A0C3B434B}"/>
              </a:ext>
            </a:extLst>
          </p:cNvPr>
          <p:cNvSpPr/>
          <p:nvPr userDrawn="1"/>
        </p:nvSpPr>
        <p:spPr>
          <a:xfrm>
            <a:off x="24283741" y="12093114"/>
            <a:ext cx="5991473" cy="1888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sz="18158" noProof="0" dirty="0"/>
          </a:p>
        </p:txBody>
      </p:sp>
      <p:sp>
        <p:nvSpPr>
          <p:cNvPr id="147" name="Rectangle 146">
            <a:extLst>
              <a:ext uri="{FF2B5EF4-FFF2-40B4-BE49-F238E27FC236}">
                <a16:creationId xmlns:a16="http://schemas.microsoft.com/office/drawing/2014/main" id="{09EF3246-25AB-4F4E-BFDD-56AA0A15A889}"/>
              </a:ext>
            </a:extLst>
          </p:cNvPr>
          <p:cNvSpPr/>
          <p:nvPr userDrawn="1"/>
        </p:nvSpPr>
        <p:spPr>
          <a:xfrm>
            <a:off x="1" y="12096920"/>
            <a:ext cx="24283740" cy="1894219"/>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966" tIns="101483" rIns="202966" bIns="101483" numCol="1" spcCol="0" rtlCol="0" fromWordArt="0" anchor="ctr" anchorCtr="0" forceAA="0" compatLnSpc="1">
            <a:prstTxWarp prst="textNoShape">
              <a:avLst/>
            </a:prstTxWarp>
            <a:noAutofit/>
          </a:bodyPr>
          <a:lstStyle>
            <a:defPPr>
              <a:defRPr lang="en-GB"/>
            </a:defPPr>
          </a:lstStyle>
          <a:p>
            <a:pPr algn="ctr" rtl="0"/>
            <a:endParaRPr lang="en-GB" sz="18158" noProof="0" dirty="0"/>
          </a:p>
        </p:txBody>
      </p:sp>
      <p:sp>
        <p:nvSpPr>
          <p:cNvPr id="158" name="Text Placeholder 15">
            <a:extLst>
              <a:ext uri="{FF2B5EF4-FFF2-40B4-BE49-F238E27FC236}">
                <a16:creationId xmlns:a16="http://schemas.microsoft.com/office/drawing/2014/main" id="{3C1D0155-E88A-444C-8935-76B9F8306088}"/>
              </a:ext>
            </a:extLst>
          </p:cNvPr>
          <p:cNvSpPr>
            <a:spLocks noGrp="1"/>
          </p:cNvSpPr>
          <p:nvPr>
            <p:ph type="body" sz="quarter" idx="27" hasCustomPrompt="1"/>
          </p:nvPr>
        </p:nvSpPr>
        <p:spPr>
          <a:xfrm>
            <a:off x="985335" y="12592245"/>
            <a:ext cx="1732282" cy="917644"/>
          </a:xfrm>
          <a:prstGeom prst="ellipse">
            <a:avLst/>
          </a:prstGeom>
          <a:solidFill>
            <a:schemeClr val="accent1"/>
          </a:solidFill>
        </p:spPr>
        <p:txBody>
          <a:bodyPr lIns="0" tIns="0" rIns="0" bIns="0" rtlCol="0" anchor="ctr" anchorCtr="0">
            <a:normAutofit/>
          </a:bodyPr>
          <a:lstStyle>
            <a:lvl1pPr marL="0" indent="0" algn="ctr">
              <a:buNone/>
              <a:defRPr lang="en-GB" sz="4217">
                <a:solidFill>
                  <a:schemeClr val="bg1"/>
                </a:solidFill>
                <a:latin typeface="+mj-lt"/>
              </a:defRPr>
            </a:lvl1pPr>
          </a:lstStyle>
          <a:p>
            <a:pPr lvl="0" rtl="0"/>
            <a:r>
              <a:rPr lang="en-GB" noProof="0"/>
              <a:t>A</a:t>
            </a:r>
          </a:p>
        </p:txBody>
      </p:sp>
      <p:sp>
        <p:nvSpPr>
          <p:cNvPr id="81" name="Picture Placeholder 12">
            <a:extLst>
              <a:ext uri="{FF2B5EF4-FFF2-40B4-BE49-F238E27FC236}">
                <a16:creationId xmlns:a16="http://schemas.microsoft.com/office/drawing/2014/main" id="{D2DB1A82-5C79-4D73-8684-72623B162674}"/>
              </a:ext>
            </a:extLst>
          </p:cNvPr>
          <p:cNvSpPr>
            <a:spLocks noGrp="1"/>
          </p:cNvSpPr>
          <p:nvPr>
            <p:ph type="pic" sz="quarter" idx="67"/>
          </p:nvPr>
        </p:nvSpPr>
        <p:spPr>
          <a:xfrm>
            <a:off x="4352687" y="12554176"/>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82" name="Picture Placeholder 12">
            <a:extLst>
              <a:ext uri="{FF2B5EF4-FFF2-40B4-BE49-F238E27FC236}">
                <a16:creationId xmlns:a16="http://schemas.microsoft.com/office/drawing/2014/main" id="{AADBE7E7-DFBA-4D3B-8D95-37B39BC57AF0}"/>
              </a:ext>
            </a:extLst>
          </p:cNvPr>
          <p:cNvSpPr>
            <a:spLocks noGrp="1"/>
          </p:cNvSpPr>
          <p:nvPr>
            <p:ph type="pic" sz="quarter" idx="68"/>
          </p:nvPr>
        </p:nvSpPr>
        <p:spPr>
          <a:xfrm>
            <a:off x="7185812" y="12554176"/>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83" name="Picture Placeholder 12">
            <a:extLst>
              <a:ext uri="{FF2B5EF4-FFF2-40B4-BE49-F238E27FC236}">
                <a16:creationId xmlns:a16="http://schemas.microsoft.com/office/drawing/2014/main" id="{1C6F604F-5227-4A1F-9657-355F69F73F11}"/>
              </a:ext>
            </a:extLst>
          </p:cNvPr>
          <p:cNvSpPr>
            <a:spLocks noGrp="1"/>
          </p:cNvSpPr>
          <p:nvPr>
            <p:ph type="pic" sz="quarter" idx="69"/>
          </p:nvPr>
        </p:nvSpPr>
        <p:spPr>
          <a:xfrm>
            <a:off x="10018937" y="12554176"/>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84" name="Picture Placeholder 12">
            <a:extLst>
              <a:ext uri="{FF2B5EF4-FFF2-40B4-BE49-F238E27FC236}">
                <a16:creationId xmlns:a16="http://schemas.microsoft.com/office/drawing/2014/main" id="{ED78E933-234F-41CE-BCBD-C557E84E68E8}"/>
              </a:ext>
            </a:extLst>
          </p:cNvPr>
          <p:cNvSpPr>
            <a:spLocks noGrp="1"/>
          </p:cNvSpPr>
          <p:nvPr>
            <p:ph type="pic" sz="quarter" idx="70"/>
          </p:nvPr>
        </p:nvSpPr>
        <p:spPr>
          <a:xfrm>
            <a:off x="12852063" y="12554176"/>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85" name="Picture Placeholder 12">
            <a:extLst>
              <a:ext uri="{FF2B5EF4-FFF2-40B4-BE49-F238E27FC236}">
                <a16:creationId xmlns:a16="http://schemas.microsoft.com/office/drawing/2014/main" id="{5FC498DA-5ECA-4C98-8EE7-1530D60B92D4}"/>
              </a:ext>
            </a:extLst>
          </p:cNvPr>
          <p:cNvSpPr>
            <a:spLocks noGrp="1"/>
          </p:cNvSpPr>
          <p:nvPr>
            <p:ph type="pic" sz="quarter" idx="71"/>
          </p:nvPr>
        </p:nvSpPr>
        <p:spPr>
          <a:xfrm>
            <a:off x="15685188" y="12554176"/>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86" name="Picture Placeholder 12">
            <a:extLst>
              <a:ext uri="{FF2B5EF4-FFF2-40B4-BE49-F238E27FC236}">
                <a16:creationId xmlns:a16="http://schemas.microsoft.com/office/drawing/2014/main" id="{B3831DD9-330E-4CF3-ACBC-C8F9E5CCF5C7}"/>
              </a:ext>
            </a:extLst>
          </p:cNvPr>
          <p:cNvSpPr>
            <a:spLocks noGrp="1"/>
          </p:cNvSpPr>
          <p:nvPr>
            <p:ph type="pic" sz="quarter" idx="72"/>
          </p:nvPr>
        </p:nvSpPr>
        <p:spPr>
          <a:xfrm>
            <a:off x="18518313" y="12554176"/>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87" name="Picture Placeholder 12">
            <a:extLst>
              <a:ext uri="{FF2B5EF4-FFF2-40B4-BE49-F238E27FC236}">
                <a16:creationId xmlns:a16="http://schemas.microsoft.com/office/drawing/2014/main" id="{B211B239-2837-4359-B328-3CA071E493C8}"/>
              </a:ext>
            </a:extLst>
          </p:cNvPr>
          <p:cNvSpPr>
            <a:spLocks noGrp="1"/>
          </p:cNvSpPr>
          <p:nvPr>
            <p:ph type="pic" sz="quarter" idx="73"/>
          </p:nvPr>
        </p:nvSpPr>
        <p:spPr>
          <a:xfrm>
            <a:off x="21351424" y="12554176"/>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122" name="Text Placeholder 6">
            <a:extLst>
              <a:ext uri="{FF2B5EF4-FFF2-40B4-BE49-F238E27FC236}">
                <a16:creationId xmlns:a16="http://schemas.microsoft.com/office/drawing/2014/main" id="{75A7669F-9F24-4D7A-BD0A-8D7C612499DA}"/>
              </a:ext>
            </a:extLst>
          </p:cNvPr>
          <p:cNvSpPr>
            <a:spLocks noGrp="1"/>
          </p:cNvSpPr>
          <p:nvPr>
            <p:ph type="body" sz="quarter" idx="20"/>
          </p:nvPr>
        </p:nvSpPr>
        <p:spPr>
          <a:xfrm>
            <a:off x="24283741" y="12095059"/>
            <a:ext cx="5991473" cy="1886703"/>
          </a:xfrm>
          <a:solidFill>
            <a:schemeClr val="tx1">
              <a:alpha val="25000"/>
            </a:schemeClr>
          </a:solidFill>
        </p:spPr>
        <p:txBody>
          <a:bodyPr lIns="90000" tIns="72000" rIns="72000" bIns="72000" rtlCol="0" anchor="ctr" anchorCtr="0">
            <a:normAutofit/>
          </a:bodyPr>
          <a:lstStyle>
            <a:lvl1pPr marL="239732" indent="-239732">
              <a:spcBef>
                <a:spcPts val="444"/>
              </a:spcBef>
              <a:buClr>
                <a:schemeClr val="tx2"/>
              </a:buClr>
              <a:buFont typeface="Arial" panose="020B0604020202020204" pitchFamily="34" charset="0"/>
              <a:buChar char="•"/>
              <a:defRPr lang="en-GB" sz="1776" b="0">
                <a:solidFill>
                  <a:schemeClr val="bg1"/>
                </a:solidFill>
              </a:defRPr>
            </a:lvl1pPr>
          </a:lstStyle>
          <a:p>
            <a:pPr lvl="0" rtl="0"/>
            <a:r>
              <a:rPr lang="en-US" noProof="0"/>
              <a:t>Click to edit Master text styles</a:t>
            </a:r>
          </a:p>
        </p:txBody>
      </p:sp>
      <p:sp>
        <p:nvSpPr>
          <p:cNvPr id="160" name="Text Placeholder 15">
            <a:extLst>
              <a:ext uri="{FF2B5EF4-FFF2-40B4-BE49-F238E27FC236}">
                <a16:creationId xmlns:a16="http://schemas.microsoft.com/office/drawing/2014/main" id="{C5F4AB9A-5E3C-425F-B700-12911A840A12}"/>
              </a:ext>
            </a:extLst>
          </p:cNvPr>
          <p:cNvSpPr>
            <a:spLocks noGrp="1"/>
          </p:cNvSpPr>
          <p:nvPr>
            <p:ph type="body" sz="quarter" idx="28" hasCustomPrompt="1"/>
          </p:nvPr>
        </p:nvSpPr>
        <p:spPr>
          <a:xfrm>
            <a:off x="985335" y="14468382"/>
            <a:ext cx="1732282" cy="917644"/>
          </a:xfrm>
          <a:prstGeom prst="ellipse">
            <a:avLst/>
          </a:prstGeom>
          <a:solidFill>
            <a:schemeClr val="accent1"/>
          </a:solidFill>
        </p:spPr>
        <p:txBody>
          <a:bodyPr lIns="0" tIns="0" rIns="0" bIns="0" rtlCol="0" anchor="ctr" anchorCtr="0">
            <a:normAutofit/>
          </a:bodyPr>
          <a:lstStyle>
            <a:lvl1pPr marL="0" indent="0" algn="ctr">
              <a:buNone/>
              <a:defRPr lang="en-GB" sz="4217">
                <a:solidFill>
                  <a:schemeClr val="bg1"/>
                </a:solidFill>
                <a:latin typeface="+mj-lt"/>
              </a:defRPr>
            </a:lvl1pPr>
          </a:lstStyle>
          <a:p>
            <a:pPr lvl="0" rtl="0"/>
            <a:r>
              <a:rPr lang="en-GB" noProof="0"/>
              <a:t>A</a:t>
            </a:r>
          </a:p>
        </p:txBody>
      </p:sp>
      <p:sp>
        <p:nvSpPr>
          <p:cNvPr id="90" name="Picture Placeholder 12">
            <a:extLst>
              <a:ext uri="{FF2B5EF4-FFF2-40B4-BE49-F238E27FC236}">
                <a16:creationId xmlns:a16="http://schemas.microsoft.com/office/drawing/2014/main" id="{46E70893-7935-401D-B442-F5A39A86D2B5}"/>
              </a:ext>
            </a:extLst>
          </p:cNvPr>
          <p:cNvSpPr>
            <a:spLocks noGrp="1"/>
          </p:cNvSpPr>
          <p:nvPr>
            <p:ph type="pic" sz="quarter" idx="74"/>
          </p:nvPr>
        </p:nvSpPr>
        <p:spPr>
          <a:xfrm>
            <a:off x="4352687" y="14424133"/>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92" name="Picture Placeholder 12">
            <a:extLst>
              <a:ext uri="{FF2B5EF4-FFF2-40B4-BE49-F238E27FC236}">
                <a16:creationId xmlns:a16="http://schemas.microsoft.com/office/drawing/2014/main" id="{BB86D9B3-ACBC-4D3F-AA15-5CB0086F7F03}"/>
              </a:ext>
            </a:extLst>
          </p:cNvPr>
          <p:cNvSpPr>
            <a:spLocks noGrp="1"/>
          </p:cNvSpPr>
          <p:nvPr>
            <p:ph type="pic" sz="quarter" idx="75"/>
          </p:nvPr>
        </p:nvSpPr>
        <p:spPr>
          <a:xfrm>
            <a:off x="7185812" y="14424133"/>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95" name="Picture Placeholder 12">
            <a:extLst>
              <a:ext uri="{FF2B5EF4-FFF2-40B4-BE49-F238E27FC236}">
                <a16:creationId xmlns:a16="http://schemas.microsoft.com/office/drawing/2014/main" id="{34408640-181A-4FD7-88EE-5BC1F5112DC5}"/>
              </a:ext>
            </a:extLst>
          </p:cNvPr>
          <p:cNvSpPr>
            <a:spLocks noGrp="1"/>
          </p:cNvSpPr>
          <p:nvPr>
            <p:ph type="pic" sz="quarter" idx="76"/>
          </p:nvPr>
        </p:nvSpPr>
        <p:spPr>
          <a:xfrm>
            <a:off x="10018937" y="14424133"/>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96" name="Picture Placeholder 12">
            <a:extLst>
              <a:ext uri="{FF2B5EF4-FFF2-40B4-BE49-F238E27FC236}">
                <a16:creationId xmlns:a16="http://schemas.microsoft.com/office/drawing/2014/main" id="{A3962887-A578-4FDB-AEC3-8207DAA18FAB}"/>
              </a:ext>
            </a:extLst>
          </p:cNvPr>
          <p:cNvSpPr>
            <a:spLocks noGrp="1"/>
          </p:cNvSpPr>
          <p:nvPr>
            <p:ph type="pic" sz="quarter" idx="77"/>
          </p:nvPr>
        </p:nvSpPr>
        <p:spPr>
          <a:xfrm>
            <a:off x="12852063" y="14424133"/>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97" name="Picture Placeholder 12">
            <a:extLst>
              <a:ext uri="{FF2B5EF4-FFF2-40B4-BE49-F238E27FC236}">
                <a16:creationId xmlns:a16="http://schemas.microsoft.com/office/drawing/2014/main" id="{D0D7FC86-0400-41A6-B38C-B9371303C6AF}"/>
              </a:ext>
            </a:extLst>
          </p:cNvPr>
          <p:cNvSpPr>
            <a:spLocks noGrp="1"/>
          </p:cNvSpPr>
          <p:nvPr>
            <p:ph type="pic" sz="quarter" idx="78"/>
          </p:nvPr>
        </p:nvSpPr>
        <p:spPr>
          <a:xfrm>
            <a:off x="15685188" y="14424133"/>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98" name="Picture Placeholder 12">
            <a:extLst>
              <a:ext uri="{FF2B5EF4-FFF2-40B4-BE49-F238E27FC236}">
                <a16:creationId xmlns:a16="http://schemas.microsoft.com/office/drawing/2014/main" id="{0E5BCF97-9FB3-4798-9487-28701738FF98}"/>
              </a:ext>
            </a:extLst>
          </p:cNvPr>
          <p:cNvSpPr>
            <a:spLocks noGrp="1"/>
          </p:cNvSpPr>
          <p:nvPr>
            <p:ph type="pic" sz="quarter" idx="79"/>
          </p:nvPr>
        </p:nvSpPr>
        <p:spPr>
          <a:xfrm>
            <a:off x="18518313" y="14424133"/>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99" name="Picture Placeholder 12">
            <a:extLst>
              <a:ext uri="{FF2B5EF4-FFF2-40B4-BE49-F238E27FC236}">
                <a16:creationId xmlns:a16="http://schemas.microsoft.com/office/drawing/2014/main" id="{7CF0E7DD-BF1C-45F7-AA35-5531F10A0B27}"/>
              </a:ext>
            </a:extLst>
          </p:cNvPr>
          <p:cNvSpPr>
            <a:spLocks noGrp="1"/>
          </p:cNvSpPr>
          <p:nvPr>
            <p:ph type="pic" sz="quarter" idx="80"/>
          </p:nvPr>
        </p:nvSpPr>
        <p:spPr>
          <a:xfrm>
            <a:off x="21351424" y="14424133"/>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121" name="Text Placeholder 6">
            <a:extLst>
              <a:ext uri="{FF2B5EF4-FFF2-40B4-BE49-F238E27FC236}">
                <a16:creationId xmlns:a16="http://schemas.microsoft.com/office/drawing/2014/main" id="{C18ED427-B7A4-4BC5-9CA6-4866934AC906}"/>
              </a:ext>
            </a:extLst>
          </p:cNvPr>
          <p:cNvSpPr>
            <a:spLocks noGrp="1"/>
          </p:cNvSpPr>
          <p:nvPr>
            <p:ph type="body" sz="quarter" idx="19"/>
          </p:nvPr>
        </p:nvSpPr>
        <p:spPr>
          <a:xfrm>
            <a:off x="24283741" y="13981761"/>
            <a:ext cx="5991473" cy="1841686"/>
          </a:xfrm>
          <a:solidFill>
            <a:schemeClr val="accent1"/>
          </a:solidFill>
        </p:spPr>
        <p:txBody>
          <a:bodyPr lIns="90000" tIns="72000" rIns="72000" bIns="72000" rtlCol="0" anchor="ctr" anchorCtr="0">
            <a:normAutofit/>
          </a:bodyPr>
          <a:lstStyle>
            <a:lvl1pPr marL="239732" indent="-239732">
              <a:spcBef>
                <a:spcPts val="444"/>
              </a:spcBef>
              <a:buClr>
                <a:schemeClr val="tx2"/>
              </a:buClr>
              <a:buFont typeface="Arial" panose="020B0604020202020204" pitchFamily="34" charset="0"/>
              <a:buChar char="•"/>
              <a:defRPr lang="en-GB" sz="1776" b="0">
                <a:solidFill>
                  <a:schemeClr val="bg1"/>
                </a:solidFill>
              </a:defRPr>
            </a:lvl1pPr>
          </a:lstStyle>
          <a:p>
            <a:pPr lvl="0" rtl="0"/>
            <a:r>
              <a:rPr lang="en-US" noProof="0"/>
              <a:t>Click to edit Master text styles</a:t>
            </a:r>
          </a:p>
        </p:txBody>
      </p:sp>
      <p:sp>
        <p:nvSpPr>
          <p:cNvPr id="116" name="Rectangle 115">
            <a:extLst>
              <a:ext uri="{FF2B5EF4-FFF2-40B4-BE49-F238E27FC236}">
                <a16:creationId xmlns:a16="http://schemas.microsoft.com/office/drawing/2014/main" id="{7F4DE3E3-6DF8-4211-B15B-07610FA59C2B}"/>
              </a:ext>
            </a:extLst>
          </p:cNvPr>
          <p:cNvSpPr/>
          <p:nvPr userDrawn="1"/>
        </p:nvSpPr>
        <p:spPr>
          <a:xfrm>
            <a:off x="24283741" y="15849761"/>
            <a:ext cx="5991473" cy="18810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sz="18158" noProof="0" dirty="0"/>
          </a:p>
        </p:txBody>
      </p:sp>
      <p:sp>
        <p:nvSpPr>
          <p:cNvPr id="125" name="Rectangle 124">
            <a:extLst>
              <a:ext uri="{FF2B5EF4-FFF2-40B4-BE49-F238E27FC236}">
                <a16:creationId xmlns:a16="http://schemas.microsoft.com/office/drawing/2014/main" id="{DD0E4639-F1A8-4C6D-9C60-89D6CBBE3E52}"/>
              </a:ext>
            </a:extLst>
          </p:cNvPr>
          <p:cNvSpPr/>
          <p:nvPr userDrawn="1"/>
        </p:nvSpPr>
        <p:spPr>
          <a:xfrm>
            <a:off x="1" y="15836632"/>
            <a:ext cx="24283740" cy="1894219"/>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2966" tIns="101483" rIns="202966" bIns="101483" numCol="1" spcCol="0" rtlCol="0" fromWordArt="0" anchor="ctr" anchorCtr="0" forceAA="0" compatLnSpc="1">
            <a:prstTxWarp prst="textNoShape">
              <a:avLst/>
            </a:prstTxWarp>
            <a:noAutofit/>
          </a:bodyPr>
          <a:lstStyle>
            <a:defPPr>
              <a:defRPr lang="en-GB"/>
            </a:defPPr>
          </a:lstStyle>
          <a:p>
            <a:pPr algn="ctr" rtl="0"/>
            <a:endParaRPr lang="en-GB" sz="18158" noProof="0" dirty="0"/>
          </a:p>
        </p:txBody>
      </p:sp>
      <p:sp>
        <p:nvSpPr>
          <p:cNvPr id="161" name="Text Placeholder 15">
            <a:extLst>
              <a:ext uri="{FF2B5EF4-FFF2-40B4-BE49-F238E27FC236}">
                <a16:creationId xmlns:a16="http://schemas.microsoft.com/office/drawing/2014/main" id="{80A2151A-22C9-4323-B147-B7FD90850686}"/>
              </a:ext>
            </a:extLst>
          </p:cNvPr>
          <p:cNvSpPr>
            <a:spLocks noGrp="1"/>
          </p:cNvSpPr>
          <p:nvPr>
            <p:ph type="body" sz="quarter" idx="29" hasCustomPrompt="1"/>
          </p:nvPr>
        </p:nvSpPr>
        <p:spPr>
          <a:xfrm>
            <a:off x="985335" y="16344519"/>
            <a:ext cx="1732282" cy="917644"/>
          </a:xfrm>
          <a:prstGeom prst="ellipse">
            <a:avLst/>
          </a:prstGeom>
          <a:solidFill>
            <a:schemeClr val="accent1"/>
          </a:solidFill>
        </p:spPr>
        <p:txBody>
          <a:bodyPr lIns="0" tIns="0" rIns="0" bIns="0" rtlCol="0" anchor="ctr" anchorCtr="0">
            <a:normAutofit/>
          </a:bodyPr>
          <a:lstStyle>
            <a:lvl1pPr marL="0" indent="0" algn="ctr">
              <a:buNone/>
              <a:defRPr lang="en-GB" sz="4217">
                <a:solidFill>
                  <a:schemeClr val="bg1"/>
                </a:solidFill>
                <a:latin typeface="+mj-lt"/>
              </a:defRPr>
            </a:lvl1pPr>
          </a:lstStyle>
          <a:p>
            <a:pPr lvl="0" rtl="0"/>
            <a:r>
              <a:rPr lang="en-GB" noProof="0"/>
              <a:t>A</a:t>
            </a:r>
          </a:p>
        </p:txBody>
      </p:sp>
      <p:sp>
        <p:nvSpPr>
          <p:cNvPr id="100" name="Picture Placeholder 12">
            <a:extLst>
              <a:ext uri="{FF2B5EF4-FFF2-40B4-BE49-F238E27FC236}">
                <a16:creationId xmlns:a16="http://schemas.microsoft.com/office/drawing/2014/main" id="{CEF1E3C7-17B4-454D-A778-8207CA8473FE}"/>
              </a:ext>
            </a:extLst>
          </p:cNvPr>
          <p:cNvSpPr>
            <a:spLocks noGrp="1"/>
          </p:cNvSpPr>
          <p:nvPr>
            <p:ph type="pic" sz="quarter" idx="81"/>
          </p:nvPr>
        </p:nvSpPr>
        <p:spPr>
          <a:xfrm>
            <a:off x="4352687" y="16294089"/>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101" name="Picture Placeholder 12">
            <a:extLst>
              <a:ext uri="{FF2B5EF4-FFF2-40B4-BE49-F238E27FC236}">
                <a16:creationId xmlns:a16="http://schemas.microsoft.com/office/drawing/2014/main" id="{25B1EA25-56C7-4722-91F7-3A4FEA6CE597}"/>
              </a:ext>
            </a:extLst>
          </p:cNvPr>
          <p:cNvSpPr>
            <a:spLocks noGrp="1"/>
          </p:cNvSpPr>
          <p:nvPr>
            <p:ph type="pic" sz="quarter" idx="82"/>
          </p:nvPr>
        </p:nvSpPr>
        <p:spPr>
          <a:xfrm>
            <a:off x="7185812" y="16294089"/>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102" name="Picture Placeholder 12">
            <a:extLst>
              <a:ext uri="{FF2B5EF4-FFF2-40B4-BE49-F238E27FC236}">
                <a16:creationId xmlns:a16="http://schemas.microsoft.com/office/drawing/2014/main" id="{1E96E90F-BBB1-42BA-981A-88526927D9D3}"/>
              </a:ext>
            </a:extLst>
          </p:cNvPr>
          <p:cNvSpPr>
            <a:spLocks noGrp="1"/>
          </p:cNvSpPr>
          <p:nvPr>
            <p:ph type="pic" sz="quarter" idx="83"/>
          </p:nvPr>
        </p:nvSpPr>
        <p:spPr>
          <a:xfrm>
            <a:off x="10018937" y="16294089"/>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103" name="Picture Placeholder 12">
            <a:extLst>
              <a:ext uri="{FF2B5EF4-FFF2-40B4-BE49-F238E27FC236}">
                <a16:creationId xmlns:a16="http://schemas.microsoft.com/office/drawing/2014/main" id="{62936451-F1A1-4532-A551-074354EB937B}"/>
              </a:ext>
            </a:extLst>
          </p:cNvPr>
          <p:cNvSpPr>
            <a:spLocks noGrp="1"/>
          </p:cNvSpPr>
          <p:nvPr>
            <p:ph type="pic" sz="quarter" idx="84"/>
          </p:nvPr>
        </p:nvSpPr>
        <p:spPr>
          <a:xfrm>
            <a:off x="12852063" y="16294089"/>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104" name="Picture Placeholder 12">
            <a:extLst>
              <a:ext uri="{FF2B5EF4-FFF2-40B4-BE49-F238E27FC236}">
                <a16:creationId xmlns:a16="http://schemas.microsoft.com/office/drawing/2014/main" id="{0CD638AF-F61D-4C3F-BB6B-CBBE38176477}"/>
              </a:ext>
            </a:extLst>
          </p:cNvPr>
          <p:cNvSpPr>
            <a:spLocks noGrp="1"/>
          </p:cNvSpPr>
          <p:nvPr>
            <p:ph type="pic" sz="quarter" idx="85"/>
          </p:nvPr>
        </p:nvSpPr>
        <p:spPr>
          <a:xfrm>
            <a:off x="15685188" y="16294089"/>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105" name="Picture Placeholder 12">
            <a:extLst>
              <a:ext uri="{FF2B5EF4-FFF2-40B4-BE49-F238E27FC236}">
                <a16:creationId xmlns:a16="http://schemas.microsoft.com/office/drawing/2014/main" id="{AA004C8B-736F-48AF-A4B3-5691A93A48CD}"/>
              </a:ext>
            </a:extLst>
          </p:cNvPr>
          <p:cNvSpPr>
            <a:spLocks noGrp="1"/>
          </p:cNvSpPr>
          <p:nvPr>
            <p:ph type="pic" sz="quarter" idx="86"/>
          </p:nvPr>
        </p:nvSpPr>
        <p:spPr>
          <a:xfrm>
            <a:off x="18518313" y="16294089"/>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106" name="Picture Placeholder 12">
            <a:extLst>
              <a:ext uri="{FF2B5EF4-FFF2-40B4-BE49-F238E27FC236}">
                <a16:creationId xmlns:a16="http://schemas.microsoft.com/office/drawing/2014/main" id="{FAD69E3E-541E-4F9A-9EDD-E2167FCBF066}"/>
              </a:ext>
            </a:extLst>
          </p:cNvPr>
          <p:cNvSpPr>
            <a:spLocks noGrp="1"/>
          </p:cNvSpPr>
          <p:nvPr>
            <p:ph type="pic" sz="quarter" idx="87"/>
          </p:nvPr>
        </p:nvSpPr>
        <p:spPr>
          <a:xfrm>
            <a:off x="21351424" y="16294089"/>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120" name="Text Placeholder 6">
            <a:extLst>
              <a:ext uri="{FF2B5EF4-FFF2-40B4-BE49-F238E27FC236}">
                <a16:creationId xmlns:a16="http://schemas.microsoft.com/office/drawing/2014/main" id="{3FF5B7ED-9A58-4220-8875-46CAD515E1A3}"/>
              </a:ext>
            </a:extLst>
          </p:cNvPr>
          <p:cNvSpPr>
            <a:spLocks noGrp="1"/>
          </p:cNvSpPr>
          <p:nvPr>
            <p:ph type="body" sz="quarter" idx="18"/>
          </p:nvPr>
        </p:nvSpPr>
        <p:spPr>
          <a:xfrm>
            <a:off x="24283741" y="15836632"/>
            <a:ext cx="5991473" cy="1894219"/>
          </a:xfrm>
          <a:solidFill>
            <a:schemeClr val="tx1">
              <a:alpha val="25000"/>
            </a:schemeClr>
          </a:solidFill>
        </p:spPr>
        <p:txBody>
          <a:bodyPr lIns="90000" tIns="72000" rIns="72000" bIns="72000" rtlCol="0" anchor="ctr" anchorCtr="0">
            <a:normAutofit/>
          </a:bodyPr>
          <a:lstStyle>
            <a:lvl1pPr marL="239732" indent="-239732">
              <a:spcBef>
                <a:spcPts val="444"/>
              </a:spcBef>
              <a:buClr>
                <a:schemeClr val="tx2"/>
              </a:buClr>
              <a:buFont typeface="Arial" panose="020B0604020202020204" pitchFamily="34" charset="0"/>
              <a:buChar char="•"/>
              <a:defRPr lang="en-GB" sz="1776" b="0">
                <a:solidFill>
                  <a:schemeClr val="bg1"/>
                </a:solidFill>
              </a:defRPr>
            </a:lvl1pPr>
          </a:lstStyle>
          <a:p>
            <a:pPr lvl="0" rtl="0"/>
            <a:r>
              <a:rPr lang="en-US" noProof="0"/>
              <a:t>Click to edit Master text styles</a:t>
            </a:r>
          </a:p>
        </p:txBody>
      </p:sp>
      <p:sp>
        <p:nvSpPr>
          <p:cNvPr id="150" name="Text Placeholder 15">
            <a:extLst>
              <a:ext uri="{FF2B5EF4-FFF2-40B4-BE49-F238E27FC236}">
                <a16:creationId xmlns:a16="http://schemas.microsoft.com/office/drawing/2014/main" id="{4460F262-C530-4339-9DC0-7912B144B1C0}"/>
              </a:ext>
            </a:extLst>
          </p:cNvPr>
          <p:cNvSpPr>
            <a:spLocks noGrp="1"/>
          </p:cNvSpPr>
          <p:nvPr>
            <p:ph type="body" sz="quarter" idx="23" hasCustomPrompt="1"/>
          </p:nvPr>
        </p:nvSpPr>
        <p:spPr>
          <a:xfrm>
            <a:off x="985335" y="18220659"/>
            <a:ext cx="1732282" cy="917644"/>
          </a:xfrm>
          <a:prstGeom prst="ellipse">
            <a:avLst/>
          </a:prstGeom>
          <a:solidFill>
            <a:schemeClr val="accent1"/>
          </a:solidFill>
        </p:spPr>
        <p:txBody>
          <a:bodyPr lIns="0" tIns="0" rIns="0" bIns="0" rtlCol="0" anchor="ctr" anchorCtr="0">
            <a:normAutofit/>
          </a:bodyPr>
          <a:lstStyle>
            <a:lvl1pPr marL="0" indent="0" algn="ctr">
              <a:buNone/>
              <a:defRPr lang="en-GB" sz="4217">
                <a:solidFill>
                  <a:schemeClr val="bg1"/>
                </a:solidFill>
                <a:latin typeface="+mj-lt"/>
              </a:defRPr>
            </a:lvl1pPr>
          </a:lstStyle>
          <a:p>
            <a:pPr lvl="0" rtl="0"/>
            <a:r>
              <a:rPr lang="en-GB" noProof="0"/>
              <a:t>A</a:t>
            </a:r>
          </a:p>
        </p:txBody>
      </p:sp>
      <p:sp>
        <p:nvSpPr>
          <p:cNvPr id="107" name="Picture Placeholder 12">
            <a:extLst>
              <a:ext uri="{FF2B5EF4-FFF2-40B4-BE49-F238E27FC236}">
                <a16:creationId xmlns:a16="http://schemas.microsoft.com/office/drawing/2014/main" id="{841FEB43-A6B3-45AB-B674-8581D0B3B609}"/>
              </a:ext>
            </a:extLst>
          </p:cNvPr>
          <p:cNvSpPr>
            <a:spLocks noGrp="1"/>
          </p:cNvSpPr>
          <p:nvPr>
            <p:ph type="pic" sz="quarter" idx="88"/>
          </p:nvPr>
        </p:nvSpPr>
        <p:spPr>
          <a:xfrm>
            <a:off x="4352687" y="18164052"/>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108" name="Picture Placeholder 12">
            <a:extLst>
              <a:ext uri="{FF2B5EF4-FFF2-40B4-BE49-F238E27FC236}">
                <a16:creationId xmlns:a16="http://schemas.microsoft.com/office/drawing/2014/main" id="{AB947AEB-AA6C-42E3-B81E-8F7101DEFF58}"/>
              </a:ext>
            </a:extLst>
          </p:cNvPr>
          <p:cNvSpPr>
            <a:spLocks noGrp="1"/>
          </p:cNvSpPr>
          <p:nvPr>
            <p:ph type="pic" sz="quarter" idx="89"/>
          </p:nvPr>
        </p:nvSpPr>
        <p:spPr>
          <a:xfrm>
            <a:off x="7185812" y="18164052"/>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109" name="Picture Placeholder 12">
            <a:extLst>
              <a:ext uri="{FF2B5EF4-FFF2-40B4-BE49-F238E27FC236}">
                <a16:creationId xmlns:a16="http://schemas.microsoft.com/office/drawing/2014/main" id="{07004B3E-228A-4A6B-A016-D690D17FEF71}"/>
              </a:ext>
            </a:extLst>
          </p:cNvPr>
          <p:cNvSpPr>
            <a:spLocks noGrp="1"/>
          </p:cNvSpPr>
          <p:nvPr>
            <p:ph type="pic" sz="quarter" idx="90"/>
          </p:nvPr>
        </p:nvSpPr>
        <p:spPr>
          <a:xfrm>
            <a:off x="10018937" y="18164052"/>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110" name="Picture Placeholder 12">
            <a:extLst>
              <a:ext uri="{FF2B5EF4-FFF2-40B4-BE49-F238E27FC236}">
                <a16:creationId xmlns:a16="http://schemas.microsoft.com/office/drawing/2014/main" id="{EA7FEAF9-BE24-4D52-8372-AE26CD8DBB60}"/>
              </a:ext>
            </a:extLst>
          </p:cNvPr>
          <p:cNvSpPr>
            <a:spLocks noGrp="1"/>
          </p:cNvSpPr>
          <p:nvPr>
            <p:ph type="pic" sz="quarter" idx="91"/>
          </p:nvPr>
        </p:nvSpPr>
        <p:spPr>
          <a:xfrm>
            <a:off x="12852063" y="18164052"/>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111" name="Picture Placeholder 12">
            <a:extLst>
              <a:ext uri="{FF2B5EF4-FFF2-40B4-BE49-F238E27FC236}">
                <a16:creationId xmlns:a16="http://schemas.microsoft.com/office/drawing/2014/main" id="{8DFFE278-BC02-4940-B9D3-F2E6A84E7D3D}"/>
              </a:ext>
            </a:extLst>
          </p:cNvPr>
          <p:cNvSpPr>
            <a:spLocks noGrp="1"/>
          </p:cNvSpPr>
          <p:nvPr>
            <p:ph type="pic" sz="quarter" idx="92"/>
          </p:nvPr>
        </p:nvSpPr>
        <p:spPr>
          <a:xfrm>
            <a:off x="15685188" y="18164052"/>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112" name="Picture Placeholder 12">
            <a:extLst>
              <a:ext uri="{FF2B5EF4-FFF2-40B4-BE49-F238E27FC236}">
                <a16:creationId xmlns:a16="http://schemas.microsoft.com/office/drawing/2014/main" id="{2E432230-B592-4127-8E75-25647AE23AF7}"/>
              </a:ext>
            </a:extLst>
          </p:cNvPr>
          <p:cNvSpPr>
            <a:spLocks noGrp="1"/>
          </p:cNvSpPr>
          <p:nvPr>
            <p:ph type="pic" sz="quarter" idx="93"/>
          </p:nvPr>
        </p:nvSpPr>
        <p:spPr>
          <a:xfrm>
            <a:off x="18518313" y="18164052"/>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113" name="Picture Placeholder 12">
            <a:extLst>
              <a:ext uri="{FF2B5EF4-FFF2-40B4-BE49-F238E27FC236}">
                <a16:creationId xmlns:a16="http://schemas.microsoft.com/office/drawing/2014/main" id="{E09B20BD-7587-413A-9E73-E9A8DEDF1123}"/>
              </a:ext>
            </a:extLst>
          </p:cNvPr>
          <p:cNvSpPr>
            <a:spLocks noGrp="1"/>
          </p:cNvSpPr>
          <p:nvPr>
            <p:ph type="pic" sz="quarter" idx="94"/>
          </p:nvPr>
        </p:nvSpPr>
        <p:spPr>
          <a:xfrm>
            <a:off x="21351424" y="18164052"/>
            <a:ext cx="2220182" cy="940879"/>
          </a:xfrm>
        </p:spPr>
        <p:txBody>
          <a:bodyPr rtlCol="0" anchor="ctr" anchorCtr="0">
            <a:normAutofit/>
          </a:bodyPr>
          <a:lstStyle>
            <a:lvl1pPr marL="0" indent="0" algn="ctr">
              <a:buNone/>
              <a:defRPr lang="en-GB" sz="1554"/>
            </a:lvl1pPr>
          </a:lstStyle>
          <a:p>
            <a:pPr rtl="0"/>
            <a:r>
              <a:rPr lang="en-US" noProof="0"/>
              <a:t>Click icon to add picture</a:t>
            </a:r>
            <a:endParaRPr lang="en-GB" noProof="0"/>
          </a:p>
        </p:txBody>
      </p:sp>
      <p:sp>
        <p:nvSpPr>
          <p:cNvPr id="119" name="Text Placeholder 6">
            <a:extLst>
              <a:ext uri="{FF2B5EF4-FFF2-40B4-BE49-F238E27FC236}">
                <a16:creationId xmlns:a16="http://schemas.microsoft.com/office/drawing/2014/main" id="{8863E7E0-11AD-4DDA-B774-548A97AF1B9F}"/>
              </a:ext>
            </a:extLst>
          </p:cNvPr>
          <p:cNvSpPr>
            <a:spLocks noGrp="1"/>
          </p:cNvSpPr>
          <p:nvPr>
            <p:ph type="body" sz="quarter" idx="17"/>
          </p:nvPr>
        </p:nvSpPr>
        <p:spPr>
          <a:xfrm>
            <a:off x="24283741" y="17730850"/>
            <a:ext cx="5991473" cy="1869863"/>
          </a:xfrm>
          <a:solidFill>
            <a:schemeClr val="accent1"/>
          </a:solidFill>
        </p:spPr>
        <p:txBody>
          <a:bodyPr lIns="90000" tIns="72000" rIns="72000" bIns="72000" rtlCol="0" anchor="ctr" anchorCtr="0">
            <a:normAutofit/>
          </a:bodyPr>
          <a:lstStyle>
            <a:lvl1pPr marL="239732" indent="-239732">
              <a:spcBef>
                <a:spcPts val="444"/>
              </a:spcBef>
              <a:buClr>
                <a:schemeClr val="tx2"/>
              </a:buClr>
              <a:buFont typeface="Arial" panose="020B0604020202020204" pitchFamily="34" charset="0"/>
              <a:buChar char="•"/>
              <a:defRPr lang="en-GB" sz="1776" b="0">
                <a:solidFill>
                  <a:schemeClr val="bg1"/>
                </a:solidFill>
              </a:defRPr>
            </a:lvl1pPr>
          </a:lstStyle>
          <a:p>
            <a:pPr lvl="0" rtl="0"/>
            <a:r>
              <a:rPr lang="en-US" noProof="0"/>
              <a:t>Click to edit Master text styles</a:t>
            </a:r>
          </a:p>
        </p:txBody>
      </p:sp>
      <p:sp>
        <p:nvSpPr>
          <p:cNvPr id="123" name="Rectangle 122">
            <a:extLst>
              <a:ext uri="{FF2B5EF4-FFF2-40B4-BE49-F238E27FC236}">
                <a16:creationId xmlns:a16="http://schemas.microsoft.com/office/drawing/2014/main" id="{8A805845-4A70-4E4F-B897-EE70BFD8D019}"/>
              </a:ext>
            </a:extLst>
          </p:cNvPr>
          <p:cNvSpPr/>
          <p:nvPr userDrawn="1"/>
        </p:nvSpPr>
        <p:spPr>
          <a:xfrm>
            <a:off x="0" y="19600713"/>
            <a:ext cx="3702953" cy="17829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sz="18158" noProof="0" dirty="0"/>
          </a:p>
        </p:txBody>
      </p:sp>
      <p:sp>
        <p:nvSpPr>
          <p:cNvPr id="33" name="Text Placeholder 4">
            <a:extLst>
              <a:ext uri="{FF2B5EF4-FFF2-40B4-BE49-F238E27FC236}">
                <a16:creationId xmlns:a16="http://schemas.microsoft.com/office/drawing/2014/main" id="{369CB660-A046-484B-B702-9858F157DAF6}"/>
              </a:ext>
            </a:extLst>
          </p:cNvPr>
          <p:cNvSpPr>
            <a:spLocks noGrp="1"/>
          </p:cNvSpPr>
          <p:nvPr>
            <p:ph type="body" sz="quarter" idx="31" hasCustomPrompt="1"/>
          </p:nvPr>
        </p:nvSpPr>
        <p:spPr>
          <a:xfrm>
            <a:off x="3702960" y="19598850"/>
            <a:ext cx="4259539" cy="1784775"/>
          </a:xfrm>
          <a:solidFill>
            <a:schemeClr val="tx2"/>
          </a:solidFill>
        </p:spPr>
        <p:txBody>
          <a:bodyPr lIns="144000" rtlCol="0" anchor="ctr" anchorCtr="0">
            <a:noAutofit/>
          </a:bodyPr>
          <a:lstStyle>
            <a:lvl1pPr marL="0" indent="0">
              <a:buNone/>
              <a:defRPr lang="en-GB" sz="4217" b="1"/>
            </a:lvl1pPr>
            <a:lvl2pPr marL="761150" indent="0">
              <a:buNone/>
              <a:defRPr lang="en-GB"/>
            </a:lvl2pPr>
          </a:lstStyle>
          <a:p>
            <a:pPr lvl="0" rtl="0"/>
            <a:r>
              <a:rPr lang="en-GB" noProof="0"/>
              <a:t>Edit text</a:t>
            </a:r>
          </a:p>
        </p:txBody>
      </p:sp>
      <p:sp>
        <p:nvSpPr>
          <p:cNvPr id="5" name="Text Placeholder 4">
            <a:extLst>
              <a:ext uri="{FF2B5EF4-FFF2-40B4-BE49-F238E27FC236}">
                <a16:creationId xmlns:a16="http://schemas.microsoft.com/office/drawing/2014/main" id="{B66445F9-F599-44E5-840A-D3A339A8567B}"/>
              </a:ext>
            </a:extLst>
          </p:cNvPr>
          <p:cNvSpPr>
            <a:spLocks noGrp="1"/>
          </p:cNvSpPr>
          <p:nvPr>
            <p:ph type="body" sz="quarter" idx="30"/>
          </p:nvPr>
        </p:nvSpPr>
        <p:spPr>
          <a:xfrm>
            <a:off x="7962495" y="19598850"/>
            <a:ext cx="22312718" cy="1784775"/>
          </a:xfrm>
          <a:solidFill>
            <a:schemeClr val="tx2"/>
          </a:solidFill>
        </p:spPr>
        <p:txBody>
          <a:bodyPr lIns="0" rtlCol="0" anchor="ctr" anchorCtr="0">
            <a:normAutofit/>
          </a:bodyPr>
          <a:lstStyle>
            <a:lvl1pPr marL="0" indent="0">
              <a:buNone/>
              <a:defRPr lang="en-GB" sz="1776"/>
            </a:lvl1pPr>
            <a:lvl2pPr marL="761150" indent="0">
              <a:buNone/>
              <a:defRPr lang="en-GB"/>
            </a:lvl2pPr>
          </a:lstStyle>
          <a:p>
            <a:pPr lvl="0" rtl="0"/>
            <a:r>
              <a:rPr lang="en-US" noProof="0"/>
              <a:t>Click to edit Master text styles</a:t>
            </a:r>
          </a:p>
        </p:txBody>
      </p:sp>
      <p:pic>
        <p:nvPicPr>
          <p:cNvPr id="114" name="Graphic 113">
            <a:extLst>
              <a:ext uri="{FF2B5EF4-FFF2-40B4-BE49-F238E27FC236}">
                <a16:creationId xmlns:a16="http://schemas.microsoft.com/office/drawing/2014/main" id="{7628CC65-C770-43DE-939A-6AF0C6D77F9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3043" y="19955819"/>
            <a:ext cx="1986563" cy="1052344"/>
          </a:xfrm>
          <a:prstGeom prst="rect">
            <a:avLst/>
          </a:prstGeom>
        </p:spPr>
      </p:pic>
    </p:spTree>
    <p:extLst>
      <p:ext uri="{BB962C8B-B14F-4D97-AF65-F5344CB8AC3E}">
        <p14:creationId xmlns:p14="http://schemas.microsoft.com/office/powerpoint/2010/main" val="3844593728"/>
      </p:ext>
    </p:extLst>
  </p:cSld>
  <p:clrMapOvr>
    <a:masterClrMapping/>
  </p:clrMapOvr>
  <p:extLst>
    <p:ext uri="{DCECCB84-F9BA-43D5-87BE-67443E8EF086}">
      <p15:sldGuideLst xmlns:p15="http://schemas.microsoft.com/office/powerpoint/2012/main">
        <p15:guide id="1" orient="horz" pos="734">
          <p15:clr>
            <a:srgbClr val="FBAE40"/>
          </p15:clr>
        </p15:guide>
        <p15:guide id="2" pos="9525">
          <p15:clr>
            <a:srgbClr val="FBAE40"/>
          </p15:clr>
        </p15:guide>
        <p15:guide id="3" pos="723">
          <p15:clr>
            <a:srgbClr val="FBAE40"/>
          </p15:clr>
        </p15:guide>
        <p15:guide id="4" pos="18326">
          <p15:clr>
            <a:srgbClr val="FBAE40"/>
          </p15:clr>
        </p15:guide>
        <p15:guide id="12" orient="horz" pos="26025">
          <p15:clr>
            <a:srgbClr val="FBAE40"/>
          </p15:clr>
        </p15:guide>
        <p15:guide id="13" orient="horz" pos="168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417A4FE-CBBE-DD49-B982-1F9135EAF420}" type="datetimeFigureOut">
              <a:rPr lang="en-GB" smtClean="0"/>
              <a:t>29/10/2024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D76C77-D235-6F4E-B778-66439B27B126}" type="slidenum">
              <a:rPr lang="en-GB" smtClean="0"/>
              <a:t>‹#›</a:t>
            </a:fld>
            <a:endParaRPr lang="en-GB"/>
          </a:p>
        </p:txBody>
      </p:sp>
    </p:spTree>
    <p:extLst>
      <p:ext uri="{BB962C8B-B14F-4D97-AF65-F5344CB8AC3E}">
        <p14:creationId xmlns:p14="http://schemas.microsoft.com/office/powerpoint/2010/main" val="207169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5" y="5331063"/>
            <a:ext cx="26112371" cy="8894992"/>
          </a:xfrm>
        </p:spPr>
        <p:txBody>
          <a:bodyPr anchor="b"/>
          <a:lstStyle>
            <a:lvl1pPr>
              <a:defRPr sz="18708"/>
            </a:lvl1pPr>
          </a:lstStyle>
          <a:p>
            <a:r>
              <a:rPr lang="en-GB"/>
              <a:t>Click to edit Master title style</a:t>
            </a:r>
            <a:endParaRPr lang="en-US" dirty="0"/>
          </a:p>
        </p:txBody>
      </p:sp>
      <p:sp>
        <p:nvSpPr>
          <p:cNvPr id="3" name="Text Placeholder 2"/>
          <p:cNvSpPr>
            <a:spLocks noGrp="1"/>
          </p:cNvSpPr>
          <p:nvPr>
            <p:ph type="body" idx="1"/>
          </p:nvPr>
        </p:nvSpPr>
        <p:spPr>
          <a:xfrm>
            <a:off x="2065655" y="14310205"/>
            <a:ext cx="26112371" cy="4677666"/>
          </a:xfrm>
        </p:spPr>
        <p:txBody>
          <a:bodyPr/>
          <a:lstStyle>
            <a:lvl1pPr marL="0" indent="0">
              <a:buNone/>
              <a:defRPr sz="7483">
                <a:solidFill>
                  <a:schemeClr val="tx1"/>
                </a:solidFill>
              </a:defRPr>
            </a:lvl1pPr>
            <a:lvl2pPr marL="1425576" indent="0">
              <a:buNone/>
              <a:defRPr sz="6235">
                <a:solidFill>
                  <a:schemeClr val="tx1">
                    <a:tint val="75000"/>
                  </a:schemeClr>
                </a:solidFill>
              </a:defRPr>
            </a:lvl2pPr>
            <a:lvl3pPr marL="2851154" indent="0">
              <a:buNone/>
              <a:defRPr sz="5613">
                <a:solidFill>
                  <a:schemeClr val="tx1">
                    <a:tint val="75000"/>
                  </a:schemeClr>
                </a:solidFill>
              </a:defRPr>
            </a:lvl3pPr>
            <a:lvl4pPr marL="4276730" indent="0">
              <a:buNone/>
              <a:defRPr sz="4989">
                <a:solidFill>
                  <a:schemeClr val="tx1">
                    <a:tint val="75000"/>
                  </a:schemeClr>
                </a:solidFill>
              </a:defRPr>
            </a:lvl4pPr>
            <a:lvl5pPr marL="5702308" indent="0">
              <a:buNone/>
              <a:defRPr sz="4989">
                <a:solidFill>
                  <a:schemeClr val="tx1">
                    <a:tint val="75000"/>
                  </a:schemeClr>
                </a:solidFill>
              </a:defRPr>
            </a:lvl5pPr>
            <a:lvl6pPr marL="7127885" indent="0">
              <a:buNone/>
              <a:defRPr sz="4989">
                <a:solidFill>
                  <a:schemeClr val="tx1">
                    <a:tint val="75000"/>
                  </a:schemeClr>
                </a:solidFill>
              </a:defRPr>
            </a:lvl6pPr>
            <a:lvl7pPr marL="8553461" indent="0">
              <a:buNone/>
              <a:defRPr sz="4989">
                <a:solidFill>
                  <a:schemeClr val="tx1">
                    <a:tint val="75000"/>
                  </a:schemeClr>
                </a:solidFill>
              </a:defRPr>
            </a:lvl7pPr>
            <a:lvl8pPr marL="9979038" indent="0">
              <a:buNone/>
              <a:defRPr sz="4989">
                <a:solidFill>
                  <a:schemeClr val="tx1">
                    <a:tint val="75000"/>
                  </a:schemeClr>
                </a:solidFill>
              </a:defRPr>
            </a:lvl8pPr>
            <a:lvl9pPr marL="11404615" indent="0">
              <a:buNone/>
              <a:defRPr sz="4989">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417A4FE-CBBE-DD49-B982-1F9135EAF420}" type="datetimeFigureOut">
              <a:rPr lang="en-GB" smtClean="0"/>
              <a:t>29/10/2024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D76C77-D235-6F4E-B778-66439B27B126}" type="slidenum">
              <a:rPr lang="en-GB" smtClean="0"/>
              <a:t>‹#›</a:t>
            </a:fld>
            <a:endParaRPr lang="en-GB"/>
          </a:p>
        </p:txBody>
      </p:sp>
    </p:spTree>
    <p:extLst>
      <p:ext uri="{BB962C8B-B14F-4D97-AF65-F5344CB8AC3E}">
        <p14:creationId xmlns:p14="http://schemas.microsoft.com/office/powerpoint/2010/main" val="1254606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081421" y="5692400"/>
            <a:ext cx="12866966" cy="13567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5326827" y="5692400"/>
            <a:ext cx="12866966" cy="13567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417A4FE-CBBE-DD49-B982-1F9135EAF420}" type="datetimeFigureOut">
              <a:rPr lang="en-GB" smtClean="0"/>
              <a:t>29/10/2024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D76C77-D235-6F4E-B778-66439B27B126}" type="slidenum">
              <a:rPr lang="en-GB" smtClean="0"/>
              <a:t>‹#›</a:t>
            </a:fld>
            <a:endParaRPr lang="en-GB"/>
          </a:p>
        </p:txBody>
      </p:sp>
    </p:spTree>
    <p:extLst>
      <p:ext uri="{BB962C8B-B14F-4D97-AF65-F5344CB8AC3E}">
        <p14:creationId xmlns:p14="http://schemas.microsoft.com/office/powerpoint/2010/main" val="23545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138485"/>
            <a:ext cx="26112371" cy="4133179"/>
          </a:xfrm>
        </p:spPr>
        <p:txBody>
          <a:bodyPr/>
          <a:lstStyle/>
          <a:p>
            <a:r>
              <a:rPr lang="en-GB"/>
              <a:t>Click to edit Master title style</a:t>
            </a:r>
            <a:endParaRPr lang="en-US" dirty="0"/>
          </a:p>
        </p:txBody>
      </p:sp>
      <p:sp>
        <p:nvSpPr>
          <p:cNvPr id="3" name="Text Placeholder 2"/>
          <p:cNvSpPr>
            <a:spLocks noGrp="1"/>
          </p:cNvSpPr>
          <p:nvPr>
            <p:ph type="body" idx="1"/>
          </p:nvPr>
        </p:nvSpPr>
        <p:spPr>
          <a:xfrm>
            <a:off x="2085368" y="5241962"/>
            <a:ext cx="12807832" cy="2569003"/>
          </a:xfrm>
        </p:spPr>
        <p:txBody>
          <a:bodyPr anchor="b"/>
          <a:lstStyle>
            <a:lvl1pPr marL="0" indent="0">
              <a:buNone/>
              <a:defRPr sz="7483" b="1"/>
            </a:lvl1pPr>
            <a:lvl2pPr marL="1425576" indent="0">
              <a:buNone/>
              <a:defRPr sz="6235" b="1"/>
            </a:lvl2pPr>
            <a:lvl3pPr marL="2851154" indent="0">
              <a:buNone/>
              <a:defRPr sz="5613" b="1"/>
            </a:lvl3pPr>
            <a:lvl4pPr marL="4276730" indent="0">
              <a:buNone/>
              <a:defRPr sz="4989" b="1"/>
            </a:lvl4pPr>
            <a:lvl5pPr marL="5702308" indent="0">
              <a:buNone/>
              <a:defRPr sz="4989" b="1"/>
            </a:lvl5pPr>
            <a:lvl6pPr marL="7127885" indent="0">
              <a:buNone/>
              <a:defRPr sz="4989" b="1"/>
            </a:lvl6pPr>
            <a:lvl7pPr marL="8553461" indent="0">
              <a:buNone/>
              <a:defRPr sz="4989" b="1"/>
            </a:lvl7pPr>
            <a:lvl8pPr marL="9979038" indent="0">
              <a:buNone/>
              <a:defRPr sz="4989" b="1"/>
            </a:lvl8pPr>
            <a:lvl9pPr marL="11404615" indent="0">
              <a:buNone/>
              <a:defRPr sz="4989" b="1"/>
            </a:lvl9pPr>
          </a:lstStyle>
          <a:p>
            <a:pPr lvl="0"/>
            <a:r>
              <a:rPr lang="en-GB"/>
              <a:t>Click to edit Master text styles</a:t>
            </a:r>
          </a:p>
        </p:txBody>
      </p:sp>
      <p:sp>
        <p:nvSpPr>
          <p:cNvPr id="4" name="Content Placeholder 3"/>
          <p:cNvSpPr>
            <a:spLocks noGrp="1"/>
          </p:cNvSpPr>
          <p:nvPr>
            <p:ph sz="half" idx="2"/>
          </p:nvPr>
        </p:nvSpPr>
        <p:spPr>
          <a:xfrm>
            <a:off x="2085368" y="7810963"/>
            <a:ext cx="12807832" cy="114887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5326828" y="5241962"/>
            <a:ext cx="12870909" cy="2569003"/>
          </a:xfrm>
        </p:spPr>
        <p:txBody>
          <a:bodyPr anchor="b"/>
          <a:lstStyle>
            <a:lvl1pPr marL="0" indent="0">
              <a:buNone/>
              <a:defRPr sz="7483" b="1"/>
            </a:lvl1pPr>
            <a:lvl2pPr marL="1425576" indent="0">
              <a:buNone/>
              <a:defRPr sz="6235" b="1"/>
            </a:lvl2pPr>
            <a:lvl3pPr marL="2851154" indent="0">
              <a:buNone/>
              <a:defRPr sz="5613" b="1"/>
            </a:lvl3pPr>
            <a:lvl4pPr marL="4276730" indent="0">
              <a:buNone/>
              <a:defRPr sz="4989" b="1"/>
            </a:lvl4pPr>
            <a:lvl5pPr marL="5702308" indent="0">
              <a:buNone/>
              <a:defRPr sz="4989" b="1"/>
            </a:lvl5pPr>
            <a:lvl6pPr marL="7127885" indent="0">
              <a:buNone/>
              <a:defRPr sz="4989" b="1"/>
            </a:lvl6pPr>
            <a:lvl7pPr marL="8553461" indent="0">
              <a:buNone/>
              <a:defRPr sz="4989" b="1"/>
            </a:lvl7pPr>
            <a:lvl8pPr marL="9979038" indent="0">
              <a:buNone/>
              <a:defRPr sz="4989" b="1"/>
            </a:lvl8pPr>
            <a:lvl9pPr marL="11404615" indent="0">
              <a:buNone/>
              <a:defRPr sz="4989" b="1"/>
            </a:lvl9pPr>
          </a:lstStyle>
          <a:p>
            <a:pPr lvl="0"/>
            <a:r>
              <a:rPr lang="en-GB"/>
              <a:t>Click to edit Master text styles</a:t>
            </a:r>
          </a:p>
        </p:txBody>
      </p:sp>
      <p:sp>
        <p:nvSpPr>
          <p:cNvPr id="6" name="Content Placeholder 5"/>
          <p:cNvSpPr>
            <a:spLocks noGrp="1"/>
          </p:cNvSpPr>
          <p:nvPr>
            <p:ph sz="quarter" idx="4"/>
          </p:nvPr>
        </p:nvSpPr>
        <p:spPr>
          <a:xfrm>
            <a:off x="15326828" y="7810963"/>
            <a:ext cx="12870909" cy="114887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417A4FE-CBBE-DD49-B982-1F9135EAF420}" type="datetimeFigureOut">
              <a:rPr lang="en-GB" smtClean="0"/>
              <a:t>29/10/2024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D76C77-D235-6F4E-B778-66439B27B126}" type="slidenum">
              <a:rPr lang="en-GB" smtClean="0"/>
              <a:t>‹#›</a:t>
            </a:fld>
            <a:endParaRPr lang="en-GB"/>
          </a:p>
        </p:txBody>
      </p:sp>
    </p:spTree>
    <p:extLst>
      <p:ext uri="{BB962C8B-B14F-4D97-AF65-F5344CB8AC3E}">
        <p14:creationId xmlns:p14="http://schemas.microsoft.com/office/powerpoint/2010/main" val="2225110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417A4FE-CBBE-DD49-B982-1F9135EAF420}" type="datetimeFigureOut">
              <a:rPr lang="en-GB" smtClean="0"/>
              <a:t>29/10/2024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D76C77-D235-6F4E-B778-66439B27B126}" type="slidenum">
              <a:rPr lang="en-GB" smtClean="0"/>
              <a:t>‹#›</a:t>
            </a:fld>
            <a:endParaRPr lang="en-GB"/>
          </a:p>
        </p:txBody>
      </p:sp>
    </p:spTree>
    <p:extLst>
      <p:ext uri="{BB962C8B-B14F-4D97-AF65-F5344CB8AC3E}">
        <p14:creationId xmlns:p14="http://schemas.microsoft.com/office/powerpoint/2010/main" val="746126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17A4FE-CBBE-DD49-B982-1F9135EAF420}" type="datetimeFigureOut">
              <a:rPr lang="en-GB" smtClean="0"/>
              <a:t>29/10/2024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D76C77-D235-6F4E-B778-66439B27B126}" type="slidenum">
              <a:rPr lang="en-GB" smtClean="0"/>
              <a:t>‹#›</a:t>
            </a:fld>
            <a:endParaRPr lang="en-GB"/>
          </a:p>
        </p:txBody>
      </p:sp>
    </p:spTree>
    <p:extLst>
      <p:ext uri="{BB962C8B-B14F-4D97-AF65-F5344CB8AC3E}">
        <p14:creationId xmlns:p14="http://schemas.microsoft.com/office/powerpoint/2010/main" val="4093598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7"/>
            <a:ext cx="9764544" cy="4989513"/>
          </a:xfrm>
        </p:spPr>
        <p:txBody>
          <a:bodyPr anchor="b"/>
          <a:lstStyle>
            <a:lvl1pPr>
              <a:defRPr sz="9978"/>
            </a:lvl1pPr>
          </a:lstStyle>
          <a:p>
            <a:r>
              <a:rPr lang="en-GB"/>
              <a:t>Click to edit Master title style</a:t>
            </a:r>
            <a:endParaRPr lang="en-US" dirty="0"/>
          </a:p>
        </p:txBody>
      </p:sp>
      <p:sp>
        <p:nvSpPr>
          <p:cNvPr id="3" name="Content Placeholder 2"/>
          <p:cNvSpPr>
            <a:spLocks noGrp="1"/>
          </p:cNvSpPr>
          <p:nvPr>
            <p:ph idx="1"/>
          </p:nvPr>
        </p:nvSpPr>
        <p:spPr>
          <a:xfrm>
            <a:off x="12870910" y="3078850"/>
            <a:ext cx="15326827" cy="15196234"/>
          </a:xfrm>
        </p:spPr>
        <p:txBody>
          <a:bodyPr/>
          <a:lstStyle>
            <a:lvl1pPr>
              <a:defRPr sz="9978"/>
            </a:lvl1pPr>
            <a:lvl2pPr>
              <a:defRPr sz="8730"/>
            </a:lvl2pPr>
            <a:lvl3pPr>
              <a:defRPr sz="7483"/>
            </a:lvl3pPr>
            <a:lvl4pPr>
              <a:defRPr sz="6235"/>
            </a:lvl4pPr>
            <a:lvl5pPr>
              <a:defRPr sz="6235"/>
            </a:lvl5pPr>
            <a:lvl6pPr>
              <a:defRPr sz="6235"/>
            </a:lvl6pPr>
            <a:lvl7pPr>
              <a:defRPr sz="6235"/>
            </a:lvl7pPr>
            <a:lvl8pPr>
              <a:defRPr sz="6235"/>
            </a:lvl8pPr>
            <a:lvl9pPr>
              <a:defRPr sz="623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085364" y="6415090"/>
            <a:ext cx="9764544" cy="11884743"/>
          </a:xfrm>
        </p:spPr>
        <p:txBody>
          <a:bodyPr/>
          <a:lstStyle>
            <a:lvl1pPr marL="0" indent="0">
              <a:buNone/>
              <a:defRPr sz="4989"/>
            </a:lvl1pPr>
            <a:lvl2pPr marL="1425576" indent="0">
              <a:buNone/>
              <a:defRPr sz="4365"/>
            </a:lvl2pPr>
            <a:lvl3pPr marL="2851154" indent="0">
              <a:buNone/>
              <a:defRPr sz="3741"/>
            </a:lvl3pPr>
            <a:lvl4pPr marL="4276730" indent="0">
              <a:buNone/>
              <a:defRPr sz="3118"/>
            </a:lvl4pPr>
            <a:lvl5pPr marL="5702308" indent="0">
              <a:buNone/>
              <a:defRPr sz="3118"/>
            </a:lvl5pPr>
            <a:lvl6pPr marL="7127885" indent="0">
              <a:buNone/>
              <a:defRPr sz="3118"/>
            </a:lvl6pPr>
            <a:lvl7pPr marL="8553461" indent="0">
              <a:buNone/>
              <a:defRPr sz="3118"/>
            </a:lvl7pPr>
            <a:lvl8pPr marL="9979038" indent="0">
              <a:buNone/>
              <a:defRPr sz="3118"/>
            </a:lvl8pPr>
            <a:lvl9pPr marL="11404615" indent="0">
              <a:buNone/>
              <a:defRPr sz="3118"/>
            </a:lvl9pPr>
          </a:lstStyle>
          <a:p>
            <a:pPr lvl="0"/>
            <a:r>
              <a:rPr lang="en-GB"/>
              <a:t>Click to edit Master text styles</a:t>
            </a:r>
          </a:p>
        </p:txBody>
      </p:sp>
      <p:sp>
        <p:nvSpPr>
          <p:cNvPr id="5" name="Date Placeholder 4"/>
          <p:cNvSpPr>
            <a:spLocks noGrp="1"/>
          </p:cNvSpPr>
          <p:nvPr>
            <p:ph type="dt" sz="half" idx="10"/>
          </p:nvPr>
        </p:nvSpPr>
        <p:spPr/>
        <p:txBody>
          <a:bodyPr/>
          <a:lstStyle/>
          <a:p>
            <a:fld id="{7417A4FE-CBBE-DD49-B982-1F9135EAF420}" type="datetimeFigureOut">
              <a:rPr lang="en-GB" smtClean="0"/>
              <a:t>29/10/2024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D76C77-D235-6F4E-B778-66439B27B126}" type="slidenum">
              <a:rPr lang="en-GB" smtClean="0"/>
              <a:t>‹#›</a:t>
            </a:fld>
            <a:endParaRPr lang="en-GB"/>
          </a:p>
        </p:txBody>
      </p:sp>
    </p:spTree>
    <p:extLst>
      <p:ext uri="{BB962C8B-B14F-4D97-AF65-F5344CB8AC3E}">
        <p14:creationId xmlns:p14="http://schemas.microsoft.com/office/powerpoint/2010/main" val="308968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7"/>
            <a:ext cx="9764544" cy="4989513"/>
          </a:xfrm>
        </p:spPr>
        <p:txBody>
          <a:bodyPr anchor="b"/>
          <a:lstStyle>
            <a:lvl1pPr>
              <a:defRPr sz="9978"/>
            </a:lvl1pPr>
          </a:lstStyle>
          <a:p>
            <a:r>
              <a:rPr lang="en-GB"/>
              <a:t>Click to edit Master title style</a:t>
            </a:r>
            <a:endParaRPr lang="en-US" dirty="0"/>
          </a:p>
        </p:txBody>
      </p:sp>
      <p:sp>
        <p:nvSpPr>
          <p:cNvPr id="3" name="Picture Placeholder 2"/>
          <p:cNvSpPr>
            <a:spLocks noGrp="1" noChangeAspect="1"/>
          </p:cNvSpPr>
          <p:nvPr>
            <p:ph type="pic" idx="1"/>
          </p:nvPr>
        </p:nvSpPr>
        <p:spPr>
          <a:xfrm>
            <a:off x="12870910" y="3078850"/>
            <a:ext cx="15326827" cy="15196234"/>
          </a:xfrm>
        </p:spPr>
        <p:txBody>
          <a:bodyPr anchor="t"/>
          <a:lstStyle>
            <a:lvl1pPr marL="0" indent="0">
              <a:buNone/>
              <a:defRPr sz="9978"/>
            </a:lvl1pPr>
            <a:lvl2pPr marL="1425576" indent="0">
              <a:buNone/>
              <a:defRPr sz="8730"/>
            </a:lvl2pPr>
            <a:lvl3pPr marL="2851154" indent="0">
              <a:buNone/>
              <a:defRPr sz="7483"/>
            </a:lvl3pPr>
            <a:lvl4pPr marL="4276730" indent="0">
              <a:buNone/>
              <a:defRPr sz="6235"/>
            </a:lvl4pPr>
            <a:lvl5pPr marL="5702308" indent="0">
              <a:buNone/>
              <a:defRPr sz="6235"/>
            </a:lvl5pPr>
            <a:lvl6pPr marL="7127885" indent="0">
              <a:buNone/>
              <a:defRPr sz="6235"/>
            </a:lvl6pPr>
            <a:lvl7pPr marL="8553461" indent="0">
              <a:buNone/>
              <a:defRPr sz="6235"/>
            </a:lvl7pPr>
            <a:lvl8pPr marL="9979038" indent="0">
              <a:buNone/>
              <a:defRPr sz="6235"/>
            </a:lvl8pPr>
            <a:lvl9pPr marL="11404615" indent="0">
              <a:buNone/>
              <a:defRPr sz="6235"/>
            </a:lvl9pPr>
          </a:lstStyle>
          <a:p>
            <a:r>
              <a:rPr lang="en-GB"/>
              <a:t>Click icon to add picture</a:t>
            </a:r>
            <a:endParaRPr lang="en-US" dirty="0"/>
          </a:p>
        </p:txBody>
      </p:sp>
      <p:sp>
        <p:nvSpPr>
          <p:cNvPr id="4" name="Text Placeholder 3"/>
          <p:cNvSpPr>
            <a:spLocks noGrp="1"/>
          </p:cNvSpPr>
          <p:nvPr>
            <p:ph type="body" sz="half" idx="2"/>
          </p:nvPr>
        </p:nvSpPr>
        <p:spPr>
          <a:xfrm>
            <a:off x="2085364" y="6415090"/>
            <a:ext cx="9764544" cy="11884743"/>
          </a:xfrm>
        </p:spPr>
        <p:txBody>
          <a:bodyPr/>
          <a:lstStyle>
            <a:lvl1pPr marL="0" indent="0">
              <a:buNone/>
              <a:defRPr sz="4989"/>
            </a:lvl1pPr>
            <a:lvl2pPr marL="1425576" indent="0">
              <a:buNone/>
              <a:defRPr sz="4365"/>
            </a:lvl2pPr>
            <a:lvl3pPr marL="2851154" indent="0">
              <a:buNone/>
              <a:defRPr sz="3741"/>
            </a:lvl3pPr>
            <a:lvl4pPr marL="4276730" indent="0">
              <a:buNone/>
              <a:defRPr sz="3118"/>
            </a:lvl4pPr>
            <a:lvl5pPr marL="5702308" indent="0">
              <a:buNone/>
              <a:defRPr sz="3118"/>
            </a:lvl5pPr>
            <a:lvl6pPr marL="7127885" indent="0">
              <a:buNone/>
              <a:defRPr sz="3118"/>
            </a:lvl6pPr>
            <a:lvl7pPr marL="8553461" indent="0">
              <a:buNone/>
              <a:defRPr sz="3118"/>
            </a:lvl7pPr>
            <a:lvl8pPr marL="9979038" indent="0">
              <a:buNone/>
              <a:defRPr sz="3118"/>
            </a:lvl8pPr>
            <a:lvl9pPr marL="11404615" indent="0">
              <a:buNone/>
              <a:defRPr sz="3118"/>
            </a:lvl9pPr>
          </a:lstStyle>
          <a:p>
            <a:pPr lvl="0"/>
            <a:r>
              <a:rPr lang="en-GB"/>
              <a:t>Click to edit Master text styles</a:t>
            </a:r>
          </a:p>
        </p:txBody>
      </p:sp>
      <p:sp>
        <p:nvSpPr>
          <p:cNvPr id="5" name="Date Placeholder 4"/>
          <p:cNvSpPr>
            <a:spLocks noGrp="1"/>
          </p:cNvSpPr>
          <p:nvPr>
            <p:ph type="dt" sz="half" idx="10"/>
          </p:nvPr>
        </p:nvSpPr>
        <p:spPr/>
        <p:txBody>
          <a:bodyPr/>
          <a:lstStyle/>
          <a:p>
            <a:fld id="{7417A4FE-CBBE-DD49-B982-1F9135EAF420}" type="datetimeFigureOut">
              <a:rPr lang="en-GB" smtClean="0"/>
              <a:t>29/10/2024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D76C77-D235-6F4E-B778-66439B27B126}" type="slidenum">
              <a:rPr lang="en-GB" smtClean="0"/>
              <a:t>‹#›</a:t>
            </a:fld>
            <a:endParaRPr lang="en-GB"/>
          </a:p>
        </p:txBody>
      </p:sp>
    </p:spTree>
    <p:extLst>
      <p:ext uri="{BB962C8B-B14F-4D97-AF65-F5344CB8AC3E}">
        <p14:creationId xmlns:p14="http://schemas.microsoft.com/office/powerpoint/2010/main" val="37767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1138485"/>
            <a:ext cx="26112371" cy="4133179"/>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081421" y="5692400"/>
            <a:ext cx="26112371" cy="1356771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081422" y="19819457"/>
            <a:ext cx="6811923" cy="1138480"/>
          </a:xfrm>
          <a:prstGeom prst="rect">
            <a:avLst/>
          </a:prstGeom>
        </p:spPr>
        <p:txBody>
          <a:bodyPr vert="horz" lIns="91440" tIns="45720" rIns="91440" bIns="45720" rtlCol="0" anchor="ctr"/>
          <a:lstStyle>
            <a:lvl1pPr algn="l">
              <a:defRPr sz="3741">
                <a:solidFill>
                  <a:schemeClr val="tx1">
                    <a:tint val="75000"/>
                  </a:schemeClr>
                </a:solidFill>
              </a:defRPr>
            </a:lvl1pPr>
          </a:lstStyle>
          <a:p>
            <a:fld id="{7417A4FE-CBBE-DD49-B982-1F9135EAF420}" type="datetimeFigureOut">
              <a:rPr lang="en-GB" smtClean="0"/>
              <a:t>29/10/2024</a:t>
            </a:fld>
            <a:endParaRPr lang="en-GB"/>
          </a:p>
        </p:txBody>
      </p:sp>
      <p:sp>
        <p:nvSpPr>
          <p:cNvPr id="5" name="Footer Placeholder 4"/>
          <p:cNvSpPr>
            <a:spLocks noGrp="1"/>
          </p:cNvSpPr>
          <p:nvPr>
            <p:ph type="ftr" sz="quarter" idx="3"/>
          </p:nvPr>
        </p:nvSpPr>
        <p:spPr>
          <a:xfrm>
            <a:off x="10028666" y="19819457"/>
            <a:ext cx="10217884" cy="1138480"/>
          </a:xfrm>
          <a:prstGeom prst="rect">
            <a:avLst/>
          </a:prstGeom>
        </p:spPr>
        <p:txBody>
          <a:bodyPr vert="horz" lIns="91440" tIns="45720" rIns="91440" bIns="45720" rtlCol="0" anchor="ctr"/>
          <a:lstStyle>
            <a:lvl1pPr algn="ctr">
              <a:defRPr sz="3741">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381869" y="19819457"/>
            <a:ext cx="6811923" cy="1138480"/>
          </a:xfrm>
          <a:prstGeom prst="rect">
            <a:avLst/>
          </a:prstGeom>
        </p:spPr>
        <p:txBody>
          <a:bodyPr vert="horz" lIns="91440" tIns="45720" rIns="91440" bIns="45720" rtlCol="0" anchor="ctr"/>
          <a:lstStyle>
            <a:lvl1pPr algn="r">
              <a:defRPr sz="3741">
                <a:solidFill>
                  <a:schemeClr val="tx1">
                    <a:tint val="75000"/>
                  </a:schemeClr>
                </a:solidFill>
              </a:defRPr>
            </a:lvl1pPr>
          </a:lstStyle>
          <a:p>
            <a:fld id="{FBD76C77-D235-6F4E-B778-66439B27B126}" type="slidenum">
              <a:rPr lang="en-GB" smtClean="0"/>
              <a:t>‹#›</a:t>
            </a:fld>
            <a:endParaRPr lang="en-GB"/>
          </a:p>
        </p:txBody>
      </p:sp>
    </p:spTree>
    <p:extLst>
      <p:ext uri="{BB962C8B-B14F-4D97-AF65-F5344CB8AC3E}">
        <p14:creationId xmlns:p14="http://schemas.microsoft.com/office/powerpoint/2010/main" val="12612844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2851154" rtl="0" eaLnBrk="1" latinLnBrk="0" hangingPunct="1">
        <a:lnSpc>
          <a:spcPct val="90000"/>
        </a:lnSpc>
        <a:spcBef>
          <a:spcPct val="0"/>
        </a:spcBef>
        <a:buNone/>
        <a:defRPr sz="13719" kern="1200">
          <a:solidFill>
            <a:schemeClr val="tx1"/>
          </a:solidFill>
          <a:latin typeface="+mj-lt"/>
          <a:ea typeface="+mj-ea"/>
          <a:cs typeface="+mj-cs"/>
        </a:defRPr>
      </a:lvl1pPr>
    </p:titleStyle>
    <p:bodyStyle>
      <a:lvl1pPr marL="712789" indent="-712789" algn="l" defTabSz="2851154" rtl="0" eaLnBrk="1" latinLnBrk="0" hangingPunct="1">
        <a:lnSpc>
          <a:spcPct val="90000"/>
        </a:lnSpc>
        <a:spcBef>
          <a:spcPts val="3118"/>
        </a:spcBef>
        <a:buFont typeface="Arial" panose="020B0604020202020204" pitchFamily="34" charset="0"/>
        <a:buChar char="•"/>
        <a:defRPr sz="8730" kern="1200">
          <a:solidFill>
            <a:schemeClr val="tx1"/>
          </a:solidFill>
          <a:latin typeface="+mn-lt"/>
          <a:ea typeface="+mn-ea"/>
          <a:cs typeface="+mn-cs"/>
        </a:defRPr>
      </a:lvl1pPr>
      <a:lvl2pPr marL="2138365" indent="-712789" algn="l" defTabSz="2851154" rtl="0" eaLnBrk="1" latinLnBrk="0" hangingPunct="1">
        <a:lnSpc>
          <a:spcPct val="90000"/>
        </a:lnSpc>
        <a:spcBef>
          <a:spcPts val="1559"/>
        </a:spcBef>
        <a:buFont typeface="Arial" panose="020B0604020202020204" pitchFamily="34" charset="0"/>
        <a:buChar char="•"/>
        <a:defRPr sz="7483" kern="1200">
          <a:solidFill>
            <a:schemeClr val="tx1"/>
          </a:solidFill>
          <a:latin typeface="+mn-lt"/>
          <a:ea typeface="+mn-ea"/>
          <a:cs typeface="+mn-cs"/>
        </a:defRPr>
      </a:lvl2pPr>
      <a:lvl3pPr marL="3563941" indent="-712789" algn="l" defTabSz="2851154" rtl="0" eaLnBrk="1" latinLnBrk="0" hangingPunct="1">
        <a:lnSpc>
          <a:spcPct val="90000"/>
        </a:lnSpc>
        <a:spcBef>
          <a:spcPts val="1559"/>
        </a:spcBef>
        <a:buFont typeface="Arial" panose="020B0604020202020204" pitchFamily="34" charset="0"/>
        <a:buChar char="•"/>
        <a:defRPr sz="6235" kern="1200">
          <a:solidFill>
            <a:schemeClr val="tx1"/>
          </a:solidFill>
          <a:latin typeface="+mn-lt"/>
          <a:ea typeface="+mn-ea"/>
          <a:cs typeface="+mn-cs"/>
        </a:defRPr>
      </a:lvl3pPr>
      <a:lvl4pPr marL="4989520" indent="-712789" algn="l" defTabSz="2851154"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4pPr>
      <a:lvl5pPr marL="6415096" indent="-712789" algn="l" defTabSz="2851154"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5pPr>
      <a:lvl6pPr marL="7840673" indent="-712789" algn="l" defTabSz="2851154"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6pPr>
      <a:lvl7pPr marL="9266250" indent="-712789" algn="l" defTabSz="2851154"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7pPr>
      <a:lvl8pPr marL="10691826" indent="-712789" algn="l" defTabSz="2851154"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8pPr>
      <a:lvl9pPr marL="12117403" indent="-712789" algn="l" defTabSz="2851154"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9pPr>
    </p:bodyStyle>
    <p:otherStyle>
      <a:defPPr>
        <a:defRPr lang="en-US"/>
      </a:defPPr>
      <a:lvl1pPr marL="0" algn="l" defTabSz="2851154" rtl="0" eaLnBrk="1" latinLnBrk="0" hangingPunct="1">
        <a:defRPr sz="5613" kern="1200">
          <a:solidFill>
            <a:schemeClr val="tx1"/>
          </a:solidFill>
          <a:latin typeface="+mn-lt"/>
          <a:ea typeface="+mn-ea"/>
          <a:cs typeface="+mn-cs"/>
        </a:defRPr>
      </a:lvl1pPr>
      <a:lvl2pPr marL="1425576" algn="l" defTabSz="2851154" rtl="0" eaLnBrk="1" latinLnBrk="0" hangingPunct="1">
        <a:defRPr sz="5613" kern="1200">
          <a:solidFill>
            <a:schemeClr val="tx1"/>
          </a:solidFill>
          <a:latin typeface="+mn-lt"/>
          <a:ea typeface="+mn-ea"/>
          <a:cs typeface="+mn-cs"/>
        </a:defRPr>
      </a:lvl2pPr>
      <a:lvl3pPr marL="2851154" algn="l" defTabSz="2851154" rtl="0" eaLnBrk="1" latinLnBrk="0" hangingPunct="1">
        <a:defRPr sz="5613" kern="1200">
          <a:solidFill>
            <a:schemeClr val="tx1"/>
          </a:solidFill>
          <a:latin typeface="+mn-lt"/>
          <a:ea typeface="+mn-ea"/>
          <a:cs typeface="+mn-cs"/>
        </a:defRPr>
      </a:lvl3pPr>
      <a:lvl4pPr marL="4276730" algn="l" defTabSz="2851154" rtl="0" eaLnBrk="1" latinLnBrk="0" hangingPunct="1">
        <a:defRPr sz="5613" kern="1200">
          <a:solidFill>
            <a:schemeClr val="tx1"/>
          </a:solidFill>
          <a:latin typeface="+mn-lt"/>
          <a:ea typeface="+mn-ea"/>
          <a:cs typeface="+mn-cs"/>
        </a:defRPr>
      </a:lvl4pPr>
      <a:lvl5pPr marL="5702308" algn="l" defTabSz="2851154" rtl="0" eaLnBrk="1" latinLnBrk="0" hangingPunct="1">
        <a:defRPr sz="5613" kern="1200">
          <a:solidFill>
            <a:schemeClr val="tx1"/>
          </a:solidFill>
          <a:latin typeface="+mn-lt"/>
          <a:ea typeface="+mn-ea"/>
          <a:cs typeface="+mn-cs"/>
        </a:defRPr>
      </a:lvl5pPr>
      <a:lvl6pPr marL="7127885" algn="l" defTabSz="2851154" rtl="0" eaLnBrk="1" latinLnBrk="0" hangingPunct="1">
        <a:defRPr sz="5613" kern="1200">
          <a:solidFill>
            <a:schemeClr val="tx1"/>
          </a:solidFill>
          <a:latin typeface="+mn-lt"/>
          <a:ea typeface="+mn-ea"/>
          <a:cs typeface="+mn-cs"/>
        </a:defRPr>
      </a:lvl6pPr>
      <a:lvl7pPr marL="8553461" algn="l" defTabSz="2851154" rtl="0" eaLnBrk="1" latinLnBrk="0" hangingPunct="1">
        <a:defRPr sz="5613" kern="1200">
          <a:solidFill>
            <a:schemeClr val="tx1"/>
          </a:solidFill>
          <a:latin typeface="+mn-lt"/>
          <a:ea typeface="+mn-ea"/>
          <a:cs typeface="+mn-cs"/>
        </a:defRPr>
      </a:lvl7pPr>
      <a:lvl8pPr marL="9979038" algn="l" defTabSz="2851154" rtl="0" eaLnBrk="1" latinLnBrk="0" hangingPunct="1">
        <a:defRPr sz="5613" kern="1200">
          <a:solidFill>
            <a:schemeClr val="tx1"/>
          </a:solidFill>
          <a:latin typeface="+mn-lt"/>
          <a:ea typeface="+mn-ea"/>
          <a:cs typeface="+mn-cs"/>
        </a:defRPr>
      </a:lvl8pPr>
      <a:lvl9pPr marL="11404615" algn="l" defTabSz="2851154" rtl="0" eaLnBrk="1" latinLnBrk="0" hangingPunct="1">
        <a:defRPr sz="56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2.jpeg"/><Relationship Id="rId7" Type="http://schemas.openxmlformats.org/officeDocument/2006/relationships/image" Target="../media/image7.jp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3.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image" Target="../media/image25.png"/><Relationship Id="rId26" Type="http://schemas.openxmlformats.org/officeDocument/2006/relationships/image" Target="../media/image31.jpeg"/><Relationship Id="rId39" Type="http://schemas.openxmlformats.org/officeDocument/2006/relationships/chart" Target="../charts/chart6.xml"/><Relationship Id="rId21" Type="http://schemas.openxmlformats.org/officeDocument/2006/relationships/image" Target="../media/image27.png"/><Relationship Id="rId34" Type="http://schemas.openxmlformats.org/officeDocument/2006/relationships/image" Target="../media/image39.png"/><Relationship Id="rId7" Type="http://schemas.openxmlformats.org/officeDocument/2006/relationships/image" Target="../media/image15.png"/><Relationship Id="rId2" Type="http://schemas.openxmlformats.org/officeDocument/2006/relationships/image" Target="../media/image12.png"/><Relationship Id="rId16" Type="http://schemas.openxmlformats.org/officeDocument/2006/relationships/chart" Target="../charts/chart3.xml"/><Relationship Id="rId20" Type="http://schemas.openxmlformats.org/officeDocument/2006/relationships/chart" Target="../charts/chart4.xml"/><Relationship Id="rId29" Type="http://schemas.openxmlformats.org/officeDocument/2006/relationships/image" Target="../media/image34.png"/><Relationship Id="rId41" Type="http://schemas.openxmlformats.org/officeDocument/2006/relationships/hyperlink" Target="https://www.ons.gov.uk/census/maps" TargetMode="Externa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chart" Target="../charts/chart5.xml"/><Relationship Id="rId32" Type="http://schemas.openxmlformats.org/officeDocument/2006/relationships/image" Target="../media/image37.jpeg"/><Relationship Id="rId37" Type="http://schemas.microsoft.com/office/2014/relationships/chartEx" Target="../charts/chartEx1.xml"/><Relationship Id="rId40" Type="http://schemas.openxmlformats.org/officeDocument/2006/relationships/chart" Target="../charts/chart7.xml"/><Relationship Id="rId5" Type="http://schemas.openxmlformats.org/officeDocument/2006/relationships/image" Target="../media/image13.jpeg"/><Relationship Id="rId15" Type="http://schemas.openxmlformats.org/officeDocument/2006/relationships/image" Target="../media/image23.png"/><Relationship Id="rId23" Type="http://schemas.openxmlformats.org/officeDocument/2006/relationships/image" Target="../media/image29.png"/><Relationship Id="rId28" Type="http://schemas.openxmlformats.org/officeDocument/2006/relationships/image" Target="../media/image33.png"/><Relationship Id="rId36" Type="http://schemas.openxmlformats.org/officeDocument/2006/relationships/image" Target="../media/image41.png"/><Relationship Id="rId10" Type="http://schemas.openxmlformats.org/officeDocument/2006/relationships/image" Target="../media/image18.png"/><Relationship Id="rId19" Type="http://schemas.openxmlformats.org/officeDocument/2006/relationships/image" Target="../media/image26.png"/><Relationship Id="rId31" Type="http://schemas.openxmlformats.org/officeDocument/2006/relationships/image" Target="../media/image36.png"/><Relationship Id="rId4" Type="http://schemas.openxmlformats.org/officeDocument/2006/relationships/chart" Target="../charts/chart2.xml"/><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28.jpeg"/><Relationship Id="rId27" Type="http://schemas.openxmlformats.org/officeDocument/2006/relationships/image" Target="../media/image32.png"/><Relationship Id="rId30" Type="http://schemas.openxmlformats.org/officeDocument/2006/relationships/image" Target="../media/image35.png"/><Relationship Id="rId35" Type="http://schemas.openxmlformats.org/officeDocument/2006/relationships/image" Target="../media/image40.png"/><Relationship Id="rId8" Type="http://schemas.openxmlformats.org/officeDocument/2006/relationships/image" Target="../media/image16.png"/><Relationship Id="rId3" Type="http://schemas.openxmlformats.org/officeDocument/2006/relationships/chart" Target="../charts/chart1.xml"/><Relationship Id="rId12" Type="http://schemas.openxmlformats.org/officeDocument/2006/relationships/image" Target="../media/image20.png"/><Relationship Id="rId17" Type="http://schemas.openxmlformats.org/officeDocument/2006/relationships/image" Target="../media/image24.png"/><Relationship Id="rId25" Type="http://schemas.openxmlformats.org/officeDocument/2006/relationships/image" Target="../media/image30.png"/><Relationship Id="rId33" Type="http://schemas.openxmlformats.org/officeDocument/2006/relationships/image" Target="../media/image38.png"/><Relationship Id="rId38" Type="http://schemas.openxmlformats.org/officeDocument/2006/relationships/image" Target="../media/image42.png"/></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kent.gov.uk/__data/assets/pdf_file/0004/13828/Life-expectancy-bulletin.pdf" TargetMode="External"/><Relationship Id="rId7"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12.png"/><Relationship Id="rId4" Type="http://schemas.openxmlformats.org/officeDocument/2006/relationships/hyperlink" Target="https://www.ons.gov.uk/peoplepopulationandcommunity/healthandsocialcare/healthandwellbeing/articles/howhealthhaschangedinyourlocalarea2015to2020/2022-11-09#E07000113"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12" Type="http://schemas.openxmlformats.org/officeDocument/2006/relationships/hyperlink" Target="https://www.cdrc.ac.uk/"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s>
</file>

<file path=ppt/slides/_rels/slide6.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svg"/><Relationship Id="rId18" Type="http://schemas.openxmlformats.org/officeDocument/2006/relationships/image" Target="../media/image69.png"/><Relationship Id="rId3" Type="http://schemas.openxmlformats.org/officeDocument/2006/relationships/image" Target="../media/image54.svg"/><Relationship Id="rId21" Type="http://schemas.openxmlformats.org/officeDocument/2006/relationships/image" Target="../media/image72.svg"/><Relationship Id="rId7" Type="http://schemas.openxmlformats.org/officeDocument/2006/relationships/image" Target="../media/image58.svg"/><Relationship Id="rId12" Type="http://schemas.openxmlformats.org/officeDocument/2006/relationships/image" Target="../media/image63.png"/><Relationship Id="rId17" Type="http://schemas.openxmlformats.org/officeDocument/2006/relationships/image" Target="../media/image68.svg"/><Relationship Id="rId2" Type="http://schemas.openxmlformats.org/officeDocument/2006/relationships/image" Target="../media/image53.png"/><Relationship Id="rId16" Type="http://schemas.openxmlformats.org/officeDocument/2006/relationships/image" Target="../media/image67.png"/><Relationship Id="rId20"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svg"/><Relationship Id="rId5" Type="http://schemas.openxmlformats.org/officeDocument/2006/relationships/image" Target="../media/image56.svg"/><Relationship Id="rId15" Type="http://schemas.openxmlformats.org/officeDocument/2006/relationships/image" Target="../media/image66.svg"/><Relationship Id="rId10" Type="http://schemas.openxmlformats.org/officeDocument/2006/relationships/image" Target="../media/image61.png"/><Relationship Id="rId19" Type="http://schemas.openxmlformats.org/officeDocument/2006/relationships/image" Target="../media/image70.svg"/><Relationship Id="rId4" Type="http://schemas.openxmlformats.org/officeDocument/2006/relationships/image" Target="../media/image55.png"/><Relationship Id="rId9" Type="http://schemas.openxmlformats.org/officeDocument/2006/relationships/image" Target="../media/image60.svg"/><Relationship Id="rId14" Type="http://schemas.openxmlformats.org/officeDocument/2006/relationships/image" Target="../media/image65.png"/></Relationships>
</file>

<file path=ppt/slides/_rels/slide7.xml.rels><?xml version="1.0" encoding="UTF-8" standalone="yes"?>
<Relationships xmlns="http://schemas.openxmlformats.org/package/2006/relationships"><Relationship Id="rId3" Type="http://schemas.openxmlformats.org/officeDocument/2006/relationships/image" Target="../media/image74.jpeg"/><Relationship Id="rId7" Type="http://schemas.openxmlformats.org/officeDocument/2006/relationships/image" Target="../media/image11.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0ECCFD-D790-2755-8286-88BDBEF12EE8}"/>
              </a:ext>
            </a:extLst>
          </p:cNvPr>
          <p:cNvPicPr>
            <a:picLocks noChangeAspect="1"/>
          </p:cNvPicPr>
          <p:nvPr/>
        </p:nvPicPr>
        <p:blipFill>
          <a:blip r:embed="rId2"/>
          <a:stretch>
            <a:fillRect/>
          </a:stretch>
        </p:blipFill>
        <p:spPr>
          <a:xfrm>
            <a:off x="2415262" y="3499591"/>
            <a:ext cx="27155890" cy="14744866"/>
          </a:xfrm>
          <a:prstGeom prst="rect">
            <a:avLst/>
          </a:prstGeom>
        </p:spPr>
      </p:pic>
    </p:spTree>
    <p:extLst>
      <p:ext uri="{BB962C8B-B14F-4D97-AF65-F5344CB8AC3E}">
        <p14:creationId xmlns:p14="http://schemas.microsoft.com/office/powerpoint/2010/main" val="4149934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16FFC-2790-AB50-E6B7-BB499FA35BC1}"/>
              </a:ext>
            </a:extLst>
          </p:cNvPr>
          <p:cNvSpPr>
            <a:spLocks noGrp="1"/>
          </p:cNvSpPr>
          <p:nvPr>
            <p:ph type="title"/>
          </p:nvPr>
        </p:nvSpPr>
        <p:spPr>
          <a:xfrm>
            <a:off x="21796317" y="5967413"/>
            <a:ext cx="3856890" cy="9245602"/>
          </a:xfrm>
        </p:spPr>
        <p:txBody>
          <a:bodyPr/>
          <a:lstStyle/>
          <a:p>
            <a:endParaRPr lang="en-US" dirty="0"/>
          </a:p>
        </p:txBody>
      </p:sp>
      <p:graphicFrame>
        <p:nvGraphicFramePr>
          <p:cNvPr id="4" name="Content Placeholder 3">
            <a:extLst>
              <a:ext uri="{FF2B5EF4-FFF2-40B4-BE49-F238E27FC236}">
                <a16:creationId xmlns:a16="http://schemas.microsoft.com/office/drawing/2014/main" id="{B7C74BEF-21C0-1169-DCB3-79C264970006}"/>
              </a:ext>
            </a:extLst>
          </p:cNvPr>
          <p:cNvGraphicFramePr>
            <a:graphicFrameLocks noGrp="1"/>
          </p:cNvGraphicFramePr>
          <p:nvPr>
            <p:ph idx="1"/>
            <p:extLst>
              <p:ext uri="{D42A27DB-BD31-4B8C-83A1-F6EECF244321}">
                <p14:modId xmlns:p14="http://schemas.microsoft.com/office/powerpoint/2010/main" val="3251063094"/>
              </p:ext>
            </p:extLst>
          </p:nvPr>
        </p:nvGraphicFramePr>
        <p:xfrm>
          <a:off x="23302000" y="5352587"/>
          <a:ext cx="4549700" cy="11820298"/>
        </p:xfrm>
        <a:graphic>
          <a:graphicData uri="http://schemas.openxmlformats.org/drawingml/2006/table">
            <a:tbl>
              <a:tblPr>
                <a:tableStyleId>{5C22544A-7EE6-4342-B048-85BDC9FD1C3A}</a:tableStyleId>
              </a:tblPr>
              <a:tblGrid>
                <a:gridCol w="2274850">
                  <a:extLst>
                    <a:ext uri="{9D8B030D-6E8A-4147-A177-3AD203B41FA5}">
                      <a16:colId xmlns:a16="http://schemas.microsoft.com/office/drawing/2014/main" val="2831867849"/>
                    </a:ext>
                  </a:extLst>
                </a:gridCol>
                <a:gridCol w="2274850">
                  <a:extLst>
                    <a:ext uri="{9D8B030D-6E8A-4147-A177-3AD203B41FA5}">
                      <a16:colId xmlns:a16="http://schemas.microsoft.com/office/drawing/2014/main" val="3557423710"/>
                    </a:ext>
                  </a:extLst>
                </a:gridCol>
              </a:tblGrid>
              <a:tr h="978042">
                <a:tc>
                  <a:txBody>
                    <a:bodyPr/>
                    <a:lstStyle/>
                    <a:p>
                      <a:pPr algn="ctr" fontAlgn="b"/>
                      <a:r>
                        <a:rPr lang="en-GB" sz="4800" u="none" strike="noStrike" baseline="0">
                          <a:effectLst/>
                        </a:rPr>
                        <a:t>Jan-22</a:t>
                      </a:r>
                      <a:endParaRPr lang="en-GB" sz="4800" b="0" i="0" u="none" strike="noStrike" baseline="0">
                        <a:solidFill>
                          <a:srgbClr val="000000"/>
                        </a:solidFill>
                        <a:effectLst/>
                        <a:latin typeface="Calibri" panose="020F0502020204030204" pitchFamily="34" charset="0"/>
                      </a:endParaRPr>
                    </a:p>
                  </a:txBody>
                  <a:tcPr marL="19050" marR="19050" marT="19050" marB="0" anchor="b"/>
                </a:tc>
                <a:tc>
                  <a:txBody>
                    <a:bodyPr/>
                    <a:lstStyle/>
                    <a:p>
                      <a:pPr algn="r" fontAlgn="b"/>
                      <a:r>
                        <a:rPr lang="en-GB" sz="4800" u="none" strike="noStrike" baseline="0">
                          <a:effectLst/>
                        </a:rPr>
                        <a:t>32005</a:t>
                      </a:r>
                      <a:endParaRPr lang="en-GB" sz="4800" b="0" i="0" u="none" strike="noStrike" baseline="0">
                        <a:solidFill>
                          <a:srgbClr val="000000"/>
                        </a:solidFill>
                        <a:effectLst/>
                        <a:latin typeface="Calibri" panose="020F0502020204030204" pitchFamily="34" charset="0"/>
                      </a:endParaRPr>
                    </a:p>
                  </a:txBody>
                  <a:tcPr marL="19050" marR="19050" marT="19050" marB="0" anchor="b"/>
                </a:tc>
                <a:extLst>
                  <a:ext uri="{0D108BD9-81ED-4DB2-BD59-A6C34878D82A}">
                    <a16:rowId xmlns:a16="http://schemas.microsoft.com/office/drawing/2014/main" val="2185226514"/>
                  </a:ext>
                </a:extLst>
              </a:tr>
              <a:tr h="837442">
                <a:tc>
                  <a:txBody>
                    <a:bodyPr/>
                    <a:lstStyle/>
                    <a:p>
                      <a:pPr algn="ctr" fontAlgn="b"/>
                      <a:r>
                        <a:rPr lang="en-GB" sz="4800" u="none" strike="noStrike" baseline="0">
                          <a:effectLst/>
                        </a:rPr>
                        <a:t>Feb-22</a:t>
                      </a:r>
                      <a:endParaRPr lang="en-GB" sz="4800" b="0" i="0" u="none" strike="noStrike" baseline="0">
                        <a:solidFill>
                          <a:srgbClr val="000000"/>
                        </a:solidFill>
                        <a:effectLst/>
                        <a:latin typeface="Calibri" panose="020F0502020204030204" pitchFamily="34" charset="0"/>
                      </a:endParaRPr>
                    </a:p>
                  </a:txBody>
                  <a:tcPr marL="19050" marR="19050" marT="19050" marB="0" anchor="b"/>
                </a:tc>
                <a:tc>
                  <a:txBody>
                    <a:bodyPr/>
                    <a:lstStyle/>
                    <a:p>
                      <a:pPr algn="r" fontAlgn="b"/>
                      <a:r>
                        <a:rPr lang="en-GB" sz="4800" u="none" strike="noStrike" baseline="0">
                          <a:effectLst/>
                        </a:rPr>
                        <a:t>32210</a:t>
                      </a:r>
                      <a:endParaRPr lang="en-GB" sz="4800" b="0" i="0" u="none" strike="noStrike" baseline="0">
                        <a:solidFill>
                          <a:srgbClr val="000000"/>
                        </a:solidFill>
                        <a:effectLst/>
                        <a:latin typeface="Calibri" panose="020F0502020204030204" pitchFamily="34" charset="0"/>
                      </a:endParaRPr>
                    </a:p>
                  </a:txBody>
                  <a:tcPr marL="19050" marR="19050" marT="19050" marB="0" anchor="b"/>
                </a:tc>
                <a:extLst>
                  <a:ext uri="{0D108BD9-81ED-4DB2-BD59-A6C34878D82A}">
                    <a16:rowId xmlns:a16="http://schemas.microsoft.com/office/drawing/2014/main" val="3860996691"/>
                  </a:ext>
                </a:extLst>
              </a:tr>
              <a:tr h="837442">
                <a:tc>
                  <a:txBody>
                    <a:bodyPr/>
                    <a:lstStyle/>
                    <a:p>
                      <a:pPr algn="ctr" fontAlgn="b"/>
                      <a:r>
                        <a:rPr lang="en-GB" sz="4800" u="none" strike="noStrike" baseline="0">
                          <a:effectLst/>
                        </a:rPr>
                        <a:t>Mar-22</a:t>
                      </a:r>
                      <a:endParaRPr lang="en-GB" sz="4800" b="0" i="0" u="none" strike="noStrike" baseline="0">
                        <a:solidFill>
                          <a:srgbClr val="000000"/>
                        </a:solidFill>
                        <a:effectLst/>
                        <a:latin typeface="Calibri" panose="020F0502020204030204" pitchFamily="34" charset="0"/>
                      </a:endParaRPr>
                    </a:p>
                  </a:txBody>
                  <a:tcPr marL="19050" marR="19050" marT="19050" marB="0" anchor="b"/>
                </a:tc>
                <a:tc>
                  <a:txBody>
                    <a:bodyPr/>
                    <a:lstStyle/>
                    <a:p>
                      <a:pPr algn="r" fontAlgn="b"/>
                      <a:r>
                        <a:rPr lang="en-GB" sz="4800" u="none" strike="noStrike" baseline="0" dirty="0">
                          <a:effectLst/>
                        </a:rPr>
                        <a:t>32351</a:t>
                      </a:r>
                      <a:endParaRPr lang="en-GB" sz="4800" b="0" i="0" u="none" strike="noStrike" baseline="0" dirty="0">
                        <a:solidFill>
                          <a:srgbClr val="000000"/>
                        </a:solidFill>
                        <a:effectLst/>
                        <a:latin typeface="Calibri" panose="020F0502020204030204" pitchFamily="34" charset="0"/>
                      </a:endParaRPr>
                    </a:p>
                  </a:txBody>
                  <a:tcPr marL="19050" marR="19050" marT="19050" marB="0" anchor="b"/>
                </a:tc>
                <a:extLst>
                  <a:ext uri="{0D108BD9-81ED-4DB2-BD59-A6C34878D82A}">
                    <a16:rowId xmlns:a16="http://schemas.microsoft.com/office/drawing/2014/main" val="346080176"/>
                  </a:ext>
                </a:extLst>
              </a:tr>
              <a:tr h="837442">
                <a:tc>
                  <a:txBody>
                    <a:bodyPr/>
                    <a:lstStyle/>
                    <a:p>
                      <a:pPr algn="ctr" fontAlgn="b"/>
                      <a:r>
                        <a:rPr lang="en-GB" sz="4800" u="none" strike="noStrike" baseline="0" dirty="0">
                          <a:effectLst/>
                        </a:rPr>
                        <a:t>Apr-22</a:t>
                      </a:r>
                      <a:endParaRPr lang="en-GB" sz="4800" b="0" i="0" u="none" strike="noStrike" baseline="0" dirty="0">
                        <a:solidFill>
                          <a:srgbClr val="000000"/>
                        </a:solidFill>
                        <a:effectLst/>
                        <a:latin typeface="Calibri" panose="020F0502020204030204" pitchFamily="34" charset="0"/>
                      </a:endParaRPr>
                    </a:p>
                  </a:txBody>
                  <a:tcPr marL="19050" marR="19050" marT="19050" marB="0" anchor="b"/>
                </a:tc>
                <a:tc>
                  <a:txBody>
                    <a:bodyPr/>
                    <a:lstStyle/>
                    <a:p>
                      <a:pPr algn="r" fontAlgn="b"/>
                      <a:r>
                        <a:rPr lang="en-GB" sz="4800" u="none" strike="noStrike" baseline="0">
                          <a:effectLst/>
                        </a:rPr>
                        <a:t>32419</a:t>
                      </a:r>
                      <a:endParaRPr lang="en-GB" sz="4800" b="0" i="0" u="none" strike="noStrike" baseline="0">
                        <a:solidFill>
                          <a:srgbClr val="000000"/>
                        </a:solidFill>
                        <a:effectLst/>
                        <a:latin typeface="Calibri" panose="020F0502020204030204" pitchFamily="34" charset="0"/>
                      </a:endParaRPr>
                    </a:p>
                  </a:txBody>
                  <a:tcPr marL="19050" marR="19050" marT="19050" marB="0" anchor="b"/>
                </a:tc>
                <a:extLst>
                  <a:ext uri="{0D108BD9-81ED-4DB2-BD59-A6C34878D82A}">
                    <a16:rowId xmlns:a16="http://schemas.microsoft.com/office/drawing/2014/main" val="1703471838"/>
                  </a:ext>
                </a:extLst>
              </a:tr>
              <a:tr h="837442">
                <a:tc>
                  <a:txBody>
                    <a:bodyPr/>
                    <a:lstStyle/>
                    <a:p>
                      <a:pPr algn="ctr" fontAlgn="b"/>
                      <a:r>
                        <a:rPr lang="en-GB" sz="4800" u="none" strike="noStrike" baseline="0" dirty="0">
                          <a:effectLst/>
                        </a:rPr>
                        <a:t>May-22</a:t>
                      </a:r>
                      <a:endParaRPr lang="en-GB" sz="4800" b="0" i="0" u="none" strike="noStrike" baseline="0" dirty="0">
                        <a:solidFill>
                          <a:srgbClr val="000000"/>
                        </a:solidFill>
                        <a:effectLst/>
                        <a:latin typeface="Calibri" panose="020F0502020204030204" pitchFamily="34" charset="0"/>
                      </a:endParaRPr>
                    </a:p>
                  </a:txBody>
                  <a:tcPr marL="19050" marR="19050" marT="19050" marB="0" anchor="b"/>
                </a:tc>
                <a:tc>
                  <a:txBody>
                    <a:bodyPr/>
                    <a:lstStyle/>
                    <a:p>
                      <a:pPr algn="r" fontAlgn="b"/>
                      <a:r>
                        <a:rPr lang="en-GB" sz="4800" u="none" strike="noStrike" baseline="0">
                          <a:effectLst/>
                        </a:rPr>
                        <a:t>32496</a:t>
                      </a:r>
                      <a:endParaRPr lang="en-GB" sz="4800" b="0" i="0" u="none" strike="noStrike" baseline="0">
                        <a:solidFill>
                          <a:srgbClr val="000000"/>
                        </a:solidFill>
                        <a:effectLst/>
                        <a:latin typeface="Calibri" panose="020F0502020204030204" pitchFamily="34" charset="0"/>
                      </a:endParaRPr>
                    </a:p>
                  </a:txBody>
                  <a:tcPr marL="19050" marR="19050" marT="19050" marB="0" anchor="b"/>
                </a:tc>
                <a:extLst>
                  <a:ext uri="{0D108BD9-81ED-4DB2-BD59-A6C34878D82A}">
                    <a16:rowId xmlns:a16="http://schemas.microsoft.com/office/drawing/2014/main" val="3574178782"/>
                  </a:ext>
                </a:extLst>
              </a:tr>
              <a:tr h="792952">
                <a:tc>
                  <a:txBody>
                    <a:bodyPr/>
                    <a:lstStyle/>
                    <a:p>
                      <a:pPr algn="ctr" fontAlgn="b"/>
                      <a:r>
                        <a:rPr lang="en-GB" sz="4800" u="none" strike="noStrike" baseline="0">
                          <a:effectLst/>
                        </a:rPr>
                        <a:t>Jun-22</a:t>
                      </a:r>
                      <a:endParaRPr lang="en-GB" sz="4800" b="0" i="0" u="none" strike="noStrike" baseline="0">
                        <a:solidFill>
                          <a:srgbClr val="000000"/>
                        </a:solidFill>
                        <a:effectLst/>
                        <a:latin typeface="Calibri" panose="020F0502020204030204" pitchFamily="34" charset="0"/>
                      </a:endParaRPr>
                    </a:p>
                  </a:txBody>
                  <a:tcPr marL="19050" marR="19050" marT="19050" marB="0" anchor="b"/>
                </a:tc>
                <a:tc>
                  <a:txBody>
                    <a:bodyPr/>
                    <a:lstStyle/>
                    <a:p>
                      <a:pPr algn="r" fontAlgn="b"/>
                      <a:r>
                        <a:rPr lang="en-GB" sz="4800" u="none" strike="noStrike" baseline="0" dirty="0">
                          <a:effectLst/>
                        </a:rPr>
                        <a:t>32627</a:t>
                      </a:r>
                      <a:endParaRPr lang="en-GB" sz="4800" b="0" i="0" u="none" strike="noStrike" baseline="0" dirty="0">
                        <a:solidFill>
                          <a:srgbClr val="000000"/>
                        </a:solidFill>
                        <a:effectLst/>
                        <a:latin typeface="Calibri" panose="020F0502020204030204" pitchFamily="34" charset="0"/>
                      </a:endParaRPr>
                    </a:p>
                  </a:txBody>
                  <a:tcPr marL="19050" marR="19050" marT="19050" marB="0" anchor="b"/>
                </a:tc>
                <a:extLst>
                  <a:ext uri="{0D108BD9-81ED-4DB2-BD59-A6C34878D82A}">
                    <a16:rowId xmlns:a16="http://schemas.microsoft.com/office/drawing/2014/main" val="1129543183"/>
                  </a:ext>
                </a:extLst>
              </a:tr>
              <a:tr h="837442">
                <a:tc>
                  <a:txBody>
                    <a:bodyPr/>
                    <a:lstStyle/>
                    <a:p>
                      <a:pPr algn="ctr" fontAlgn="b"/>
                      <a:r>
                        <a:rPr lang="en-GB" sz="4800" u="none" strike="noStrike" baseline="0">
                          <a:effectLst/>
                        </a:rPr>
                        <a:t>Jul-22</a:t>
                      </a:r>
                      <a:endParaRPr lang="en-GB" sz="4800" b="0" i="0" u="none" strike="noStrike" baseline="0">
                        <a:solidFill>
                          <a:srgbClr val="000000"/>
                        </a:solidFill>
                        <a:effectLst/>
                        <a:latin typeface="Calibri" panose="020F0502020204030204" pitchFamily="34" charset="0"/>
                      </a:endParaRPr>
                    </a:p>
                  </a:txBody>
                  <a:tcPr marL="19050" marR="19050" marT="19050" marB="0" anchor="b"/>
                </a:tc>
                <a:tc>
                  <a:txBody>
                    <a:bodyPr/>
                    <a:lstStyle/>
                    <a:p>
                      <a:pPr algn="r" fontAlgn="b"/>
                      <a:r>
                        <a:rPr lang="en-GB" sz="4800" u="none" strike="noStrike" baseline="0">
                          <a:effectLst/>
                        </a:rPr>
                        <a:t>32758</a:t>
                      </a:r>
                      <a:endParaRPr lang="en-GB" sz="4800" b="0" i="0" u="none" strike="noStrike" baseline="0">
                        <a:solidFill>
                          <a:srgbClr val="000000"/>
                        </a:solidFill>
                        <a:effectLst/>
                        <a:latin typeface="Calibri" panose="020F0502020204030204" pitchFamily="34" charset="0"/>
                      </a:endParaRPr>
                    </a:p>
                  </a:txBody>
                  <a:tcPr marL="19050" marR="19050" marT="19050" marB="0" anchor="b"/>
                </a:tc>
                <a:extLst>
                  <a:ext uri="{0D108BD9-81ED-4DB2-BD59-A6C34878D82A}">
                    <a16:rowId xmlns:a16="http://schemas.microsoft.com/office/drawing/2014/main" val="890089064"/>
                  </a:ext>
                </a:extLst>
              </a:tr>
              <a:tr h="837442">
                <a:tc>
                  <a:txBody>
                    <a:bodyPr/>
                    <a:lstStyle/>
                    <a:p>
                      <a:pPr algn="ctr" fontAlgn="b"/>
                      <a:r>
                        <a:rPr lang="en-GB" sz="4800" u="none" strike="noStrike" baseline="0">
                          <a:effectLst/>
                        </a:rPr>
                        <a:t>Aug-22</a:t>
                      </a:r>
                      <a:endParaRPr lang="en-GB" sz="4800" b="0" i="0" u="none" strike="noStrike" baseline="0">
                        <a:solidFill>
                          <a:srgbClr val="000000"/>
                        </a:solidFill>
                        <a:effectLst/>
                        <a:latin typeface="Calibri" panose="020F0502020204030204" pitchFamily="34" charset="0"/>
                      </a:endParaRPr>
                    </a:p>
                  </a:txBody>
                  <a:tcPr marL="19050" marR="19050" marT="19050" marB="0" anchor="b"/>
                </a:tc>
                <a:tc>
                  <a:txBody>
                    <a:bodyPr/>
                    <a:lstStyle/>
                    <a:p>
                      <a:pPr algn="r" fontAlgn="b"/>
                      <a:r>
                        <a:rPr lang="en-GB" sz="4800" u="none" strike="noStrike" baseline="0">
                          <a:effectLst/>
                        </a:rPr>
                        <a:t>33086</a:t>
                      </a:r>
                      <a:endParaRPr lang="en-GB" sz="4800" b="0" i="0" u="none" strike="noStrike" baseline="0">
                        <a:solidFill>
                          <a:srgbClr val="000000"/>
                        </a:solidFill>
                        <a:effectLst/>
                        <a:latin typeface="Calibri" panose="020F0502020204030204" pitchFamily="34" charset="0"/>
                      </a:endParaRPr>
                    </a:p>
                  </a:txBody>
                  <a:tcPr marL="19050" marR="19050" marT="19050" marB="0" anchor="b"/>
                </a:tc>
                <a:extLst>
                  <a:ext uri="{0D108BD9-81ED-4DB2-BD59-A6C34878D82A}">
                    <a16:rowId xmlns:a16="http://schemas.microsoft.com/office/drawing/2014/main" val="1224810072"/>
                  </a:ext>
                </a:extLst>
              </a:tr>
              <a:tr h="837442">
                <a:tc>
                  <a:txBody>
                    <a:bodyPr/>
                    <a:lstStyle/>
                    <a:p>
                      <a:pPr algn="ctr" fontAlgn="b"/>
                      <a:r>
                        <a:rPr lang="en-GB" sz="4800" u="none" strike="noStrike" baseline="0">
                          <a:effectLst/>
                        </a:rPr>
                        <a:t>Sep-22</a:t>
                      </a:r>
                      <a:endParaRPr lang="en-GB" sz="4800" b="0" i="0" u="none" strike="noStrike" baseline="0">
                        <a:solidFill>
                          <a:srgbClr val="000000"/>
                        </a:solidFill>
                        <a:effectLst/>
                        <a:latin typeface="Calibri" panose="020F0502020204030204" pitchFamily="34" charset="0"/>
                      </a:endParaRPr>
                    </a:p>
                  </a:txBody>
                  <a:tcPr marL="19050" marR="19050" marT="19050" marB="0" anchor="b"/>
                </a:tc>
                <a:tc>
                  <a:txBody>
                    <a:bodyPr/>
                    <a:lstStyle/>
                    <a:p>
                      <a:pPr algn="r" fontAlgn="b"/>
                      <a:r>
                        <a:rPr lang="en-GB" sz="4800" u="none" strike="noStrike" baseline="0">
                          <a:effectLst/>
                        </a:rPr>
                        <a:t>33229</a:t>
                      </a:r>
                      <a:endParaRPr lang="en-GB" sz="4800" b="0" i="0" u="none" strike="noStrike" baseline="0">
                        <a:solidFill>
                          <a:srgbClr val="000000"/>
                        </a:solidFill>
                        <a:effectLst/>
                        <a:latin typeface="Calibri" panose="020F0502020204030204" pitchFamily="34" charset="0"/>
                      </a:endParaRPr>
                    </a:p>
                  </a:txBody>
                  <a:tcPr marL="19050" marR="19050" marT="19050" marB="0" anchor="b"/>
                </a:tc>
                <a:extLst>
                  <a:ext uri="{0D108BD9-81ED-4DB2-BD59-A6C34878D82A}">
                    <a16:rowId xmlns:a16="http://schemas.microsoft.com/office/drawing/2014/main" val="2379931798"/>
                  </a:ext>
                </a:extLst>
              </a:tr>
              <a:tr h="837442">
                <a:tc>
                  <a:txBody>
                    <a:bodyPr/>
                    <a:lstStyle/>
                    <a:p>
                      <a:pPr algn="ctr" fontAlgn="b"/>
                      <a:r>
                        <a:rPr lang="en-GB" sz="4800" u="none" strike="noStrike" baseline="0">
                          <a:effectLst/>
                        </a:rPr>
                        <a:t>Oct-22</a:t>
                      </a:r>
                      <a:endParaRPr lang="en-GB" sz="4800" b="0" i="0" u="none" strike="noStrike" baseline="0">
                        <a:solidFill>
                          <a:srgbClr val="000000"/>
                        </a:solidFill>
                        <a:effectLst/>
                        <a:latin typeface="Calibri" panose="020F0502020204030204" pitchFamily="34" charset="0"/>
                      </a:endParaRPr>
                    </a:p>
                  </a:txBody>
                  <a:tcPr marL="19050" marR="19050" marT="19050" marB="0" anchor="b"/>
                </a:tc>
                <a:tc>
                  <a:txBody>
                    <a:bodyPr/>
                    <a:lstStyle/>
                    <a:p>
                      <a:pPr algn="r" fontAlgn="b"/>
                      <a:r>
                        <a:rPr lang="en-GB" sz="4800" u="none" strike="noStrike" baseline="0">
                          <a:effectLst/>
                        </a:rPr>
                        <a:t>33347</a:t>
                      </a:r>
                      <a:endParaRPr lang="en-GB" sz="4800" b="0" i="0" u="none" strike="noStrike" baseline="0">
                        <a:solidFill>
                          <a:srgbClr val="000000"/>
                        </a:solidFill>
                        <a:effectLst/>
                        <a:latin typeface="Calibri" panose="020F0502020204030204" pitchFamily="34" charset="0"/>
                      </a:endParaRPr>
                    </a:p>
                  </a:txBody>
                  <a:tcPr marL="19050" marR="19050" marT="19050" marB="0" anchor="b"/>
                </a:tc>
                <a:extLst>
                  <a:ext uri="{0D108BD9-81ED-4DB2-BD59-A6C34878D82A}">
                    <a16:rowId xmlns:a16="http://schemas.microsoft.com/office/drawing/2014/main" val="3782444050"/>
                  </a:ext>
                </a:extLst>
              </a:tr>
              <a:tr h="837442">
                <a:tc>
                  <a:txBody>
                    <a:bodyPr/>
                    <a:lstStyle/>
                    <a:p>
                      <a:pPr algn="ctr" fontAlgn="b"/>
                      <a:r>
                        <a:rPr lang="en-GB" sz="4800" u="none" strike="noStrike" baseline="0">
                          <a:effectLst/>
                        </a:rPr>
                        <a:t>Nov-22</a:t>
                      </a:r>
                      <a:endParaRPr lang="en-GB" sz="4800" b="0" i="0" u="none" strike="noStrike" baseline="0">
                        <a:solidFill>
                          <a:srgbClr val="000000"/>
                        </a:solidFill>
                        <a:effectLst/>
                        <a:latin typeface="Calibri" panose="020F0502020204030204" pitchFamily="34" charset="0"/>
                      </a:endParaRPr>
                    </a:p>
                  </a:txBody>
                  <a:tcPr marL="19050" marR="19050" marT="19050" marB="0" anchor="b"/>
                </a:tc>
                <a:tc>
                  <a:txBody>
                    <a:bodyPr/>
                    <a:lstStyle/>
                    <a:p>
                      <a:pPr algn="r" fontAlgn="b"/>
                      <a:r>
                        <a:rPr lang="en-GB" sz="4800" u="none" strike="noStrike" baseline="0">
                          <a:effectLst/>
                        </a:rPr>
                        <a:t>33321</a:t>
                      </a:r>
                      <a:endParaRPr lang="en-GB" sz="4800" b="0" i="0" u="none" strike="noStrike" baseline="0">
                        <a:solidFill>
                          <a:srgbClr val="000000"/>
                        </a:solidFill>
                        <a:effectLst/>
                        <a:latin typeface="Calibri" panose="020F0502020204030204" pitchFamily="34" charset="0"/>
                      </a:endParaRPr>
                    </a:p>
                  </a:txBody>
                  <a:tcPr marL="19050" marR="19050" marT="19050" marB="0" anchor="b"/>
                </a:tc>
                <a:extLst>
                  <a:ext uri="{0D108BD9-81ED-4DB2-BD59-A6C34878D82A}">
                    <a16:rowId xmlns:a16="http://schemas.microsoft.com/office/drawing/2014/main" val="1374428699"/>
                  </a:ext>
                </a:extLst>
              </a:tr>
              <a:tr h="837442">
                <a:tc>
                  <a:txBody>
                    <a:bodyPr/>
                    <a:lstStyle/>
                    <a:p>
                      <a:pPr algn="ctr" fontAlgn="b"/>
                      <a:r>
                        <a:rPr lang="en-GB" sz="4800" u="none" strike="noStrike" baseline="0">
                          <a:effectLst/>
                        </a:rPr>
                        <a:t>Dec-22</a:t>
                      </a:r>
                      <a:endParaRPr lang="en-GB" sz="4800" b="0" i="0" u="none" strike="noStrike" baseline="0">
                        <a:solidFill>
                          <a:srgbClr val="000000"/>
                        </a:solidFill>
                        <a:effectLst/>
                        <a:latin typeface="Calibri" panose="020F0502020204030204" pitchFamily="34" charset="0"/>
                      </a:endParaRPr>
                    </a:p>
                  </a:txBody>
                  <a:tcPr marL="19050" marR="19050" marT="19050" marB="0" anchor="b"/>
                </a:tc>
                <a:tc>
                  <a:txBody>
                    <a:bodyPr/>
                    <a:lstStyle/>
                    <a:p>
                      <a:pPr algn="r" fontAlgn="b"/>
                      <a:r>
                        <a:rPr lang="en-GB" sz="4800" u="none" strike="noStrike" baseline="0">
                          <a:effectLst/>
                        </a:rPr>
                        <a:t>33279</a:t>
                      </a:r>
                      <a:endParaRPr lang="en-GB" sz="4800" b="0" i="0" u="none" strike="noStrike" baseline="0">
                        <a:solidFill>
                          <a:srgbClr val="000000"/>
                        </a:solidFill>
                        <a:effectLst/>
                        <a:latin typeface="Calibri" panose="020F0502020204030204" pitchFamily="34" charset="0"/>
                      </a:endParaRPr>
                    </a:p>
                  </a:txBody>
                  <a:tcPr marL="19050" marR="19050" marT="19050" marB="0" anchor="b"/>
                </a:tc>
                <a:extLst>
                  <a:ext uri="{0D108BD9-81ED-4DB2-BD59-A6C34878D82A}">
                    <a16:rowId xmlns:a16="http://schemas.microsoft.com/office/drawing/2014/main" val="3669816176"/>
                  </a:ext>
                </a:extLst>
              </a:tr>
              <a:tr h="837442">
                <a:tc>
                  <a:txBody>
                    <a:bodyPr/>
                    <a:lstStyle/>
                    <a:p>
                      <a:pPr algn="ctr" fontAlgn="b"/>
                      <a:r>
                        <a:rPr lang="en-GB" sz="4800" u="none" strike="noStrike" baseline="0">
                          <a:effectLst/>
                        </a:rPr>
                        <a:t>Jan-23</a:t>
                      </a:r>
                      <a:endParaRPr lang="en-GB" sz="4800" b="0" i="0" u="none" strike="noStrike" baseline="0">
                        <a:solidFill>
                          <a:srgbClr val="000000"/>
                        </a:solidFill>
                        <a:effectLst/>
                        <a:latin typeface="Calibri" panose="020F0502020204030204" pitchFamily="34" charset="0"/>
                      </a:endParaRPr>
                    </a:p>
                  </a:txBody>
                  <a:tcPr marL="19050" marR="19050" marT="19050" marB="0" anchor="b"/>
                </a:tc>
                <a:tc>
                  <a:txBody>
                    <a:bodyPr/>
                    <a:lstStyle/>
                    <a:p>
                      <a:pPr algn="r" fontAlgn="b"/>
                      <a:r>
                        <a:rPr lang="en-GB" sz="4800" u="none" strike="noStrike" baseline="0">
                          <a:effectLst/>
                        </a:rPr>
                        <a:t>33357</a:t>
                      </a:r>
                      <a:endParaRPr lang="en-GB" sz="4800" b="0" i="0" u="none" strike="noStrike" baseline="0">
                        <a:solidFill>
                          <a:srgbClr val="000000"/>
                        </a:solidFill>
                        <a:effectLst/>
                        <a:latin typeface="Calibri" panose="020F0502020204030204" pitchFamily="34" charset="0"/>
                      </a:endParaRPr>
                    </a:p>
                  </a:txBody>
                  <a:tcPr marL="19050" marR="19050" marT="19050" marB="0" anchor="b"/>
                </a:tc>
                <a:extLst>
                  <a:ext uri="{0D108BD9-81ED-4DB2-BD59-A6C34878D82A}">
                    <a16:rowId xmlns:a16="http://schemas.microsoft.com/office/drawing/2014/main" val="597365340"/>
                  </a:ext>
                </a:extLst>
              </a:tr>
              <a:tr h="837442">
                <a:tc>
                  <a:txBody>
                    <a:bodyPr/>
                    <a:lstStyle/>
                    <a:p>
                      <a:pPr algn="ctr" fontAlgn="b"/>
                      <a:r>
                        <a:rPr lang="en-GB" sz="4800" u="none" strike="noStrike" baseline="0">
                          <a:effectLst/>
                        </a:rPr>
                        <a:t>Feb-23</a:t>
                      </a:r>
                      <a:endParaRPr lang="en-GB" sz="4800" b="0" i="0" u="none" strike="noStrike" baseline="0">
                        <a:solidFill>
                          <a:srgbClr val="000000"/>
                        </a:solidFill>
                        <a:effectLst/>
                        <a:latin typeface="Calibri" panose="020F0502020204030204" pitchFamily="34" charset="0"/>
                      </a:endParaRPr>
                    </a:p>
                  </a:txBody>
                  <a:tcPr marL="19050" marR="19050" marT="19050" marB="0" anchor="b"/>
                </a:tc>
                <a:tc>
                  <a:txBody>
                    <a:bodyPr/>
                    <a:lstStyle/>
                    <a:p>
                      <a:pPr algn="r" fontAlgn="b"/>
                      <a:r>
                        <a:rPr lang="en-GB" sz="4800" u="none" strike="noStrike" baseline="0" dirty="0">
                          <a:effectLst/>
                        </a:rPr>
                        <a:t>33366</a:t>
                      </a:r>
                      <a:endParaRPr lang="en-GB" sz="4800" b="0" i="0" u="none" strike="noStrike" baseline="0" dirty="0">
                        <a:solidFill>
                          <a:srgbClr val="000000"/>
                        </a:solidFill>
                        <a:effectLst/>
                        <a:latin typeface="Calibri" panose="020F0502020204030204" pitchFamily="34" charset="0"/>
                      </a:endParaRPr>
                    </a:p>
                  </a:txBody>
                  <a:tcPr marL="19050" marR="19050" marT="19050" marB="0" anchor="b"/>
                </a:tc>
                <a:extLst>
                  <a:ext uri="{0D108BD9-81ED-4DB2-BD59-A6C34878D82A}">
                    <a16:rowId xmlns:a16="http://schemas.microsoft.com/office/drawing/2014/main" val="964086522"/>
                  </a:ext>
                </a:extLst>
              </a:tr>
            </a:tbl>
          </a:graphicData>
        </a:graphic>
      </p:graphicFrame>
      <p:graphicFrame>
        <p:nvGraphicFramePr>
          <p:cNvPr id="6" name="Chart 5">
            <a:extLst>
              <a:ext uri="{FF2B5EF4-FFF2-40B4-BE49-F238E27FC236}">
                <a16:creationId xmlns:a16="http://schemas.microsoft.com/office/drawing/2014/main" id="{3ED0EF68-F35C-D4F6-DE1E-3E001A497A4E}"/>
              </a:ext>
            </a:extLst>
          </p:cNvPr>
          <p:cNvGraphicFramePr>
            <a:graphicFrameLocks/>
          </p:cNvGraphicFramePr>
          <p:nvPr>
            <p:extLst>
              <p:ext uri="{D42A27DB-BD31-4B8C-83A1-F6EECF244321}">
                <p14:modId xmlns:p14="http://schemas.microsoft.com/office/powerpoint/2010/main" val="726011151"/>
              </p:ext>
            </p:extLst>
          </p:nvPr>
        </p:nvGraphicFramePr>
        <p:xfrm>
          <a:off x="2423514" y="2943923"/>
          <a:ext cx="20301272" cy="1494263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EB2F426B-818B-5E21-0F7D-65245945AD2E}"/>
              </a:ext>
            </a:extLst>
          </p:cNvPr>
          <p:cNvSpPr txBox="1"/>
          <p:nvPr/>
        </p:nvSpPr>
        <p:spPr>
          <a:xfrm>
            <a:off x="24052255" y="18236504"/>
            <a:ext cx="7598890" cy="400110"/>
          </a:xfrm>
          <a:prstGeom prst="rect">
            <a:avLst/>
          </a:prstGeom>
          <a:noFill/>
        </p:spPr>
        <p:txBody>
          <a:bodyPr wrap="square" rtlCol="0">
            <a:spAutoFit/>
          </a:bodyPr>
          <a:lstStyle/>
          <a:p>
            <a:r>
              <a:rPr lang="en-US" sz="2000" dirty="0"/>
              <a:t>Source: NHSE GP Data Hub</a:t>
            </a:r>
          </a:p>
        </p:txBody>
      </p:sp>
    </p:spTree>
    <p:extLst>
      <p:ext uri="{BB962C8B-B14F-4D97-AF65-F5344CB8AC3E}">
        <p14:creationId xmlns:p14="http://schemas.microsoft.com/office/powerpoint/2010/main" val="3449080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5898049" y="5183423"/>
            <a:ext cx="19066967" cy="1174904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70" dirty="0"/>
          </a:p>
        </p:txBody>
      </p:sp>
      <p:pic>
        <p:nvPicPr>
          <p:cNvPr id="1026" name="094D3FF1-8DAD-4702-97E4-5390F7C249FD" descr="A16322C1-96A6-4394-9208-0AD44103A8B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0797387" y="5098459"/>
            <a:ext cx="8487717" cy="1201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4487247" y="2805204"/>
            <a:ext cx="5284465" cy="4078686"/>
          </a:xfrm>
          <a:prstGeom prst="rect">
            <a:avLst/>
          </a:prstGeom>
        </p:spPr>
      </p:pic>
      <p:sp>
        <p:nvSpPr>
          <p:cNvPr id="4" name="TextBox 3"/>
          <p:cNvSpPr txBox="1"/>
          <p:nvPr/>
        </p:nvSpPr>
        <p:spPr>
          <a:xfrm>
            <a:off x="9771712" y="2613842"/>
            <a:ext cx="12565147" cy="1009507"/>
          </a:xfrm>
          <a:prstGeom prst="rect">
            <a:avLst/>
          </a:prstGeom>
          <a:noFill/>
        </p:spPr>
        <p:txBody>
          <a:bodyPr wrap="square" rtlCol="0">
            <a:spAutoFit/>
          </a:bodyPr>
          <a:lstStyle/>
          <a:p>
            <a:pPr algn="ctr"/>
            <a:r>
              <a:rPr lang="en-GB" sz="5960" dirty="0">
                <a:solidFill>
                  <a:schemeClr val="accent1">
                    <a:lumMod val="75000"/>
                  </a:schemeClr>
                </a:solidFill>
              </a:rPr>
              <a:t>So, what about housing developments?</a:t>
            </a:r>
          </a:p>
        </p:txBody>
      </p:sp>
      <p:sp>
        <p:nvSpPr>
          <p:cNvPr id="6" name="TextBox 5"/>
          <p:cNvSpPr txBox="1"/>
          <p:nvPr/>
        </p:nvSpPr>
        <p:spPr>
          <a:xfrm>
            <a:off x="4580664" y="6753706"/>
            <a:ext cx="5648704" cy="4371453"/>
          </a:xfrm>
          <a:prstGeom prst="rect">
            <a:avLst/>
          </a:prstGeom>
          <a:solidFill>
            <a:schemeClr val="bg1"/>
          </a:solidFill>
          <a:ln w="28575">
            <a:solidFill>
              <a:srgbClr val="0070C0"/>
            </a:solidFill>
          </a:ln>
        </p:spPr>
        <p:txBody>
          <a:bodyPr wrap="square" rtlCol="0">
            <a:spAutoFit/>
          </a:bodyPr>
          <a:lstStyle/>
          <a:p>
            <a:pPr algn="ctr"/>
            <a:r>
              <a:rPr lang="en-GB" sz="3476" dirty="0">
                <a:solidFill>
                  <a:schemeClr val="accent1">
                    <a:lumMod val="75000"/>
                  </a:schemeClr>
                </a:solidFill>
              </a:rPr>
              <a:t>  Predicting future health and care needs for our </a:t>
            </a:r>
            <a:r>
              <a:rPr lang="en-GB" sz="3476" i="1" dirty="0">
                <a:solidFill>
                  <a:schemeClr val="accent1">
                    <a:lumMod val="75000"/>
                  </a:schemeClr>
                </a:solidFill>
              </a:rPr>
              <a:t>current</a:t>
            </a:r>
            <a:r>
              <a:rPr lang="en-GB" sz="3476" dirty="0">
                <a:solidFill>
                  <a:schemeClr val="accent1">
                    <a:lumMod val="75000"/>
                  </a:schemeClr>
                </a:solidFill>
              </a:rPr>
              <a:t> population is not  that easy,  but it can be done. Predicting the additional needs that big housing developments will generate however is much more difficult… </a:t>
            </a:r>
          </a:p>
        </p:txBody>
      </p:sp>
      <p:sp>
        <p:nvSpPr>
          <p:cNvPr id="7" name="TextBox 6"/>
          <p:cNvSpPr txBox="1"/>
          <p:nvPr/>
        </p:nvSpPr>
        <p:spPr>
          <a:xfrm>
            <a:off x="4580664" y="12662279"/>
            <a:ext cx="5650372" cy="4906343"/>
          </a:xfrm>
          <a:prstGeom prst="rect">
            <a:avLst/>
          </a:prstGeom>
          <a:solidFill>
            <a:schemeClr val="bg1"/>
          </a:solidFill>
          <a:ln w="28575">
            <a:solidFill>
              <a:srgbClr val="0070C0"/>
            </a:solidFill>
          </a:ln>
        </p:spPr>
        <p:txBody>
          <a:bodyPr wrap="square" rtlCol="0">
            <a:spAutoFit/>
          </a:bodyPr>
          <a:lstStyle/>
          <a:p>
            <a:pPr algn="ctr"/>
            <a:r>
              <a:rPr lang="en-GB" sz="3476" dirty="0">
                <a:solidFill>
                  <a:schemeClr val="accent1">
                    <a:lumMod val="75000"/>
                  </a:schemeClr>
                </a:solidFill>
              </a:rPr>
              <a:t>     For a start, the planning process – which is the responsibility of Swale Borough Council but with strong central government targets - is unpredictable in terms of the scale, location and time-frame of new developments.  </a:t>
            </a:r>
          </a:p>
        </p:txBody>
      </p:sp>
      <p:sp>
        <p:nvSpPr>
          <p:cNvPr id="11" name="TextBox 10"/>
          <p:cNvSpPr txBox="1"/>
          <p:nvPr/>
        </p:nvSpPr>
        <p:spPr>
          <a:xfrm>
            <a:off x="19787356" y="7637119"/>
            <a:ext cx="5650372" cy="5976123"/>
          </a:xfrm>
          <a:prstGeom prst="rect">
            <a:avLst/>
          </a:prstGeom>
          <a:solidFill>
            <a:schemeClr val="bg1"/>
          </a:solidFill>
          <a:ln w="28575">
            <a:solidFill>
              <a:srgbClr val="0070C0"/>
            </a:solidFill>
          </a:ln>
        </p:spPr>
        <p:txBody>
          <a:bodyPr wrap="square" rtlCol="0">
            <a:spAutoFit/>
          </a:bodyPr>
          <a:lstStyle/>
          <a:p>
            <a:pPr algn="ctr"/>
            <a:r>
              <a:rPr lang="en-GB" sz="3476" dirty="0">
                <a:solidFill>
                  <a:schemeClr val="accent1">
                    <a:lumMod val="75000"/>
                  </a:schemeClr>
                </a:solidFill>
              </a:rPr>
              <a:t>     So, we might expect our policy makers and planners to scan ahead frequently, ensure all public and private agencies work together and plan with local people in an integrated, community-based way. They need to anticipate new demands and respond nimbly – not wait till there are waiting lists and shortages. </a:t>
            </a:r>
          </a:p>
        </p:txBody>
      </p:sp>
      <p:sp>
        <p:nvSpPr>
          <p:cNvPr id="12" name="TextBox 11"/>
          <p:cNvSpPr txBox="1"/>
          <p:nvPr/>
        </p:nvSpPr>
        <p:spPr>
          <a:xfrm>
            <a:off x="11135414" y="4389071"/>
            <a:ext cx="8093487" cy="2766783"/>
          </a:xfrm>
          <a:prstGeom prst="rect">
            <a:avLst/>
          </a:prstGeom>
          <a:solidFill>
            <a:schemeClr val="bg1"/>
          </a:solidFill>
          <a:ln w="28575">
            <a:solidFill>
              <a:srgbClr val="0070C0"/>
            </a:solidFill>
          </a:ln>
        </p:spPr>
        <p:txBody>
          <a:bodyPr wrap="square" rtlCol="0">
            <a:spAutoFit/>
          </a:bodyPr>
          <a:lstStyle/>
          <a:p>
            <a:pPr algn="ctr"/>
            <a:r>
              <a:rPr lang="en-GB" sz="3476" dirty="0">
                <a:solidFill>
                  <a:schemeClr val="accent1">
                    <a:lumMod val="75000"/>
                  </a:schemeClr>
                </a:solidFill>
              </a:rPr>
              <a:t>In the planning process there is no requirement to consider the implications for healthcare infrastructure. However some developers are more sensitive to these and related issues than others. </a:t>
            </a:r>
          </a:p>
        </p:txBody>
      </p:sp>
      <p:sp>
        <p:nvSpPr>
          <p:cNvPr id="10" name="TextBox 9"/>
          <p:cNvSpPr txBox="1"/>
          <p:nvPr/>
        </p:nvSpPr>
        <p:spPr>
          <a:xfrm>
            <a:off x="11246411" y="14553671"/>
            <a:ext cx="8111390" cy="3836563"/>
          </a:xfrm>
          <a:prstGeom prst="rect">
            <a:avLst/>
          </a:prstGeom>
          <a:solidFill>
            <a:schemeClr val="bg1"/>
          </a:solidFill>
          <a:ln w="28575">
            <a:solidFill>
              <a:srgbClr val="0070C0"/>
            </a:solidFill>
          </a:ln>
        </p:spPr>
        <p:txBody>
          <a:bodyPr wrap="square" rtlCol="0">
            <a:spAutoFit/>
          </a:bodyPr>
          <a:lstStyle/>
          <a:p>
            <a:pPr algn="ctr"/>
            <a:r>
              <a:rPr lang="en-GB" sz="3476" dirty="0">
                <a:solidFill>
                  <a:schemeClr val="accent1">
                    <a:lumMod val="75000"/>
                  </a:schemeClr>
                </a:solidFill>
              </a:rPr>
              <a:t>    ….. and the rate at which developers choose to build houses on approved sites is relatively unpredictable.  As a result, there is no easy way of calculating the rate of population growth nor indeed the characteristics (and therefore needs) of the people that move into the houses.</a:t>
            </a:r>
          </a:p>
        </p:txBody>
      </p:sp>
      <p:sp>
        <p:nvSpPr>
          <p:cNvPr id="3" name="TextBox 2"/>
          <p:cNvSpPr txBox="1"/>
          <p:nvPr/>
        </p:nvSpPr>
        <p:spPr>
          <a:xfrm>
            <a:off x="11260905" y="4157426"/>
            <a:ext cx="572593" cy="1009507"/>
          </a:xfrm>
          <a:prstGeom prst="rect">
            <a:avLst/>
          </a:prstGeom>
          <a:noFill/>
        </p:spPr>
        <p:txBody>
          <a:bodyPr wrap="none" rtlCol="0">
            <a:spAutoFit/>
          </a:bodyPr>
          <a:lstStyle/>
          <a:p>
            <a:r>
              <a:rPr lang="en-GB" sz="5960" dirty="0">
                <a:solidFill>
                  <a:srgbClr val="00B050"/>
                </a:solidFill>
              </a:rPr>
              <a:t>1</a:t>
            </a:r>
          </a:p>
        </p:txBody>
      </p:sp>
      <p:sp>
        <p:nvSpPr>
          <p:cNvPr id="14" name="TextBox 13"/>
          <p:cNvSpPr txBox="1"/>
          <p:nvPr/>
        </p:nvSpPr>
        <p:spPr>
          <a:xfrm>
            <a:off x="4580661" y="6642856"/>
            <a:ext cx="572593" cy="1009507"/>
          </a:xfrm>
          <a:prstGeom prst="rect">
            <a:avLst/>
          </a:prstGeom>
          <a:noFill/>
        </p:spPr>
        <p:txBody>
          <a:bodyPr wrap="none" rtlCol="0">
            <a:spAutoFit/>
          </a:bodyPr>
          <a:lstStyle/>
          <a:p>
            <a:r>
              <a:rPr lang="en-GB" sz="5960" dirty="0">
                <a:solidFill>
                  <a:srgbClr val="00B050"/>
                </a:solidFill>
              </a:rPr>
              <a:t>2</a:t>
            </a:r>
          </a:p>
        </p:txBody>
      </p:sp>
      <p:sp>
        <p:nvSpPr>
          <p:cNvPr id="15" name="TextBox 14"/>
          <p:cNvSpPr txBox="1"/>
          <p:nvPr/>
        </p:nvSpPr>
        <p:spPr>
          <a:xfrm>
            <a:off x="19793591" y="7453642"/>
            <a:ext cx="644786" cy="1009507"/>
          </a:xfrm>
          <a:prstGeom prst="rect">
            <a:avLst/>
          </a:prstGeom>
          <a:noFill/>
        </p:spPr>
        <p:txBody>
          <a:bodyPr wrap="square" rtlCol="0">
            <a:spAutoFit/>
          </a:bodyPr>
          <a:lstStyle/>
          <a:p>
            <a:r>
              <a:rPr lang="en-GB" sz="5960" dirty="0">
                <a:solidFill>
                  <a:srgbClr val="00B050"/>
                </a:solidFill>
              </a:rPr>
              <a:t>5</a:t>
            </a:r>
          </a:p>
        </p:txBody>
      </p:sp>
      <p:sp>
        <p:nvSpPr>
          <p:cNvPr id="16" name="TextBox 15"/>
          <p:cNvSpPr txBox="1"/>
          <p:nvPr/>
        </p:nvSpPr>
        <p:spPr>
          <a:xfrm>
            <a:off x="11244968" y="14424663"/>
            <a:ext cx="572593" cy="1009507"/>
          </a:xfrm>
          <a:prstGeom prst="rect">
            <a:avLst/>
          </a:prstGeom>
          <a:noFill/>
        </p:spPr>
        <p:txBody>
          <a:bodyPr wrap="none" rtlCol="0">
            <a:spAutoFit/>
          </a:bodyPr>
          <a:lstStyle/>
          <a:p>
            <a:r>
              <a:rPr lang="en-GB" sz="5960" dirty="0">
                <a:solidFill>
                  <a:srgbClr val="00B050"/>
                </a:solidFill>
              </a:rPr>
              <a:t>4</a:t>
            </a:r>
          </a:p>
        </p:txBody>
      </p:sp>
      <p:sp>
        <p:nvSpPr>
          <p:cNvPr id="17" name="TextBox 16"/>
          <p:cNvSpPr txBox="1"/>
          <p:nvPr/>
        </p:nvSpPr>
        <p:spPr>
          <a:xfrm>
            <a:off x="4539132" y="12555028"/>
            <a:ext cx="572593" cy="1009507"/>
          </a:xfrm>
          <a:prstGeom prst="rect">
            <a:avLst/>
          </a:prstGeom>
          <a:noFill/>
        </p:spPr>
        <p:txBody>
          <a:bodyPr wrap="none" rtlCol="0">
            <a:spAutoFit/>
          </a:bodyPr>
          <a:lstStyle/>
          <a:p>
            <a:r>
              <a:rPr lang="en-GB" sz="5960" dirty="0">
                <a:solidFill>
                  <a:srgbClr val="00B050"/>
                </a:solidFill>
              </a:rPr>
              <a:t>3</a:t>
            </a:r>
          </a:p>
        </p:txBody>
      </p:sp>
    </p:spTree>
    <p:extLst>
      <p:ext uri="{BB962C8B-B14F-4D97-AF65-F5344CB8AC3E}">
        <p14:creationId xmlns:p14="http://schemas.microsoft.com/office/powerpoint/2010/main" val="3000374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E6A18BB-E0E7-B156-1774-71DF460F0B77}"/>
              </a:ext>
            </a:extLst>
          </p:cNvPr>
          <p:cNvSpPr txBox="1"/>
          <p:nvPr/>
        </p:nvSpPr>
        <p:spPr>
          <a:xfrm>
            <a:off x="1374584" y="6989456"/>
            <a:ext cx="10392517" cy="3477875"/>
          </a:xfrm>
          <a:prstGeom prst="rect">
            <a:avLst/>
          </a:prstGeom>
          <a:noFill/>
        </p:spPr>
        <p:txBody>
          <a:bodyPr wrap="square" rtlCol="0">
            <a:spAutoFit/>
          </a:bodyPr>
          <a:lstStyle/>
          <a:p>
            <a:r>
              <a:rPr lang="en-GB" sz="6000" i="1" dirty="0">
                <a:solidFill>
                  <a:schemeClr val="accent1">
                    <a:lumMod val="75000"/>
                  </a:schemeClr>
                </a:solidFill>
                <a:latin typeface="Roboto" panose="02000000000000000000" pitchFamily="2" charset="0"/>
                <a:ea typeface="Roboto" panose="02000000000000000000" pitchFamily="2" charset="0"/>
              </a:rPr>
              <a:t>Analysis</a:t>
            </a:r>
          </a:p>
          <a:p>
            <a:r>
              <a:rPr lang="en-GB" sz="4000" dirty="0">
                <a:ea typeface="Roboto" panose="02000000000000000000" pitchFamily="2" charset="0"/>
              </a:rPr>
              <a:t>Obviously the first thing the team have to do is to carefully analyse all the information from the questionnaires and the comments you have made during the exhibition</a:t>
            </a:r>
            <a:r>
              <a:rPr lang="en-GB" sz="4000" dirty="0">
                <a:latin typeface="Roboto" panose="02000000000000000000" pitchFamily="2" charset="0"/>
                <a:ea typeface="Roboto" panose="02000000000000000000" pitchFamily="2" charset="0"/>
              </a:rPr>
              <a:t>. </a:t>
            </a:r>
          </a:p>
        </p:txBody>
      </p:sp>
      <p:sp>
        <p:nvSpPr>
          <p:cNvPr id="10" name="Rectangle 9"/>
          <p:cNvSpPr/>
          <p:nvPr/>
        </p:nvSpPr>
        <p:spPr>
          <a:xfrm>
            <a:off x="1456489" y="5666017"/>
            <a:ext cx="7784119" cy="1323439"/>
          </a:xfrm>
          <a:prstGeom prst="rect">
            <a:avLst/>
          </a:prstGeom>
        </p:spPr>
        <p:txBody>
          <a:bodyPr wrap="none">
            <a:spAutoFit/>
          </a:bodyPr>
          <a:lstStyle/>
          <a:p>
            <a:r>
              <a:rPr lang="en-GB" sz="8000" i="1" dirty="0">
                <a:solidFill>
                  <a:srgbClr val="0070C0"/>
                </a:solidFill>
                <a:latin typeface="Sigmar One" panose="00000500000000000000" pitchFamily="2" charset="0"/>
                <a:ea typeface="Roboto" panose="02000000000000000000" pitchFamily="2" charset="0"/>
              </a:rPr>
              <a:t>and so what next?</a:t>
            </a:r>
          </a:p>
        </p:txBody>
      </p:sp>
      <p:pic>
        <p:nvPicPr>
          <p:cNvPr id="12" name="Picture 11"/>
          <p:cNvPicPr>
            <a:picLocks noChangeAspect="1"/>
          </p:cNvPicPr>
          <p:nvPr/>
        </p:nvPicPr>
        <p:blipFill>
          <a:blip r:embed="rId2"/>
          <a:stretch>
            <a:fillRect/>
          </a:stretch>
        </p:blipFill>
        <p:spPr>
          <a:xfrm>
            <a:off x="12049792" y="4129924"/>
            <a:ext cx="5938095" cy="2889163"/>
          </a:xfrm>
          <a:prstGeom prst="rect">
            <a:avLst/>
          </a:prstGeom>
        </p:spPr>
      </p:pic>
      <p:sp>
        <p:nvSpPr>
          <p:cNvPr id="15" name="TextBox 14">
            <a:extLst>
              <a:ext uri="{FF2B5EF4-FFF2-40B4-BE49-F238E27FC236}">
                <a16:creationId xmlns:a16="http://schemas.microsoft.com/office/drawing/2014/main" id="{EE6A18BB-E0E7-B156-1774-71DF460F0B77}"/>
              </a:ext>
            </a:extLst>
          </p:cNvPr>
          <p:cNvSpPr txBox="1"/>
          <p:nvPr/>
        </p:nvSpPr>
        <p:spPr>
          <a:xfrm>
            <a:off x="1350767" y="10691812"/>
            <a:ext cx="10359860" cy="4708981"/>
          </a:xfrm>
          <a:prstGeom prst="rect">
            <a:avLst/>
          </a:prstGeom>
          <a:noFill/>
        </p:spPr>
        <p:txBody>
          <a:bodyPr wrap="square" rtlCol="0">
            <a:spAutoFit/>
          </a:bodyPr>
          <a:lstStyle/>
          <a:p>
            <a:r>
              <a:rPr lang="en-GB" sz="6000" i="1" dirty="0">
                <a:solidFill>
                  <a:schemeClr val="accent1">
                    <a:lumMod val="75000"/>
                  </a:schemeClr>
                </a:solidFill>
                <a:latin typeface="Roboto" panose="02000000000000000000" pitchFamily="2" charset="0"/>
                <a:ea typeface="Roboto" panose="02000000000000000000" pitchFamily="2" charset="0"/>
              </a:rPr>
              <a:t>Reporting</a:t>
            </a:r>
          </a:p>
          <a:p>
            <a:r>
              <a:rPr lang="en-GB" sz="4000" dirty="0">
                <a:ea typeface="Roboto" panose="02000000000000000000" pitchFamily="2" charset="0"/>
              </a:rPr>
              <a:t>We will then prepare a report that we will present to the Faversham Town Council. We can also present it to other Councils in our neighbouring villages. We will publish the report online for all participants and the wider public to see. </a:t>
            </a:r>
          </a:p>
        </p:txBody>
      </p:sp>
      <p:pic>
        <p:nvPicPr>
          <p:cNvPr id="6150" name="Picture 6" descr="Create reports with one click! | Student Surv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46261" y="8633215"/>
            <a:ext cx="5938095" cy="395873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E6A18BB-E0E7-B156-1774-71DF460F0B77}"/>
              </a:ext>
            </a:extLst>
          </p:cNvPr>
          <p:cNvSpPr txBox="1"/>
          <p:nvPr/>
        </p:nvSpPr>
        <p:spPr>
          <a:xfrm>
            <a:off x="18565841" y="4226003"/>
            <a:ext cx="10528703" cy="4708981"/>
          </a:xfrm>
          <a:prstGeom prst="rect">
            <a:avLst/>
          </a:prstGeom>
          <a:noFill/>
        </p:spPr>
        <p:txBody>
          <a:bodyPr wrap="square" rtlCol="0">
            <a:spAutoFit/>
          </a:bodyPr>
          <a:lstStyle/>
          <a:p>
            <a:r>
              <a:rPr lang="en-GB" sz="6000" i="1" dirty="0">
                <a:solidFill>
                  <a:schemeClr val="accent1">
                    <a:lumMod val="75000"/>
                  </a:schemeClr>
                </a:solidFill>
                <a:latin typeface="Roboto" panose="02000000000000000000" pitchFamily="2" charset="0"/>
                <a:ea typeface="Roboto" panose="02000000000000000000" pitchFamily="2" charset="0"/>
              </a:rPr>
              <a:t>Building Phase 2</a:t>
            </a:r>
          </a:p>
          <a:p>
            <a:r>
              <a:rPr lang="en-GB" sz="4000" dirty="0">
                <a:ea typeface="Roboto" panose="02000000000000000000" pitchFamily="2" charset="0"/>
              </a:rPr>
              <a:t>The next phase will move on to identify what health and care services Faversham will need in the future.  We have some early ideas about the process but we know it must be citizen-centred and informed by the evidence and aspirations of planners and providers. </a:t>
            </a:r>
            <a:r>
              <a:rPr lang="en-GB" sz="4000" dirty="0">
                <a:latin typeface="Roboto" panose="02000000000000000000" pitchFamily="2" charset="0"/>
                <a:ea typeface="Roboto" panose="02000000000000000000" pitchFamily="2" charset="0"/>
              </a:rPr>
              <a:t> </a:t>
            </a:r>
          </a:p>
        </p:txBody>
      </p:sp>
      <p:sp>
        <p:nvSpPr>
          <p:cNvPr id="19" name="TextBox 18">
            <a:extLst>
              <a:ext uri="{FF2B5EF4-FFF2-40B4-BE49-F238E27FC236}">
                <a16:creationId xmlns:a16="http://schemas.microsoft.com/office/drawing/2014/main" id="{EE6A18BB-E0E7-B156-1774-71DF460F0B77}"/>
              </a:ext>
            </a:extLst>
          </p:cNvPr>
          <p:cNvSpPr txBox="1"/>
          <p:nvPr/>
        </p:nvSpPr>
        <p:spPr>
          <a:xfrm>
            <a:off x="18688833" y="12448640"/>
            <a:ext cx="10148415" cy="7171194"/>
          </a:xfrm>
          <a:prstGeom prst="rect">
            <a:avLst/>
          </a:prstGeom>
          <a:noFill/>
        </p:spPr>
        <p:txBody>
          <a:bodyPr wrap="square" rtlCol="0">
            <a:spAutoFit/>
          </a:bodyPr>
          <a:lstStyle/>
          <a:p>
            <a:r>
              <a:rPr lang="en-GB" sz="6000" i="1" dirty="0">
                <a:solidFill>
                  <a:schemeClr val="accent1">
                    <a:lumMod val="75000"/>
                  </a:schemeClr>
                </a:solidFill>
                <a:latin typeface="Roboto" panose="02000000000000000000" pitchFamily="2" charset="0"/>
                <a:ea typeface="Roboto" panose="02000000000000000000" pitchFamily="2" charset="0"/>
              </a:rPr>
              <a:t>Recruiting the citizen-experts </a:t>
            </a:r>
          </a:p>
          <a:p>
            <a:r>
              <a:rPr lang="en-GB" sz="4000" dirty="0">
                <a:ea typeface="Roboto" panose="02000000000000000000" pitchFamily="2" charset="0"/>
              </a:rPr>
              <a:t>Some of you have you want to stay more directly involved. So, we will gather together a representative group and develop their expertise in understanding the complexities and trade-offs involved in planning healthcare services. Then, though a facilitated process, this group will become the heart of the project - engaging directly with planners, providers and policy makers to help ensure Faversham becomes a healthier place.  </a:t>
            </a:r>
          </a:p>
        </p:txBody>
      </p:sp>
      <p:sp>
        <p:nvSpPr>
          <p:cNvPr id="20" name="TextBox 19">
            <a:extLst>
              <a:ext uri="{FF2B5EF4-FFF2-40B4-BE49-F238E27FC236}">
                <a16:creationId xmlns:a16="http://schemas.microsoft.com/office/drawing/2014/main" id="{EE6A18BB-E0E7-B156-1774-71DF460F0B77}"/>
              </a:ext>
            </a:extLst>
          </p:cNvPr>
          <p:cNvSpPr txBox="1"/>
          <p:nvPr/>
        </p:nvSpPr>
        <p:spPr>
          <a:xfrm>
            <a:off x="1336426" y="15377903"/>
            <a:ext cx="10468832" cy="4708981"/>
          </a:xfrm>
          <a:prstGeom prst="rect">
            <a:avLst/>
          </a:prstGeom>
          <a:noFill/>
        </p:spPr>
        <p:txBody>
          <a:bodyPr wrap="square" rtlCol="0">
            <a:spAutoFit/>
          </a:bodyPr>
          <a:lstStyle/>
          <a:p>
            <a:r>
              <a:rPr lang="en-GB" sz="6000" i="1" dirty="0">
                <a:solidFill>
                  <a:schemeClr val="accent1">
                    <a:lumMod val="75000"/>
                  </a:schemeClr>
                </a:solidFill>
                <a:latin typeface="Roboto" panose="02000000000000000000" pitchFamily="2" charset="0"/>
                <a:ea typeface="Roboto" panose="02000000000000000000" pitchFamily="2" charset="0"/>
              </a:rPr>
              <a:t>Engaging our ‘friends’ </a:t>
            </a:r>
          </a:p>
          <a:p>
            <a:r>
              <a:rPr lang="en-GB" sz="4000" dirty="0">
                <a:ea typeface="Roboto" panose="02000000000000000000" pitchFamily="2" charset="0"/>
              </a:rPr>
              <a:t>We hope a large number of local people will have said that they want to stay informed about the progress of the FHF project. We will provide regular updates on the development of the next phase and be able to respond to any ideas or concerns you may have. </a:t>
            </a:r>
          </a:p>
        </p:txBody>
      </p:sp>
      <p:pic>
        <p:nvPicPr>
          <p:cNvPr id="22" name="Picture 2" descr="Youth MPs prepare to debate issues that matter most in Commons | City Of  Wolverhampton Counc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35479" y="9261973"/>
            <a:ext cx="5063482" cy="3046095"/>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Reshaping Montenegrin Cities | Cheve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15104" y="14025324"/>
            <a:ext cx="5963983" cy="378565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Faversham Town Council - Portfolio - Zonkey | Web Design Bath">
            <a:extLst>
              <a:ext uri="{FF2B5EF4-FFF2-40B4-BE49-F238E27FC236}">
                <a16:creationId xmlns:a16="http://schemas.microsoft.com/office/drawing/2014/main" id="{4DFA4B74-2692-82CC-E176-F1051D6758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67220" y="1763791"/>
            <a:ext cx="2983298" cy="198524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EE6A18BB-E0E7-B156-1774-71DF460F0B77}"/>
              </a:ext>
            </a:extLst>
          </p:cNvPr>
          <p:cNvSpPr txBox="1"/>
          <p:nvPr/>
        </p:nvSpPr>
        <p:spPr>
          <a:xfrm>
            <a:off x="22496980" y="1218962"/>
            <a:ext cx="3593900" cy="707886"/>
          </a:xfrm>
          <a:prstGeom prst="rect">
            <a:avLst/>
          </a:prstGeom>
          <a:noFill/>
        </p:spPr>
        <p:txBody>
          <a:bodyPr wrap="square" rtlCol="0">
            <a:spAutoFit/>
          </a:bodyPr>
          <a:lstStyle/>
          <a:p>
            <a:r>
              <a:rPr lang="en-GB" sz="4000" i="1" dirty="0">
                <a:solidFill>
                  <a:srgbClr val="0070C0"/>
                </a:solidFill>
                <a:latin typeface="Roboto" panose="02000000000000000000" pitchFamily="2" charset="0"/>
                <a:ea typeface="Roboto" panose="02000000000000000000" pitchFamily="2" charset="0"/>
              </a:rPr>
              <a:t>supported by:</a:t>
            </a:r>
          </a:p>
        </p:txBody>
      </p:sp>
      <p:pic>
        <p:nvPicPr>
          <p:cNvPr id="27" name="Picture Placeholder 1023" descr="Logo&#10;&#10;Description automatically generated">
            <a:extLst>
              <a:ext uri="{FF2B5EF4-FFF2-40B4-BE49-F238E27FC236}">
                <a16:creationId xmlns:a16="http://schemas.microsoft.com/office/drawing/2014/main" id="{8417D921-2F51-E9C4-C55A-A591B0E096D0}"/>
              </a:ext>
            </a:extLst>
          </p:cNvPr>
          <p:cNvPicPr>
            <a:picLocks noChangeAspect="1"/>
          </p:cNvPicPr>
          <p:nvPr/>
        </p:nvPicPr>
        <p:blipFill>
          <a:blip r:embed="rId7"/>
          <a:srcRect t="3748" b="3748"/>
          <a:stretch>
            <a:fillRect/>
          </a:stretch>
        </p:blipFill>
        <p:spPr>
          <a:xfrm>
            <a:off x="26586800" y="1592157"/>
            <a:ext cx="2276336" cy="1669938"/>
          </a:xfrm>
          <a:prstGeom prst="rect">
            <a:avLst/>
          </a:prstGeom>
        </p:spPr>
      </p:pic>
      <p:sp>
        <p:nvSpPr>
          <p:cNvPr id="3" name="Rectangle 2">
            <a:extLst>
              <a:ext uri="{FF2B5EF4-FFF2-40B4-BE49-F238E27FC236}">
                <a16:creationId xmlns:a16="http://schemas.microsoft.com/office/drawing/2014/main" id="{C326248B-E355-CD5A-FBB0-B1DFC7BF39E7}"/>
              </a:ext>
            </a:extLst>
          </p:cNvPr>
          <p:cNvSpPr/>
          <p:nvPr/>
        </p:nvSpPr>
        <p:spPr>
          <a:xfrm>
            <a:off x="1136073" y="1025235"/>
            <a:ext cx="27958472" cy="1917469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A440F006-B4FC-4476-0BEA-B8BC9CD5AC99}"/>
              </a:ext>
            </a:extLst>
          </p:cNvPr>
          <p:cNvPicPr>
            <a:picLocks noChangeAspect="1"/>
          </p:cNvPicPr>
          <p:nvPr/>
        </p:nvPicPr>
        <p:blipFill>
          <a:blip r:embed="rId8"/>
          <a:stretch>
            <a:fillRect/>
          </a:stretch>
        </p:blipFill>
        <p:spPr>
          <a:xfrm>
            <a:off x="1241795" y="1296741"/>
            <a:ext cx="9502405" cy="4708980"/>
          </a:xfrm>
          <a:prstGeom prst="rect">
            <a:avLst/>
          </a:prstGeom>
        </p:spPr>
      </p:pic>
    </p:spTree>
    <p:extLst>
      <p:ext uri="{BB962C8B-B14F-4D97-AF65-F5344CB8AC3E}">
        <p14:creationId xmlns:p14="http://schemas.microsoft.com/office/powerpoint/2010/main" val="2750631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Faversham Town Council - Portfolio - Zonkey | Web Design Bath">
            <a:extLst>
              <a:ext uri="{FF2B5EF4-FFF2-40B4-BE49-F238E27FC236}">
                <a16:creationId xmlns:a16="http://schemas.microsoft.com/office/drawing/2014/main" id="{4DFA4B74-2692-82CC-E176-F1051D675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4990" y="2263325"/>
            <a:ext cx="3216774" cy="21406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E6A18BB-E0E7-B156-1774-71DF460F0B77}"/>
              </a:ext>
            </a:extLst>
          </p:cNvPr>
          <p:cNvSpPr txBox="1"/>
          <p:nvPr/>
        </p:nvSpPr>
        <p:spPr>
          <a:xfrm>
            <a:off x="11165365" y="1641033"/>
            <a:ext cx="5193818" cy="1015663"/>
          </a:xfrm>
          <a:prstGeom prst="rect">
            <a:avLst/>
          </a:prstGeom>
          <a:noFill/>
        </p:spPr>
        <p:txBody>
          <a:bodyPr wrap="square" rtlCol="0">
            <a:spAutoFit/>
          </a:bodyPr>
          <a:lstStyle/>
          <a:p>
            <a:r>
              <a:rPr lang="en-GB" sz="6000" i="1" dirty="0">
                <a:solidFill>
                  <a:srgbClr val="0070C0"/>
                </a:solidFill>
                <a:latin typeface="Roboto" panose="02000000000000000000" pitchFamily="2" charset="0"/>
                <a:ea typeface="Roboto" panose="02000000000000000000" pitchFamily="2" charset="0"/>
              </a:rPr>
              <a:t>supported by</a:t>
            </a:r>
          </a:p>
        </p:txBody>
      </p:sp>
      <p:pic>
        <p:nvPicPr>
          <p:cNvPr id="7" name="Picture Placeholder 1023" descr="Logo&#10;&#10;Description automatically generated">
            <a:extLst>
              <a:ext uri="{FF2B5EF4-FFF2-40B4-BE49-F238E27FC236}">
                <a16:creationId xmlns:a16="http://schemas.microsoft.com/office/drawing/2014/main" id="{8417D921-2F51-E9C4-C55A-A591B0E096D0}"/>
              </a:ext>
            </a:extLst>
          </p:cNvPr>
          <p:cNvPicPr>
            <a:picLocks noChangeAspect="1"/>
          </p:cNvPicPr>
          <p:nvPr/>
        </p:nvPicPr>
        <p:blipFill>
          <a:blip r:embed="rId3"/>
          <a:srcRect t="3748" b="3748"/>
          <a:stretch>
            <a:fillRect/>
          </a:stretch>
        </p:blipFill>
        <p:spPr>
          <a:xfrm>
            <a:off x="15407297" y="3736926"/>
            <a:ext cx="2435820" cy="1786937"/>
          </a:xfrm>
          <a:prstGeom prst="rect">
            <a:avLst/>
          </a:prstGeom>
        </p:spPr>
      </p:pic>
      <p:sp>
        <p:nvSpPr>
          <p:cNvPr id="10" name="Text Placeholder 1">
            <a:extLst>
              <a:ext uri="{FF2B5EF4-FFF2-40B4-BE49-F238E27FC236}">
                <a16:creationId xmlns:a16="http://schemas.microsoft.com/office/drawing/2014/main" id="{CDF24BCC-E9BD-3646-AD1D-A6CBC06355CA}"/>
              </a:ext>
            </a:extLst>
          </p:cNvPr>
          <p:cNvSpPr txBox="1">
            <a:spLocks/>
          </p:cNvSpPr>
          <p:nvPr/>
        </p:nvSpPr>
        <p:spPr>
          <a:xfrm>
            <a:off x="-2246486" y="8611768"/>
            <a:ext cx="1879976" cy="209903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a:p>
            <a:endParaRPr lang="en-GB" dirty="0"/>
          </a:p>
        </p:txBody>
      </p:sp>
      <p:sp>
        <p:nvSpPr>
          <p:cNvPr id="13" name="AutoShape 4" descr="Faversham Medical Practice | Faversham"/>
          <p:cNvSpPr>
            <a:spLocks noChangeAspect="1" noChangeArrowheads="1"/>
          </p:cNvSpPr>
          <p:nvPr/>
        </p:nvSpPr>
        <p:spPr bwMode="auto">
          <a:xfrm>
            <a:off x="10721182" y="711835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sp>
        <p:nvSpPr>
          <p:cNvPr id="14" name="AutoShape 6" descr="Faversham Medical Practice | Faversham"/>
          <p:cNvSpPr>
            <a:spLocks noChangeAspect="1" noChangeArrowheads="1"/>
          </p:cNvSpPr>
          <p:nvPr/>
        </p:nvSpPr>
        <p:spPr bwMode="auto">
          <a:xfrm>
            <a:off x="10873582" y="727075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799"/>
          </a:p>
        </p:txBody>
      </p:sp>
      <p:pic>
        <p:nvPicPr>
          <p:cNvPr id="16" name="Picture 15"/>
          <p:cNvPicPr>
            <a:picLocks noChangeAspect="1"/>
          </p:cNvPicPr>
          <p:nvPr/>
        </p:nvPicPr>
        <p:blipFill>
          <a:blip r:embed="rId4"/>
          <a:stretch>
            <a:fillRect/>
          </a:stretch>
        </p:blipFill>
        <p:spPr>
          <a:xfrm>
            <a:off x="11141155" y="5872906"/>
            <a:ext cx="8095744" cy="9077654"/>
          </a:xfrm>
          <a:prstGeom prst="rect">
            <a:avLst/>
          </a:prstGeom>
        </p:spPr>
      </p:pic>
      <p:sp>
        <p:nvSpPr>
          <p:cNvPr id="25" name="TextBox 24"/>
          <p:cNvSpPr txBox="1"/>
          <p:nvPr/>
        </p:nvSpPr>
        <p:spPr>
          <a:xfrm>
            <a:off x="1399617" y="14083964"/>
            <a:ext cx="9452164" cy="5324535"/>
          </a:xfrm>
          <a:prstGeom prst="rect">
            <a:avLst/>
          </a:prstGeom>
          <a:noFill/>
        </p:spPr>
        <p:txBody>
          <a:bodyPr wrap="square" rtlCol="0">
            <a:spAutoFit/>
          </a:bodyPr>
          <a:lstStyle/>
          <a:p>
            <a:r>
              <a:rPr lang="en-GB" sz="6000" i="1" dirty="0">
                <a:solidFill>
                  <a:srgbClr val="0070C0"/>
                </a:solidFill>
                <a:latin typeface="Roboto" panose="02000000000000000000" pitchFamily="2" charset="0"/>
                <a:ea typeface="Roboto" panose="02000000000000000000" pitchFamily="2" charset="0"/>
              </a:rPr>
              <a:t>why bother? </a:t>
            </a:r>
          </a:p>
          <a:p>
            <a:r>
              <a:rPr lang="en-US" sz="4000" dirty="0"/>
              <a:t>No matter how the current crises in health care get resolved, we need a clear view of the town</a:t>
            </a:r>
            <a:r>
              <a:rPr lang="ar-SA" sz="4000" dirty="0"/>
              <a:t>’</a:t>
            </a:r>
            <a:r>
              <a:rPr lang="en-US" sz="4000" dirty="0"/>
              <a:t>s future health and care needs to guide decisions of planners and politicians. Unfortunately, the NHS has not been used to planning for small, relatively self-contained (but growing!) communities like ours. </a:t>
            </a:r>
            <a:endParaRPr lang="en-GB" sz="4000" dirty="0"/>
          </a:p>
        </p:txBody>
      </p:sp>
      <p:sp>
        <p:nvSpPr>
          <p:cNvPr id="24" name="Rectangle 23"/>
          <p:cNvSpPr/>
          <p:nvPr/>
        </p:nvSpPr>
        <p:spPr>
          <a:xfrm>
            <a:off x="1345218" y="6826136"/>
            <a:ext cx="9452164" cy="6555641"/>
          </a:xfrm>
          <a:prstGeom prst="rect">
            <a:avLst/>
          </a:prstGeom>
        </p:spPr>
        <p:txBody>
          <a:bodyPr wrap="square">
            <a:spAutoFit/>
          </a:bodyPr>
          <a:lstStyle/>
          <a:p>
            <a:r>
              <a:rPr lang="en-GB" sz="6000" i="1" dirty="0">
                <a:solidFill>
                  <a:srgbClr val="0070C0"/>
                </a:solidFill>
                <a:latin typeface="Roboto" panose="02000000000000000000" pitchFamily="2" charset="0"/>
                <a:ea typeface="Roboto" panose="02000000000000000000" pitchFamily="2" charset="0"/>
              </a:rPr>
              <a:t>the beginnings</a:t>
            </a:r>
          </a:p>
          <a:p>
            <a:r>
              <a:rPr lang="en-US" sz="4000" dirty="0"/>
              <a:t>With this in mind, patient representatives from our two GP practices talked about the problem and contacted a health research group at the University of Kent. They were really helpful and an outline project design emerged. We then talked to the Community Committee of Faversham Town Council and as a result the </a:t>
            </a:r>
            <a:r>
              <a:rPr lang="en-US" sz="4000" i="1" dirty="0"/>
              <a:t>Faversham Healthy Futures (FHF) </a:t>
            </a:r>
            <a:r>
              <a:rPr lang="en-US" sz="4000" dirty="0"/>
              <a:t>project has been created. </a:t>
            </a:r>
            <a:endParaRPr lang="en-GB" sz="4000" dirty="0"/>
          </a:p>
        </p:txBody>
      </p:sp>
      <p:pic>
        <p:nvPicPr>
          <p:cNvPr id="27" name="Picture 26"/>
          <p:cNvPicPr>
            <a:picLocks noChangeAspect="1"/>
          </p:cNvPicPr>
          <p:nvPr/>
        </p:nvPicPr>
        <p:blipFill>
          <a:blip r:embed="rId5"/>
          <a:stretch>
            <a:fillRect/>
          </a:stretch>
        </p:blipFill>
        <p:spPr>
          <a:xfrm>
            <a:off x="10971841" y="15657534"/>
            <a:ext cx="8331531" cy="3978332"/>
          </a:xfrm>
          <a:prstGeom prst="rect">
            <a:avLst/>
          </a:prstGeom>
        </p:spPr>
      </p:pic>
      <p:sp>
        <p:nvSpPr>
          <p:cNvPr id="29" name="TextBox 28"/>
          <p:cNvSpPr txBox="1"/>
          <p:nvPr/>
        </p:nvSpPr>
        <p:spPr>
          <a:xfrm>
            <a:off x="19626394" y="1590836"/>
            <a:ext cx="9196976" cy="9633406"/>
          </a:xfrm>
          <a:prstGeom prst="rect">
            <a:avLst/>
          </a:prstGeom>
          <a:noFill/>
        </p:spPr>
        <p:txBody>
          <a:bodyPr wrap="square" rtlCol="0">
            <a:spAutoFit/>
          </a:bodyPr>
          <a:lstStyle/>
          <a:p>
            <a:r>
              <a:rPr lang="en-GB" sz="6000" i="1" dirty="0">
                <a:solidFill>
                  <a:srgbClr val="0070C0"/>
                </a:solidFill>
                <a:latin typeface="Roboto" panose="02000000000000000000" pitchFamily="2" charset="0"/>
                <a:ea typeface="Roboto" panose="02000000000000000000" pitchFamily="2" charset="0"/>
              </a:rPr>
              <a:t>the process</a:t>
            </a:r>
          </a:p>
          <a:p>
            <a:r>
              <a:rPr lang="en-US" sz="4000" dirty="0"/>
              <a:t>Stage 1 starts with the pop-up exhibition in the town hall and a questionnaire being circulated across the town and local villages. This will help us understand and report on how people feel about health and health care and what developments they would like to see in the future. </a:t>
            </a:r>
          </a:p>
          <a:p>
            <a:r>
              <a:rPr lang="en-US" sz="4000" dirty="0"/>
              <a:t>For Stage 2 we will form a Citizen Expert Panel to explore the evidence and work with researchers, planners and providers to develop a picture of the services Faversham residents will need and what resources </a:t>
            </a:r>
            <a:r>
              <a:rPr lang="en-GB" sz="4000" dirty="0"/>
              <a:t>–</a:t>
            </a:r>
            <a:r>
              <a:rPr lang="en-US" sz="4000" dirty="0"/>
              <a:t>staff, technology and buildings - will be required to deliver them.</a:t>
            </a:r>
            <a:endParaRPr lang="en-GB" sz="4000" dirty="0"/>
          </a:p>
        </p:txBody>
      </p:sp>
      <p:pic>
        <p:nvPicPr>
          <p:cNvPr id="26" name="Picture 2" descr="Youth MPs prepare to debate issues that matter most in Commons | City Of  Wolverhampton Counc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2665" y="11215716"/>
            <a:ext cx="5602010" cy="3370064"/>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19899600" y="15375396"/>
            <a:ext cx="8975996" cy="2554545"/>
          </a:xfrm>
          <a:prstGeom prst="rect">
            <a:avLst/>
          </a:prstGeom>
        </p:spPr>
        <p:txBody>
          <a:bodyPr wrap="square">
            <a:spAutoFit/>
          </a:bodyPr>
          <a:lstStyle/>
          <a:p>
            <a:r>
              <a:rPr lang="en-GB" sz="4000" i="1" dirty="0">
                <a:solidFill>
                  <a:srgbClr val="0070C0"/>
                </a:solidFill>
              </a:rPr>
              <a:t>from Faversham </a:t>
            </a:r>
          </a:p>
          <a:p>
            <a:r>
              <a:rPr lang="en-GB" sz="3000" dirty="0"/>
              <a:t>Gill Wagstaff, Laurie McMahon,</a:t>
            </a:r>
          </a:p>
          <a:p>
            <a:r>
              <a:rPr lang="en-GB" sz="3000" dirty="0"/>
              <a:t>Graham Elvy, Jacqui </a:t>
            </a:r>
            <a:r>
              <a:rPr lang="en-GB" sz="3000" dirty="0" err="1"/>
              <a:t>Dabnor</a:t>
            </a:r>
            <a:r>
              <a:rPr lang="en-GB" sz="3000" dirty="0"/>
              <a:t>, Andrew Holden, </a:t>
            </a:r>
          </a:p>
          <a:p>
            <a:r>
              <a:rPr lang="en-GB" sz="3000" dirty="0"/>
              <a:t>Cllr Carole Jackson, Cllr Alison Reynolds,  </a:t>
            </a:r>
          </a:p>
          <a:p>
            <a:r>
              <a:rPr lang="en-GB" sz="3000" dirty="0"/>
              <a:t>Cllr Hannah Perkin</a:t>
            </a:r>
          </a:p>
        </p:txBody>
      </p:sp>
      <p:sp>
        <p:nvSpPr>
          <p:cNvPr id="31" name="TextBox 30">
            <a:extLst>
              <a:ext uri="{FF2B5EF4-FFF2-40B4-BE49-F238E27FC236}">
                <a16:creationId xmlns:a16="http://schemas.microsoft.com/office/drawing/2014/main" id="{EE6A18BB-E0E7-B156-1774-71DF460F0B77}"/>
              </a:ext>
            </a:extLst>
          </p:cNvPr>
          <p:cNvSpPr txBox="1"/>
          <p:nvPr/>
        </p:nvSpPr>
        <p:spPr>
          <a:xfrm>
            <a:off x="19797058" y="14439630"/>
            <a:ext cx="4051024" cy="1015663"/>
          </a:xfrm>
          <a:prstGeom prst="rect">
            <a:avLst/>
          </a:prstGeom>
          <a:noFill/>
        </p:spPr>
        <p:txBody>
          <a:bodyPr wrap="square" rtlCol="0">
            <a:spAutoFit/>
          </a:bodyPr>
          <a:lstStyle/>
          <a:p>
            <a:r>
              <a:rPr lang="en-GB" sz="6000" i="1" dirty="0">
                <a:solidFill>
                  <a:srgbClr val="0070C0"/>
                </a:solidFill>
                <a:latin typeface="Roboto" panose="02000000000000000000" pitchFamily="2" charset="0"/>
                <a:ea typeface="Roboto" panose="02000000000000000000" pitchFamily="2" charset="0"/>
              </a:rPr>
              <a:t>the team</a:t>
            </a:r>
          </a:p>
        </p:txBody>
      </p:sp>
      <p:sp>
        <p:nvSpPr>
          <p:cNvPr id="32" name="Rectangle 31"/>
          <p:cNvSpPr/>
          <p:nvPr/>
        </p:nvSpPr>
        <p:spPr>
          <a:xfrm>
            <a:off x="19968182" y="17878466"/>
            <a:ext cx="8907414" cy="2092881"/>
          </a:xfrm>
          <a:prstGeom prst="rect">
            <a:avLst/>
          </a:prstGeom>
        </p:spPr>
        <p:txBody>
          <a:bodyPr wrap="square">
            <a:spAutoFit/>
          </a:bodyPr>
          <a:lstStyle/>
          <a:p>
            <a:r>
              <a:rPr lang="en-GB" sz="4000" i="1" dirty="0">
                <a:solidFill>
                  <a:srgbClr val="0070C0"/>
                </a:solidFill>
              </a:rPr>
              <a:t>advisors from University of Kent..</a:t>
            </a:r>
            <a:r>
              <a:rPr lang="en-GB" sz="4000" dirty="0">
                <a:solidFill>
                  <a:srgbClr val="0070C0"/>
                </a:solidFill>
              </a:rPr>
              <a:t>.</a:t>
            </a:r>
          </a:p>
          <a:p>
            <a:pPr lvl="0"/>
            <a:r>
              <a:rPr lang="en-GB" sz="3000" dirty="0">
                <a:solidFill>
                  <a:prstClr val="black"/>
                </a:solidFill>
              </a:rPr>
              <a:t>Dr Melanie Rees-Roberts, Mr Steve Childs, Dr  Rebecca Cassidy,  Dr Ambrose Gillick, </a:t>
            </a:r>
            <a:r>
              <a:rPr lang="en-GB" sz="3000" dirty="0"/>
              <a:t>Dr Sarah Hotham, </a:t>
            </a:r>
            <a:r>
              <a:rPr lang="en-GB" sz="3000" dirty="0">
                <a:solidFill>
                  <a:prstClr val="black"/>
                </a:solidFill>
              </a:rPr>
              <a:t>Dr Amanda Bates.</a:t>
            </a:r>
          </a:p>
        </p:txBody>
      </p:sp>
      <p:sp>
        <p:nvSpPr>
          <p:cNvPr id="33" name="Rectangle 32"/>
          <p:cNvSpPr/>
          <p:nvPr/>
        </p:nvSpPr>
        <p:spPr>
          <a:xfrm>
            <a:off x="1136074" y="1025236"/>
            <a:ext cx="27958472" cy="1917469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pic>
        <p:nvPicPr>
          <p:cNvPr id="3" name="Picture 2">
            <a:extLst>
              <a:ext uri="{FF2B5EF4-FFF2-40B4-BE49-F238E27FC236}">
                <a16:creationId xmlns:a16="http://schemas.microsoft.com/office/drawing/2014/main" id="{D9CD826B-69D7-9D69-F372-CF7B6C3A686E}"/>
              </a:ext>
            </a:extLst>
          </p:cNvPr>
          <p:cNvPicPr>
            <a:picLocks noChangeAspect="1"/>
          </p:cNvPicPr>
          <p:nvPr/>
        </p:nvPicPr>
        <p:blipFill>
          <a:blip r:embed="rId7"/>
          <a:stretch>
            <a:fillRect/>
          </a:stretch>
        </p:blipFill>
        <p:spPr>
          <a:xfrm>
            <a:off x="1135293" y="594361"/>
            <a:ext cx="9580693" cy="7506893"/>
          </a:xfrm>
          <a:prstGeom prst="rect">
            <a:avLst/>
          </a:prstGeom>
        </p:spPr>
      </p:pic>
    </p:spTree>
    <p:extLst>
      <p:ext uri="{BB962C8B-B14F-4D97-AF65-F5344CB8AC3E}">
        <p14:creationId xmlns:p14="http://schemas.microsoft.com/office/powerpoint/2010/main" val="989975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BBBD316D-B9AB-64B7-6BD9-2E95DDCDF4A5}"/>
              </a:ext>
            </a:extLst>
          </p:cNvPr>
          <p:cNvSpPr txBox="1"/>
          <p:nvPr/>
        </p:nvSpPr>
        <p:spPr>
          <a:xfrm>
            <a:off x="1351100" y="1371445"/>
            <a:ext cx="8410888" cy="288220"/>
          </a:xfrm>
          <a:prstGeom prst="rect">
            <a:avLst/>
          </a:prstGeom>
          <a:solidFill>
            <a:schemeClr val="bg2"/>
          </a:solidFill>
          <a:ln>
            <a:solidFill>
              <a:schemeClr val="tx2"/>
            </a:solidFill>
          </a:ln>
        </p:spPr>
        <p:txBody>
          <a:bodyPr wrap="square" rtlCol="0">
            <a:spAutoFit/>
          </a:bodyPr>
          <a:lstStyle/>
          <a:p>
            <a:endParaRPr lang="en-GB" sz="1273" dirty="0"/>
          </a:p>
        </p:txBody>
      </p:sp>
      <p:pic>
        <p:nvPicPr>
          <p:cNvPr id="465" name="Picture 464">
            <a:extLst>
              <a:ext uri="{FF2B5EF4-FFF2-40B4-BE49-F238E27FC236}">
                <a16:creationId xmlns:a16="http://schemas.microsoft.com/office/drawing/2014/main" id="{FC2DD1BE-B3C1-D210-E94B-2DC62B694539}"/>
              </a:ext>
            </a:extLst>
          </p:cNvPr>
          <p:cNvPicPr>
            <a:picLocks noChangeAspect="1"/>
          </p:cNvPicPr>
          <p:nvPr/>
        </p:nvPicPr>
        <p:blipFill>
          <a:blip r:embed="rId2"/>
          <a:stretch>
            <a:fillRect/>
          </a:stretch>
        </p:blipFill>
        <p:spPr>
          <a:xfrm>
            <a:off x="7784628" y="5403855"/>
            <a:ext cx="1893507" cy="1652053"/>
          </a:xfrm>
          <a:prstGeom prst="rect">
            <a:avLst/>
          </a:prstGeom>
        </p:spPr>
      </p:pic>
      <p:sp>
        <p:nvSpPr>
          <p:cNvPr id="49" name="TextBox 48">
            <a:extLst>
              <a:ext uri="{FF2B5EF4-FFF2-40B4-BE49-F238E27FC236}">
                <a16:creationId xmlns:a16="http://schemas.microsoft.com/office/drawing/2014/main" id="{D207391A-A2DC-EC89-4BC6-CB2D78EB3DCA}"/>
              </a:ext>
            </a:extLst>
          </p:cNvPr>
          <p:cNvSpPr txBox="1"/>
          <p:nvPr/>
        </p:nvSpPr>
        <p:spPr>
          <a:xfrm>
            <a:off x="10514677" y="14149433"/>
            <a:ext cx="9134574" cy="288220"/>
          </a:xfrm>
          <a:prstGeom prst="rect">
            <a:avLst/>
          </a:prstGeom>
          <a:solidFill>
            <a:srgbClr val="FFB3B3"/>
          </a:solidFill>
          <a:ln>
            <a:solidFill>
              <a:schemeClr val="tx2"/>
            </a:solidFill>
          </a:ln>
        </p:spPr>
        <p:txBody>
          <a:bodyPr wrap="square" rtlCol="0">
            <a:spAutoFit/>
          </a:bodyPr>
          <a:lstStyle/>
          <a:p>
            <a:endParaRPr lang="en-GB" sz="1273" dirty="0"/>
          </a:p>
        </p:txBody>
      </p:sp>
      <p:sp>
        <p:nvSpPr>
          <p:cNvPr id="1163" name="Rectangle 1162">
            <a:extLst>
              <a:ext uri="{FF2B5EF4-FFF2-40B4-BE49-F238E27FC236}">
                <a16:creationId xmlns:a16="http://schemas.microsoft.com/office/drawing/2014/main" id="{FCC7E47D-9221-BAD0-F9CC-7137544045CF}"/>
              </a:ext>
            </a:extLst>
          </p:cNvPr>
          <p:cNvSpPr/>
          <p:nvPr/>
        </p:nvSpPr>
        <p:spPr>
          <a:xfrm>
            <a:off x="10768805" y="15460388"/>
            <a:ext cx="557161" cy="3824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3"/>
          </a:p>
        </p:txBody>
      </p:sp>
      <p:sp>
        <p:nvSpPr>
          <p:cNvPr id="1164" name="Rectangle 1163">
            <a:extLst>
              <a:ext uri="{FF2B5EF4-FFF2-40B4-BE49-F238E27FC236}">
                <a16:creationId xmlns:a16="http://schemas.microsoft.com/office/drawing/2014/main" id="{CC767BCA-26B3-E7E5-3D6A-CBD1FA43FB0C}"/>
              </a:ext>
            </a:extLst>
          </p:cNvPr>
          <p:cNvSpPr/>
          <p:nvPr/>
        </p:nvSpPr>
        <p:spPr>
          <a:xfrm>
            <a:off x="10767996" y="15848087"/>
            <a:ext cx="557161" cy="34567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3"/>
          </a:p>
        </p:txBody>
      </p:sp>
      <p:sp>
        <p:nvSpPr>
          <p:cNvPr id="1165" name="Rectangle 1164">
            <a:extLst>
              <a:ext uri="{FF2B5EF4-FFF2-40B4-BE49-F238E27FC236}">
                <a16:creationId xmlns:a16="http://schemas.microsoft.com/office/drawing/2014/main" id="{B671D83B-0A88-3682-9DDB-222130654B90}"/>
              </a:ext>
            </a:extLst>
          </p:cNvPr>
          <p:cNvSpPr/>
          <p:nvPr/>
        </p:nvSpPr>
        <p:spPr>
          <a:xfrm>
            <a:off x="10765148" y="16193757"/>
            <a:ext cx="560490" cy="37646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3"/>
          </a:p>
        </p:txBody>
      </p:sp>
      <p:sp>
        <p:nvSpPr>
          <p:cNvPr id="1166" name="Rectangle 1165">
            <a:extLst>
              <a:ext uri="{FF2B5EF4-FFF2-40B4-BE49-F238E27FC236}">
                <a16:creationId xmlns:a16="http://schemas.microsoft.com/office/drawing/2014/main" id="{DE721E67-D19A-8A5A-4821-EDF83AABFC49}"/>
              </a:ext>
            </a:extLst>
          </p:cNvPr>
          <p:cNvSpPr/>
          <p:nvPr/>
        </p:nvSpPr>
        <p:spPr>
          <a:xfrm>
            <a:off x="10768477" y="16570222"/>
            <a:ext cx="560490" cy="38248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3"/>
          </a:p>
        </p:txBody>
      </p:sp>
      <p:sp>
        <p:nvSpPr>
          <p:cNvPr id="1167" name="Rectangle 1166">
            <a:extLst>
              <a:ext uri="{FF2B5EF4-FFF2-40B4-BE49-F238E27FC236}">
                <a16:creationId xmlns:a16="http://schemas.microsoft.com/office/drawing/2014/main" id="{EB80F018-A914-44A0-17C8-97B308C02185}"/>
              </a:ext>
            </a:extLst>
          </p:cNvPr>
          <p:cNvSpPr/>
          <p:nvPr/>
        </p:nvSpPr>
        <p:spPr>
          <a:xfrm>
            <a:off x="10768477" y="16936369"/>
            <a:ext cx="557161" cy="3254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3"/>
          </a:p>
        </p:txBody>
      </p:sp>
      <p:graphicFrame>
        <p:nvGraphicFramePr>
          <p:cNvPr id="1146" name="Chart 1145">
            <a:extLst>
              <a:ext uri="{FF2B5EF4-FFF2-40B4-BE49-F238E27FC236}">
                <a16:creationId xmlns:a16="http://schemas.microsoft.com/office/drawing/2014/main" id="{1BCE2142-E27A-10BF-6171-8FBBECE376A5}"/>
              </a:ext>
            </a:extLst>
          </p:cNvPr>
          <p:cNvGraphicFramePr>
            <a:graphicFrameLocks/>
          </p:cNvGraphicFramePr>
          <p:nvPr>
            <p:extLst>
              <p:ext uri="{D42A27DB-BD31-4B8C-83A1-F6EECF244321}">
                <p14:modId xmlns:p14="http://schemas.microsoft.com/office/powerpoint/2010/main" val="3642266143"/>
              </p:ext>
            </p:extLst>
          </p:nvPr>
        </p:nvGraphicFramePr>
        <p:xfrm>
          <a:off x="13329022" y="18740331"/>
          <a:ext cx="3103651" cy="2068417"/>
        </p:xfrm>
        <a:graphic>
          <a:graphicData uri="http://schemas.openxmlformats.org/drawingml/2006/chart">
            <c:chart xmlns:c="http://schemas.openxmlformats.org/drawingml/2006/chart" xmlns:r="http://schemas.openxmlformats.org/officeDocument/2006/relationships" r:id="rId3"/>
          </a:graphicData>
        </a:graphic>
      </p:graphicFrame>
      <p:sp>
        <p:nvSpPr>
          <p:cNvPr id="47" name="TextBox 46">
            <a:extLst>
              <a:ext uri="{FF2B5EF4-FFF2-40B4-BE49-F238E27FC236}">
                <a16:creationId xmlns:a16="http://schemas.microsoft.com/office/drawing/2014/main" id="{5D51F1A4-E7EA-D5B5-0CB3-096153550F2D}"/>
              </a:ext>
            </a:extLst>
          </p:cNvPr>
          <p:cNvSpPr txBox="1"/>
          <p:nvPr/>
        </p:nvSpPr>
        <p:spPr>
          <a:xfrm>
            <a:off x="20679938" y="7432359"/>
            <a:ext cx="8574915" cy="288220"/>
          </a:xfrm>
          <a:prstGeom prst="rect">
            <a:avLst/>
          </a:prstGeom>
          <a:solidFill>
            <a:schemeClr val="accent4">
              <a:lumMod val="20000"/>
              <a:lumOff val="80000"/>
            </a:schemeClr>
          </a:solidFill>
          <a:ln>
            <a:solidFill>
              <a:schemeClr val="tx2"/>
            </a:solidFill>
          </a:ln>
        </p:spPr>
        <p:txBody>
          <a:bodyPr wrap="square" rtlCol="0">
            <a:spAutoFit/>
          </a:bodyPr>
          <a:lstStyle/>
          <a:p>
            <a:endParaRPr lang="en-GB" sz="1273" dirty="0"/>
          </a:p>
        </p:txBody>
      </p:sp>
      <p:graphicFrame>
        <p:nvGraphicFramePr>
          <p:cNvPr id="1024" name="Chart 1023">
            <a:extLst>
              <a:ext uri="{FF2B5EF4-FFF2-40B4-BE49-F238E27FC236}">
                <a16:creationId xmlns:a16="http://schemas.microsoft.com/office/drawing/2014/main" id="{7F2574E1-A811-9D1C-9F79-1D567CC62841}"/>
              </a:ext>
            </a:extLst>
          </p:cNvPr>
          <p:cNvGraphicFramePr>
            <a:graphicFrameLocks/>
          </p:cNvGraphicFramePr>
          <p:nvPr>
            <p:extLst>
              <p:ext uri="{D42A27DB-BD31-4B8C-83A1-F6EECF244321}">
                <p14:modId xmlns:p14="http://schemas.microsoft.com/office/powerpoint/2010/main" val="148767856"/>
              </p:ext>
            </p:extLst>
          </p:nvPr>
        </p:nvGraphicFramePr>
        <p:xfrm>
          <a:off x="22285314" y="11967639"/>
          <a:ext cx="6815252" cy="1360541"/>
        </p:xfrm>
        <a:graphic>
          <a:graphicData uri="http://schemas.openxmlformats.org/drawingml/2006/chart">
            <c:chart xmlns:c="http://schemas.openxmlformats.org/drawingml/2006/chart" xmlns:r="http://schemas.openxmlformats.org/officeDocument/2006/relationships" r:id="rId4"/>
          </a:graphicData>
        </a:graphic>
      </p:graphicFrame>
      <p:sp>
        <p:nvSpPr>
          <p:cNvPr id="46" name="TextBox 45">
            <a:extLst>
              <a:ext uri="{FF2B5EF4-FFF2-40B4-BE49-F238E27FC236}">
                <a16:creationId xmlns:a16="http://schemas.microsoft.com/office/drawing/2014/main" id="{87733C83-B394-7B06-A44F-7FE35A9213B0}"/>
              </a:ext>
            </a:extLst>
          </p:cNvPr>
          <p:cNvSpPr txBox="1"/>
          <p:nvPr/>
        </p:nvSpPr>
        <p:spPr>
          <a:xfrm>
            <a:off x="19542732" y="1376820"/>
            <a:ext cx="9099818" cy="288220"/>
          </a:xfrm>
          <a:prstGeom prst="rect">
            <a:avLst/>
          </a:prstGeom>
          <a:solidFill>
            <a:schemeClr val="accent5">
              <a:lumMod val="20000"/>
              <a:lumOff val="80000"/>
            </a:schemeClr>
          </a:solidFill>
          <a:ln>
            <a:solidFill>
              <a:schemeClr val="tx2"/>
            </a:solidFill>
          </a:ln>
        </p:spPr>
        <p:txBody>
          <a:bodyPr wrap="square" rtlCol="0">
            <a:spAutoFit/>
          </a:bodyPr>
          <a:lstStyle/>
          <a:p>
            <a:endParaRPr lang="en-GB" sz="1273" dirty="0"/>
          </a:p>
        </p:txBody>
      </p:sp>
      <p:pic>
        <p:nvPicPr>
          <p:cNvPr id="1030" name="Picture 6" descr="Terraced houses, Faversham | aldisley | Flickr">
            <a:extLst>
              <a:ext uri="{FF2B5EF4-FFF2-40B4-BE49-F238E27FC236}">
                <a16:creationId xmlns:a16="http://schemas.microsoft.com/office/drawing/2014/main" id="{D5055710-9497-FF3C-2C10-BB0B5F52D3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07726" y="1509020"/>
            <a:ext cx="1107027" cy="743405"/>
          </a:xfrm>
          <a:prstGeom prst="rect">
            <a:avLst/>
          </a:prstGeom>
          <a:noFill/>
          <a:extLst>
            <a:ext uri="{909E8E84-426E-40DD-AFC4-6F175D3DCCD1}">
              <a14:hiddenFill xmlns:a14="http://schemas.microsoft.com/office/drawing/2010/main">
                <a:solidFill>
                  <a:srgbClr val="FFFFFF"/>
                </a:solidFill>
              </a14:hiddenFill>
            </a:ext>
          </a:extLst>
        </p:spPr>
      </p:pic>
      <p:pic>
        <p:nvPicPr>
          <p:cNvPr id="780" name="Picture 779">
            <a:extLst>
              <a:ext uri="{FF2B5EF4-FFF2-40B4-BE49-F238E27FC236}">
                <a16:creationId xmlns:a16="http://schemas.microsoft.com/office/drawing/2014/main" id="{4E9B7B6D-A8F1-D53E-7F9D-CD45CCB7DA7C}"/>
              </a:ext>
            </a:extLst>
          </p:cNvPr>
          <p:cNvPicPr>
            <a:picLocks noChangeAspect="1"/>
          </p:cNvPicPr>
          <p:nvPr/>
        </p:nvPicPr>
        <p:blipFill>
          <a:blip r:embed="rId6"/>
          <a:stretch>
            <a:fillRect/>
          </a:stretch>
        </p:blipFill>
        <p:spPr>
          <a:xfrm rot="5400000">
            <a:off x="26669299" y="1063622"/>
            <a:ext cx="1146356" cy="2113098"/>
          </a:xfrm>
          <a:prstGeom prst="rect">
            <a:avLst/>
          </a:prstGeom>
        </p:spPr>
      </p:pic>
      <p:pic>
        <p:nvPicPr>
          <p:cNvPr id="777" name="Picture 776">
            <a:extLst>
              <a:ext uri="{FF2B5EF4-FFF2-40B4-BE49-F238E27FC236}">
                <a16:creationId xmlns:a16="http://schemas.microsoft.com/office/drawing/2014/main" id="{D5704595-1FC9-68F2-D3E0-FE194B920814}"/>
              </a:ext>
            </a:extLst>
          </p:cNvPr>
          <p:cNvPicPr>
            <a:picLocks noChangeAspect="1"/>
          </p:cNvPicPr>
          <p:nvPr/>
        </p:nvPicPr>
        <p:blipFill>
          <a:blip r:embed="rId7"/>
          <a:stretch>
            <a:fillRect/>
          </a:stretch>
        </p:blipFill>
        <p:spPr>
          <a:xfrm>
            <a:off x="26275146" y="4704618"/>
            <a:ext cx="2030131" cy="2411810"/>
          </a:xfrm>
          <a:prstGeom prst="rect">
            <a:avLst/>
          </a:prstGeom>
        </p:spPr>
      </p:pic>
      <p:sp>
        <p:nvSpPr>
          <p:cNvPr id="45" name="TextBox 44">
            <a:extLst>
              <a:ext uri="{FF2B5EF4-FFF2-40B4-BE49-F238E27FC236}">
                <a16:creationId xmlns:a16="http://schemas.microsoft.com/office/drawing/2014/main" id="{A43040BF-71B4-79C9-EDBA-BB0C4FDE9771}"/>
              </a:ext>
            </a:extLst>
          </p:cNvPr>
          <p:cNvSpPr txBox="1"/>
          <p:nvPr/>
        </p:nvSpPr>
        <p:spPr>
          <a:xfrm>
            <a:off x="9975033" y="437568"/>
            <a:ext cx="9338510" cy="288220"/>
          </a:xfrm>
          <a:prstGeom prst="rect">
            <a:avLst/>
          </a:prstGeom>
          <a:solidFill>
            <a:schemeClr val="accent2">
              <a:lumMod val="20000"/>
              <a:lumOff val="80000"/>
            </a:schemeClr>
          </a:solidFill>
          <a:ln>
            <a:solidFill>
              <a:schemeClr val="tx2"/>
            </a:solidFill>
          </a:ln>
        </p:spPr>
        <p:txBody>
          <a:bodyPr wrap="square" rtlCol="0">
            <a:spAutoFit/>
          </a:bodyPr>
          <a:lstStyle/>
          <a:p>
            <a:endParaRPr lang="en-GB" sz="1273" dirty="0"/>
          </a:p>
        </p:txBody>
      </p:sp>
      <p:sp>
        <p:nvSpPr>
          <p:cNvPr id="456" name="TextBox 455">
            <a:extLst>
              <a:ext uri="{FF2B5EF4-FFF2-40B4-BE49-F238E27FC236}">
                <a16:creationId xmlns:a16="http://schemas.microsoft.com/office/drawing/2014/main" id="{D8AA5161-7E04-A655-29F4-B20B6BABE802}"/>
              </a:ext>
            </a:extLst>
          </p:cNvPr>
          <p:cNvSpPr txBox="1"/>
          <p:nvPr/>
        </p:nvSpPr>
        <p:spPr>
          <a:xfrm>
            <a:off x="1131242" y="13556108"/>
            <a:ext cx="9134573" cy="288220"/>
          </a:xfrm>
          <a:prstGeom prst="rect">
            <a:avLst/>
          </a:prstGeom>
          <a:solidFill>
            <a:srgbClr val="DAC1FF"/>
          </a:solidFill>
          <a:ln>
            <a:solidFill>
              <a:schemeClr val="tx2"/>
            </a:solidFill>
          </a:ln>
        </p:spPr>
        <p:txBody>
          <a:bodyPr wrap="square" rtlCol="0">
            <a:spAutoFit/>
          </a:bodyPr>
          <a:lstStyle/>
          <a:p>
            <a:endParaRPr lang="en-GB" sz="1273" dirty="0"/>
          </a:p>
        </p:txBody>
      </p:sp>
      <p:grpSp>
        <p:nvGrpSpPr>
          <p:cNvPr id="8" name="Group 7">
            <a:extLst>
              <a:ext uri="{FF2B5EF4-FFF2-40B4-BE49-F238E27FC236}">
                <a16:creationId xmlns:a16="http://schemas.microsoft.com/office/drawing/2014/main" id="{5398F790-B24E-EEF5-7319-5AA0E9FBBDE6}"/>
              </a:ext>
            </a:extLst>
          </p:cNvPr>
          <p:cNvGrpSpPr/>
          <p:nvPr/>
        </p:nvGrpSpPr>
        <p:grpSpPr>
          <a:xfrm>
            <a:off x="12344373" y="7929738"/>
            <a:ext cx="5379420" cy="5264630"/>
            <a:chOff x="16148337" y="9133533"/>
            <a:chExt cx="7607467" cy="7445133"/>
          </a:xfrm>
        </p:grpSpPr>
        <p:cxnSp>
          <p:nvCxnSpPr>
            <p:cNvPr id="9" name="Straight Connector 8">
              <a:extLst>
                <a:ext uri="{FF2B5EF4-FFF2-40B4-BE49-F238E27FC236}">
                  <a16:creationId xmlns:a16="http://schemas.microsoft.com/office/drawing/2014/main" id="{14DFE373-9350-A85F-D221-05F641C649F0}"/>
                </a:ext>
              </a:extLst>
            </p:cNvPr>
            <p:cNvCxnSpPr>
              <a:cxnSpLocks/>
            </p:cNvCxnSpPr>
            <p:nvPr/>
          </p:nvCxnSpPr>
          <p:spPr>
            <a:xfrm flipV="1">
              <a:off x="20115207" y="15280114"/>
              <a:ext cx="1778003" cy="6706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2AD809A-75CE-9AE1-90E8-136515E260DE}"/>
                </a:ext>
              </a:extLst>
            </p:cNvPr>
            <p:cNvCxnSpPr>
              <a:cxnSpLocks/>
            </p:cNvCxnSpPr>
            <p:nvPr/>
          </p:nvCxnSpPr>
          <p:spPr>
            <a:xfrm flipV="1">
              <a:off x="22287529" y="13142847"/>
              <a:ext cx="808557" cy="18708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1C71992-908C-9054-D24E-DC6C598019AE}"/>
                </a:ext>
              </a:extLst>
            </p:cNvPr>
            <p:cNvCxnSpPr>
              <a:cxnSpLocks/>
            </p:cNvCxnSpPr>
            <p:nvPr/>
          </p:nvCxnSpPr>
          <p:spPr>
            <a:xfrm>
              <a:off x="20184556" y="9790958"/>
              <a:ext cx="1670554" cy="70916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9BFE688-06D7-1DD3-ED05-565325528479}"/>
                </a:ext>
              </a:extLst>
            </p:cNvPr>
            <p:cNvCxnSpPr/>
            <p:nvPr/>
          </p:nvCxnSpPr>
          <p:spPr>
            <a:xfrm>
              <a:off x="19837543" y="10198081"/>
              <a:ext cx="0" cy="527394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A085181-F670-E596-7ED6-C3247E9497C3}"/>
                </a:ext>
              </a:extLst>
            </p:cNvPr>
            <p:cNvCxnSpPr>
              <a:cxnSpLocks/>
            </p:cNvCxnSpPr>
            <p:nvPr/>
          </p:nvCxnSpPr>
          <p:spPr>
            <a:xfrm>
              <a:off x="19981683" y="10145541"/>
              <a:ext cx="2197537" cy="463410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F3C11B-13EE-1A2A-FC8A-7B9E1A5BF724}"/>
                </a:ext>
              </a:extLst>
            </p:cNvPr>
            <p:cNvCxnSpPr>
              <a:cxnSpLocks/>
            </p:cNvCxnSpPr>
            <p:nvPr/>
          </p:nvCxnSpPr>
          <p:spPr>
            <a:xfrm>
              <a:off x="20208773" y="10002919"/>
              <a:ext cx="2644198" cy="264966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72EE659-1835-D4F0-F1BB-7DFDF1D2BCAD}"/>
                </a:ext>
              </a:extLst>
            </p:cNvPr>
            <p:cNvCxnSpPr>
              <a:cxnSpLocks/>
            </p:cNvCxnSpPr>
            <p:nvPr/>
          </p:nvCxnSpPr>
          <p:spPr>
            <a:xfrm flipH="1">
              <a:off x="16923962" y="10037948"/>
              <a:ext cx="2565827" cy="277824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94E5BB7-E83D-D95F-ABC5-68DC145761E5}"/>
                </a:ext>
              </a:extLst>
            </p:cNvPr>
            <p:cNvCxnSpPr>
              <a:cxnSpLocks/>
            </p:cNvCxnSpPr>
            <p:nvPr/>
          </p:nvCxnSpPr>
          <p:spPr>
            <a:xfrm flipV="1">
              <a:off x="17980171" y="9790958"/>
              <a:ext cx="1713233" cy="74997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862CBDA-A9E1-88AA-F5B7-B801CC457E8D}"/>
                </a:ext>
              </a:extLst>
            </p:cNvPr>
            <p:cNvCxnSpPr>
              <a:cxnSpLocks/>
            </p:cNvCxnSpPr>
            <p:nvPr/>
          </p:nvCxnSpPr>
          <p:spPr>
            <a:xfrm flipH="1">
              <a:off x="17794877" y="10101921"/>
              <a:ext cx="1883149" cy="454320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17785F6-D094-9E4C-500F-AC130D8C5212}"/>
                </a:ext>
              </a:extLst>
            </p:cNvPr>
            <p:cNvCxnSpPr>
              <a:cxnSpLocks/>
            </p:cNvCxnSpPr>
            <p:nvPr/>
          </p:nvCxnSpPr>
          <p:spPr>
            <a:xfrm>
              <a:off x="16814978" y="13181689"/>
              <a:ext cx="705578" cy="15850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D33F13F-30CA-6596-2447-EDAED9D5C511}"/>
                </a:ext>
              </a:extLst>
            </p:cNvPr>
            <p:cNvCxnSpPr>
              <a:cxnSpLocks/>
            </p:cNvCxnSpPr>
            <p:nvPr/>
          </p:nvCxnSpPr>
          <p:spPr>
            <a:xfrm flipV="1">
              <a:off x="16814978" y="11085974"/>
              <a:ext cx="669499" cy="15285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E6C8F79-FF6B-1F29-841F-9C03CCBDE2FB}"/>
                </a:ext>
              </a:extLst>
            </p:cNvPr>
            <p:cNvCxnSpPr>
              <a:cxnSpLocks/>
            </p:cNvCxnSpPr>
            <p:nvPr/>
          </p:nvCxnSpPr>
          <p:spPr>
            <a:xfrm>
              <a:off x="18035710" y="15242014"/>
              <a:ext cx="1425277" cy="6536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A78110B-4F0C-79D3-4882-8CE8EC9AAEDC}"/>
                </a:ext>
              </a:extLst>
            </p:cNvPr>
            <p:cNvCxnSpPr>
              <a:cxnSpLocks/>
            </p:cNvCxnSpPr>
            <p:nvPr/>
          </p:nvCxnSpPr>
          <p:spPr>
            <a:xfrm flipH="1" flipV="1">
              <a:off x="22331458" y="10924944"/>
              <a:ext cx="894024" cy="19101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E3990872-093C-F877-A9F3-9782C6250A10}"/>
                </a:ext>
              </a:extLst>
            </p:cNvPr>
            <p:cNvSpPr/>
            <p:nvPr/>
          </p:nvSpPr>
          <p:spPr>
            <a:xfrm>
              <a:off x="19285093" y="9133533"/>
              <a:ext cx="1104900" cy="10882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3">
                <a:solidFill>
                  <a:schemeClr val="accent1"/>
                </a:solidFill>
              </a:endParaRPr>
            </a:p>
          </p:txBody>
        </p:sp>
        <p:cxnSp>
          <p:nvCxnSpPr>
            <p:cNvPr id="23" name="Straight Connector 22">
              <a:extLst>
                <a:ext uri="{FF2B5EF4-FFF2-40B4-BE49-F238E27FC236}">
                  <a16:creationId xmlns:a16="http://schemas.microsoft.com/office/drawing/2014/main" id="{211442B7-0BE8-CCC3-E814-66AB307E27CB}"/>
                </a:ext>
              </a:extLst>
            </p:cNvPr>
            <p:cNvCxnSpPr>
              <a:cxnSpLocks/>
            </p:cNvCxnSpPr>
            <p:nvPr/>
          </p:nvCxnSpPr>
          <p:spPr>
            <a:xfrm flipH="1">
              <a:off x="20115207" y="13123711"/>
              <a:ext cx="2840127" cy="27567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6077073-FDEA-BA2A-F0BF-C0BAD991A47A}"/>
                </a:ext>
              </a:extLst>
            </p:cNvPr>
            <p:cNvCxnSpPr>
              <a:cxnSpLocks/>
            </p:cNvCxnSpPr>
            <p:nvPr/>
          </p:nvCxnSpPr>
          <p:spPr>
            <a:xfrm flipH="1" flipV="1">
              <a:off x="17956727" y="15125516"/>
              <a:ext cx="4289024" cy="7287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E2BFE31-02A0-913E-256F-A489EEECFC4B}"/>
                </a:ext>
              </a:extLst>
            </p:cNvPr>
            <p:cNvCxnSpPr>
              <a:cxnSpLocks/>
            </p:cNvCxnSpPr>
            <p:nvPr/>
          </p:nvCxnSpPr>
          <p:spPr>
            <a:xfrm flipH="1">
              <a:off x="18058943" y="10686962"/>
              <a:ext cx="3831238" cy="1720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149209-F51D-30E6-1F47-886479F3CC50}"/>
                </a:ext>
              </a:extLst>
            </p:cNvPr>
            <p:cNvCxnSpPr>
              <a:cxnSpLocks/>
            </p:cNvCxnSpPr>
            <p:nvPr/>
          </p:nvCxnSpPr>
          <p:spPr>
            <a:xfrm flipH="1">
              <a:off x="17531525" y="11105105"/>
              <a:ext cx="130441" cy="38708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1BC33D-97C5-6C4D-F2D6-75BA8BA05B5B}"/>
                </a:ext>
              </a:extLst>
            </p:cNvPr>
            <p:cNvCxnSpPr>
              <a:cxnSpLocks/>
            </p:cNvCxnSpPr>
            <p:nvPr/>
          </p:nvCxnSpPr>
          <p:spPr>
            <a:xfrm>
              <a:off x="22219589" y="10657848"/>
              <a:ext cx="102362" cy="435345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AB608AD-67D5-8870-2D81-EA5D96AB4FAA}"/>
                </a:ext>
              </a:extLst>
            </p:cNvPr>
            <p:cNvCxnSpPr>
              <a:cxnSpLocks/>
            </p:cNvCxnSpPr>
            <p:nvPr/>
          </p:nvCxnSpPr>
          <p:spPr>
            <a:xfrm flipH="1" flipV="1">
              <a:off x="17903971" y="10816494"/>
              <a:ext cx="5304040" cy="20180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23D1C63-DA50-233D-B4ED-77A934D1EB62}"/>
                </a:ext>
              </a:extLst>
            </p:cNvPr>
            <p:cNvCxnSpPr>
              <a:cxnSpLocks/>
            </p:cNvCxnSpPr>
            <p:nvPr/>
          </p:nvCxnSpPr>
          <p:spPr>
            <a:xfrm>
              <a:off x="17848363" y="11014589"/>
              <a:ext cx="1961471" cy="48282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5A6A74F-0BE0-4447-F218-FB04635D243C}"/>
                </a:ext>
              </a:extLst>
            </p:cNvPr>
            <p:cNvCxnSpPr>
              <a:cxnSpLocks/>
            </p:cNvCxnSpPr>
            <p:nvPr/>
          </p:nvCxnSpPr>
          <p:spPr>
            <a:xfrm>
              <a:off x="17772163" y="10890385"/>
              <a:ext cx="4639075" cy="440838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67D2E820-14EE-0DFB-9974-E40D5FBB8A83}"/>
                </a:ext>
              </a:extLst>
            </p:cNvPr>
            <p:cNvSpPr/>
            <p:nvPr/>
          </p:nvSpPr>
          <p:spPr>
            <a:xfrm>
              <a:off x="17052779" y="10101921"/>
              <a:ext cx="1104900" cy="1088244"/>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3">
                <a:solidFill>
                  <a:schemeClr val="accent1"/>
                </a:solidFill>
              </a:endParaRPr>
            </a:p>
          </p:txBody>
        </p:sp>
        <p:cxnSp>
          <p:nvCxnSpPr>
            <p:cNvPr id="32" name="Straight Connector 31">
              <a:extLst>
                <a:ext uri="{FF2B5EF4-FFF2-40B4-BE49-F238E27FC236}">
                  <a16:creationId xmlns:a16="http://schemas.microsoft.com/office/drawing/2014/main" id="{BDBD36A4-2200-64DD-55EE-178A62193E7D}"/>
                </a:ext>
              </a:extLst>
            </p:cNvPr>
            <p:cNvCxnSpPr>
              <a:cxnSpLocks/>
            </p:cNvCxnSpPr>
            <p:nvPr/>
          </p:nvCxnSpPr>
          <p:spPr>
            <a:xfrm flipV="1">
              <a:off x="17149727" y="10514930"/>
              <a:ext cx="5284225" cy="217566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EC294B-8865-2F8E-A390-FE228D88170F}"/>
                </a:ext>
              </a:extLst>
            </p:cNvPr>
            <p:cNvCxnSpPr>
              <a:cxnSpLocks/>
            </p:cNvCxnSpPr>
            <p:nvPr/>
          </p:nvCxnSpPr>
          <p:spPr>
            <a:xfrm flipV="1">
              <a:off x="17052779" y="12922088"/>
              <a:ext cx="6480575" cy="3216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71E875D-24FC-5FD5-2326-560BC291B304}"/>
                </a:ext>
              </a:extLst>
            </p:cNvPr>
            <p:cNvCxnSpPr>
              <a:cxnSpLocks/>
            </p:cNvCxnSpPr>
            <p:nvPr/>
          </p:nvCxnSpPr>
          <p:spPr>
            <a:xfrm>
              <a:off x="16972043" y="13109012"/>
              <a:ext cx="5016836" cy="193752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DD827EC-ADE7-72A5-194C-D7F206FFB218}"/>
                </a:ext>
              </a:extLst>
            </p:cNvPr>
            <p:cNvCxnSpPr>
              <a:cxnSpLocks/>
            </p:cNvCxnSpPr>
            <p:nvPr/>
          </p:nvCxnSpPr>
          <p:spPr>
            <a:xfrm flipH="1" flipV="1">
              <a:off x="16923962" y="13212386"/>
              <a:ext cx="2732557" cy="27175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D9B095A4-B169-97C2-71C6-E40E47D430FC}"/>
                </a:ext>
              </a:extLst>
            </p:cNvPr>
            <p:cNvSpPr/>
            <p:nvPr/>
          </p:nvSpPr>
          <p:spPr>
            <a:xfrm>
              <a:off x="16148337" y="12410133"/>
              <a:ext cx="1104900" cy="108824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3">
                <a:solidFill>
                  <a:schemeClr val="accent1"/>
                </a:solidFill>
              </a:endParaRPr>
            </a:p>
          </p:txBody>
        </p:sp>
        <p:cxnSp>
          <p:nvCxnSpPr>
            <p:cNvPr id="37" name="Straight Connector 36">
              <a:extLst>
                <a:ext uri="{FF2B5EF4-FFF2-40B4-BE49-F238E27FC236}">
                  <a16:creationId xmlns:a16="http://schemas.microsoft.com/office/drawing/2014/main" id="{E245ECEA-B4F4-DF4F-929A-4C802E4EA0CE}"/>
                </a:ext>
              </a:extLst>
            </p:cNvPr>
            <p:cNvCxnSpPr>
              <a:cxnSpLocks/>
            </p:cNvCxnSpPr>
            <p:nvPr/>
          </p:nvCxnSpPr>
          <p:spPr>
            <a:xfrm flipH="1">
              <a:off x="17772163" y="10780914"/>
              <a:ext cx="4284656" cy="419506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8DB25A1-5977-F149-1931-80A9CCEE61D8}"/>
                </a:ext>
              </a:extLst>
            </p:cNvPr>
            <p:cNvCxnSpPr>
              <a:cxnSpLocks/>
            </p:cNvCxnSpPr>
            <p:nvPr/>
          </p:nvCxnSpPr>
          <p:spPr>
            <a:xfrm flipH="1">
              <a:off x="17985651" y="12877576"/>
              <a:ext cx="4989153" cy="21477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2D41C57B-F761-C18A-E9C7-6A3ABD5562E0}"/>
                </a:ext>
              </a:extLst>
            </p:cNvPr>
            <p:cNvSpPr/>
            <p:nvPr/>
          </p:nvSpPr>
          <p:spPr>
            <a:xfrm>
              <a:off x="17052779" y="14566497"/>
              <a:ext cx="1104900" cy="108824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3">
                <a:solidFill>
                  <a:schemeClr val="accent1"/>
                </a:solidFill>
              </a:endParaRPr>
            </a:p>
          </p:txBody>
        </p:sp>
        <p:cxnSp>
          <p:nvCxnSpPr>
            <p:cNvPr id="40" name="Straight Connector 39">
              <a:extLst>
                <a:ext uri="{FF2B5EF4-FFF2-40B4-BE49-F238E27FC236}">
                  <a16:creationId xmlns:a16="http://schemas.microsoft.com/office/drawing/2014/main" id="{3F7918DF-FA66-EAF3-0992-BCDBCA1E6400}"/>
                </a:ext>
              </a:extLst>
            </p:cNvPr>
            <p:cNvCxnSpPr>
              <a:cxnSpLocks/>
            </p:cNvCxnSpPr>
            <p:nvPr/>
          </p:nvCxnSpPr>
          <p:spPr>
            <a:xfrm flipH="1">
              <a:off x="20037067" y="10980320"/>
              <a:ext cx="2100114" cy="486256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6AEF89B1-E77E-BB17-BA19-0CF0D64A86A9}"/>
                </a:ext>
              </a:extLst>
            </p:cNvPr>
            <p:cNvSpPr/>
            <p:nvPr/>
          </p:nvSpPr>
          <p:spPr>
            <a:xfrm>
              <a:off x="19285093" y="15490422"/>
              <a:ext cx="1104900" cy="1088244"/>
            </a:xfrm>
            <a:prstGeom prst="ellipse">
              <a:avLst/>
            </a:prstGeom>
            <a:solidFill>
              <a:srgbClr val="DF3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3">
                <a:solidFill>
                  <a:schemeClr val="accent1"/>
                </a:solidFill>
              </a:endParaRPr>
            </a:p>
          </p:txBody>
        </p:sp>
        <p:sp>
          <p:nvSpPr>
            <p:cNvPr id="42" name="Oval 41">
              <a:extLst>
                <a:ext uri="{FF2B5EF4-FFF2-40B4-BE49-F238E27FC236}">
                  <a16:creationId xmlns:a16="http://schemas.microsoft.com/office/drawing/2014/main" id="{547FFD8A-C5B7-FDB0-8F91-F3CC9A35E010}"/>
                </a:ext>
              </a:extLst>
            </p:cNvPr>
            <p:cNvSpPr/>
            <p:nvPr/>
          </p:nvSpPr>
          <p:spPr>
            <a:xfrm>
              <a:off x="21693301" y="14576022"/>
              <a:ext cx="1104900" cy="1088244"/>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273">
                <a:solidFill>
                  <a:schemeClr val="accent1"/>
                </a:solidFill>
              </a:endParaRPr>
            </a:p>
          </p:txBody>
        </p:sp>
        <p:sp>
          <p:nvSpPr>
            <p:cNvPr id="43" name="Oval 42">
              <a:extLst>
                <a:ext uri="{FF2B5EF4-FFF2-40B4-BE49-F238E27FC236}">
                  <a16:creationId xmlns:a16="http://schemas.microsoft.com/office/drawing/2014/main" id="{9349CF8D-5933-071E-A14F-65A131675023}"/>
                </a:ext>
              </a:extLst>
            </p:cNvPr>
            <p:cNvSpPr/>
            <p:nvPr/>
          </p:nvSpPr>
          <p:spPr>
            <a:xfrm>
              <a:off x="22650904" y="12290931"/>
              <a:ext cx="1104900" cy="1088244"/>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273">
                <a:solidFill>
                  <a:schemeClr val="accent1"/>
                </a:solidFill>
              </a:endParaRPr>
            </a:p>
          </p:txBody>
        </p:sp>
        <p:sp>
          <p:nvSpPr>
            <p:cNvPr id="44" name="Oval 43">
              <a:extLst>
                <a:ext uri="{FF2B5EF4-FFF2-40B4-BE49-F238E27FC236}">
                  <a16:creationId xmlns:a16="http://schemas.microsoft.com/office/drawing/2014/main" id="{AC741CD3-88B9-9016-A230-DD3790120017}"/>
                </a:ext>
              </a:extLst>
            </p:cNvPr>
            <p:cNvSpPr/>
            <p:nvPr/>
          </p:nvSpPr>
          <p:spPr>
            <a:xfrm>
              <a:off x="21707702" y="10101921"/>
              <a:ext cx="1104900" cy="1088244"/>
            </a:xfrm>
            <a:prstGeom prst="ellipse">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273">
                <a:solidFill>
                  <a:schemeClr val="accent1"/>
                </a:solidFill>
              </a:endParaRPr>
            </a:p>
          </p:txBody>
        </p:sp>
      </p:grpSp>
      <p:sp>
        <p:nvSpPr>
          <p:cNvPr id="48" name="TextBox 47">
            <a:extLst>
              <a:ext uri="{FF2B5EF4-FFF2-40B4-BE49-F238E27FC236}">
                <a16:creationId xmlns:a16="http://schemas.microsoft.com/office/drawing/2014/main" id="{B47F9051-98FC-091B-E697-661D4E9FC8B7}"/>
              </a:ext>
            </a:extLst>
          </p:cNvPr>
          <p:cNvSpPr txBox="1"/>
          <p:nvPr/>
        </p:nvSpPr>
        <p:spPr>
          <a:xfrm>
            <a:off x="19902260" y="13570166"/>
            <a:ext cx="9134573" cy="288220"/>
          </a:xfrm>
          <a:prstGeom prst="rect">
            <a:avLst/>
          </a:prstGeom>
          <a:solidFill>
            <a:schemeClr val="accent6">
              <a:lumMod val="20000"/>
              <a:lumOff val="80000"/>
            </a:schemeClr>
          </a:solidFill>
          <a:ln>
            <a:solidFill>
              <a:schemeClr val="tx2"/>
            </a:solidFill>
          </a:ln>
        </p:spPr>
        <p:txBody>
          <a:bodyPr wrap="square" rtlCol="0">
            <a:spAutoFit/>
          </a:bodyPr>
          <a:lstStyle/>
          <a:p>
            <a:endParaRPr lang="en-GB" sz="1273" dirty="0"/>
          </a:p>
        </p:txBody>
      </p:sp>
      <p:sp>
        <p:nvSpPr>
          <p:cNvPr id="51" name="TextBox 50">
            <a:extLst>
              <a:ext uri="{FF2B5EF4-FFF2-40B4-BE49-F238E27FC236}">
                <a16:creationId xmlns:a16="http://schemas.microsoft.com/office/drawing/2014/main" id="{4B911A57-28E2-EB75-FA09-E0D51E48DA26}"/>
              </a:ext>
            </a:extLst>
          </p:cNvPr>
          <p:cNvSpPr txBox="1"/>
          <p:nvPr/>
        </p:nvSpPr>
        <p:spPr>
          <a:xfrm>
            <a:off x="997810" y="7385160"/>
            <a:ext cx="8551385" cy="288220"/>
          </a:xfrm>
          <a:prstGeom prst="rect">
            <a:avLst/>
          </a:prstGeom>
          <a:solidFill>
            <a:schemeClr val="tx2">
              <a:lumMod val="20000"/>
              <a:lumOff val="80000"/>
            </a:schemeClr>
          </a:solidFill>
          <a:ln>
            <a:solidFill>
              <a:schemeClr val="tx2"/>
            </a:solidFill>
          </a:ln>
        </p:spPr>
        <p:txBody>
          <a:bodyPr wrap="square" rtlCol="0">
            <a:spAutoFit/>
          </a:bodyPr>
          <a:lstStyle/>
          <a:p>
            <a:endParaRPr lang="en-GB" sz="1273" dirty="0"/>
          </a:p>
        </p:txBody>
      </p:sp>
      <p:sp>
        <p:nvSpPr>
          <p:cNvPr id="61" name="TextBox 60">
            <a:extLst>
              <a:ext uri="{FF2B5EF4-FFF2-40B4-BE49-F238E27FC236}">
                <a16:creationId xmlns:a16="http://schemas.microsoft.com/office/drawing/2014/main" id="{4056AD76-B73D-0544-B3C8-3D89865727F1}"/>
              </a:ext>
            </a:extLst>
          </p:cNvPr>
          <p:cNvSpPr txBox="1"/>
          <p:nvPr/>
        </p:nvSpPr>
        <p:spPr>
          <a:xfrm>
            <a:off x="21225257" y="13694320"/>
            <a:ext cx="6072469" cy="527517"/>
          </a:xfrm>
          <a:prstGeom prst="rect">
            <a:avLst/>
          </a:prstGeom>
          <a:noFill/>
        </p:spPr>
        <p:txBody>
          <a:bodyPr wrap="square" rtlCol="0">
            <a:spAutoFit/>
          </a:bodyPr>
          <a:lstStyle/>
          <a:p>
            <a:pPr algn="ctr"/>
            <a:r>
              <a:rPr lang="en-GB" sz="2828" b="1" dirty="0"/>
              <a:t>Overall health</a:t>
            </a:r>
          </a:p>
        </p:txBody>
      </p:sp>
      <p:sp>
        <p:nvSpPr>
          <p:cNvPr id="62" name="TextBox 61">
            <a:extLst>
              <a:ext uri="{FF2B5EF4-FFF2-40B4-BE49-F238E27FC236}">
                <a16:creationId xmlns:a16="http://schemas.microsoft.com/office/drawing/2014/main" id="{9648C6A9-20ED-BB24-A8E4-2C5213EA1C1D}"/>
              </a:ext>
            </a:extLst>
          </p:cNvPr>
          <p:cNvSpPr txBox="1"/>
          <p:nvPr/>
        </p:nvSpPr>
        <p:spPr>
          <a:xfrm>
            <a:off x="20981646" y="1475802"/>
            <a:ext cx="6072469" cy="527517"/>
          </a:xfrm>
          <a:prstGeom prst="rect">
            <a:avLst/>
          </a:prstGeom>
          <a:noFill/>
        </p:spPr>
        <p:txBody>
          <a:bodyPr wrap="square" rtlCol="0">
            <a:spAutoFit/>
          </a:bodyPr>
          <a:lstStyle/>
          <a:p>
            <a:pPr algn="ctr"/>
            <a:r>
              <a:rPr lang="en-GB" sz="2828" b="1" dirty="0"/>
              <a:t>Households</a:t>
            </a:r>
          </a:p>
        </p:txBody>
      </p:sp>
      <p:sp>
        <p:nvSpPr>
          <p:cNvPr id="63" name="TextBox 62">
            <a:extLst>
              <a:ext uri="{FF2B5EF4-FFF2-40B4-BE49-F238E27FC236}">
                <a16:creationId xmlns:a16="http://schemas.microsoft.com/office/drawing/2014/main" id="{51AEAE38-D71E-24F3-D502-AF7DA7B5824D}"/>
              </a:ext>
            </a:extLst>
          </p:cNvPr>
          <p:cNvSpPr txBox="1"/>
          <p:nvPr/>
        </p:nvSpPr>
        <p:spPr>
          <a:xfrm>
            <a:off x="2170614" y="7433842"/>
            <a:ext cx="6072469" cy="527517"/>
          </a:xfrm>
          <a:prstGeom prst="rect">
            <a:avLst/>
          </a:prstGeom>
          <a:noFill/>
        </p:spPr>
        <p:txBody>
          <a:bodyPr wrap="square" rtlCol="0">
            <a:spAutoFit/>
          </a:bodyPr>
          <a:lstStyle/>
          <a:p>
            <a:pPr algn="ctr"/>
            <a:r>
              <a:rPr lang="en-GB" sz="2828" b="1" dirty="0"/>
              <a:t>Education</a:t>
            </a:r>
          </a:p>
        </p:txBody>
      </p:sp>
      <p:sp>
        <p:nvSpPr>
          <p:cNvPr id="64" name="TextBox 63">
            <a:extLst>
              <a:ext uri="{FF2B5EF4-FFF2-40B4-BE49-F238E27FC236}">
                <a16:creationId xmlns:a16="http://schemas.microsoft.com/office/drawing/2014/main" id="{81E4F2F1-7592-8D47-A2B2-AD56EFDDB709}"/>
              </a:ext>
            </a:extLst>
          </p:cNvPr>
          <p:cNvSpPr txBox="1"/>
          <p:nvPr/>
        </p:nvSpPr>
        <p:spPr>
          <a:xfrm>
            <a:off x="11951910" y="14265877"/>
            <a:ext cx="6072469" cy="527517"/>
          </a:xfrm>
          <a:prstGeom prst="rect">
            <a:avLst/>
          </a:prstGeom>
          <a:noFill/>
        </p:spPr>
        <p:txBody>
          <a:bodyPr wrap="square" rtlCol="0">
            <a:spAutoFit/>
          </a:bodyPr>
          <a:lstStyle/>
          <a:p>
            <a:pPr algn="ctr"/>
            <a:r>
              <a:rPr lang="en-GB" sz="2828" b="1" dirty="0"/>
              <a:t>Ethnicity and Culture</a:t>
            </a:r>
          </a:p>
        </p:txBody>
      </p:sp>
      <p:sp>
        <p:nvSpPr>
          <p:cNvPr id="65" name="TextBox 64">
            <a:extLst>
              <a:ext uri="{FF2B5EF4-FFF2-40B4-BE49-F238E27FC236}">
                <a16:creationId xmlns:a16="http://schemas.microsoft.com/office/drawing/2014/main" id="{177AEF5E-CA52-6629-6930-FC125092E903}"/>
              </a:ext>
            </a:extLst>
          </p:cNvPr>
          <p:cNvSpPr txBox="1"/>
          <p:nvPr/>
        </p:nvSpPr>
        <p:spPr>
          <a:xfrm>
            <a:off x="21955820" y="7465440"/>
            <a:ext cx="6072469" cy="527517"/>
          </a:xfrm>
          <a:prstGeom prst="rect">
            <a:avLst/>
          </a:prstGeom>
          <a:noFill/>
        </p:spPr>
        <p:txBody>
          <a:bodyPr wrap="square" rtlCol="0">
            <a:spAutoFit/>
          </a:bodyPr>
          <a:lstStyle/>
          <a:p>
            <a:pPr algn="ctr"/>
            <a:r>
              <a:rPr lang="en-GB" sz="2828" b="1" dirty="0"/>
              <a:t>Employment</a:t>
            </a:r>
          </a:p>
        </p:txBody>
      </p:sp>
      <p:sp>
        <p:nvSpPr>
          <p:cNvPr id="66" name="TextBox 65">
            <a:extLst>
              <a:ext uri="{FF2B5EF4-FFF2-40B4-BE49-F238E27FC236}">
                <a16:creationId xmlns:a16="http://schemas.microsoft.com/office/drawing/2014/main" id="{8F70B2BA-2E02-2635-B313-AD7B06FB2860}"/>
              </a:ext>
            </a:extLst>
          </p:cNvPr>
          <p:cNvSpPr txBox="1"/>
          <p:nvPr/>
        </p:nvSpPr>
        <p:spPr>
          <a:xfrm>
            <a:off x="2520309" y="13649179"/>
            <a:ext cx="6072469" cy="527517"/>
          </a:xfrm>
          <a:prstGeom prst="rect">
            <a:avLst/>
          </a:prstGeom>
          <a:noFill/>
        </p:spPr>
        <p:txBody>
          <a:bodyPr wrap="square" rtlCol="0">
            <a:spAutoFit/>
          </a:bodyPr>
          <a:lstStyle/>
          <a:p>
            <a:pPr algn="ctr"/>
            <a:r>
              <a:rPr lang="en-GB" sz="2828" b="1" dirty="0"/>
              <a:t>Movement</a:t>
            </a:r>
          </a:p>
        </p:txBody>
      </p:sp>
      <p:sp>
        <p:nvSpPr>
          <p:cNvPr id="67" name="TextBox 66">
            <a:extLst>
              <a:ext uri="{FF2B5EF4-FFF2-40B4-BE49-F238E27FC236}">
                <a16:creationId xmlns:a16="http://schemas.microsoft.com/office/drawing/2014/main" id="{C999BECD-BF2E-347A-FA52-359BB9240598}"/>
              </a:ext>
            </a:extLst>
          </p:cNvPr>
          <p:cNvSpPr txBox="1"/>
          <p:nvPr/>
        </p:nvSpPr>
        <p:spPr>
          <a:xfrm>
            <a:off x="2350152" y="1451331"/>
            <a:ext cx="6072469" cy="527517"/>
          </a:xfrm>
          <a:prstGeom prst="rect">
            <a:avLst/>
          </a:prstGeom>
          <a:noFill/>
        </p:spPr>
        <p:txBody>
          <a:bodyPr wrap="square" rtlCol="0">
            <a:spAutoFit/>
          </a:bodyPr>
          <a:lstStyle/>
          <a:p>
            <a:pPr algn="ctr"/>
            <a:r>
              <a:rPr lang="en-GB" sz="2828" b="1" dirty="0"/>
              <a:t>Deprivation</a:t>
            </a:r>
          </a:p>
        </p:txBody>
      </p:sp>
      <p:sp>
        <p:nvSpPr>
          <p:cNvPr id="68" name="TextBox 67">
            <a:extLst>
              <a:ext uri="{FF2B5EF4-FFF2-40B4-BE49-F238E27FC236}">
                <a16:creationId xmlns:a16="http://schemas.microsoft.com/office/drawing/2014/main" id="{62EC1938-6212-7A63-2D04-67EE157F316F}"/>
              </a:ext>
            </a:extLst>
          </p:cNvPr>
          <p:cNvSpPr txBox="1"/>
          <p:nvPr/>
        </p:nvSpPr>
        <p:spPr>
          <a:xfrm>
            <a:off x="15822184" y="10374397"/>
            <a:ext cx="6072469" cy="527517"/>
          </a:xfrm>
          <a:prstGeom prst="rect">
            <a:avLst/>
          </a:prstGeom>
          <a:noFill/>
        </p:spPr>
        <p:txBody>
          <a:bodyPr wrap="square" rtlCol="0">
            <a:spAutoFit/>
          </a:bodyPr>
          <a:lstStyle/>
          <a:p>
            <a:pPr algn="ctr"/>
            <a:r>
              <a:rPr lang="en-GB" sz="2828" b="1" dirty="0"/>
              <a:t>Employment</a:t>
            </a:r>
          </a:p>
        </p:txBody>
      </p:sp>
      <p:sp>
        <p:nvSpPr>
          <p:cNvPr id="69" name="TextBox 68">
            <a:extLst>
              <a:ext uri="{FF2B5EF4-FFF2-40B4-BE49-F238E27FC236}">
                <a16:creationId xmlns:a16="http://schemas.microsoft.com/office/drawing/2014/main" id="{598C08A5-176D-DDCD-4F2D-69DD57802841}"/>
              </a:ext>
            </a:extLst>
          </p:cNvPr>
          <p:cNvSpPr txBox="1"/>
          <p:nvPr/>
        </p:nvSpPr>
        <p:spPr>
          <a:xfrm>
            <a:off x="14966623" y="12315160"/>
            <a:ext cx="6072469" cy="527517"/>
          </a:xfrm>
          <a:prstGeom prst="rect">
            <a:avLst/>
          </a:prstGeom>
          <a:noFill/>
        </p:spPr>
        <p:txBody>
          <a:bodyPr wrap="square" rtlCol="0">
            <a:spAutoFit/>
          </a:bodyPr>
          <a:lstStyle/>
          <a:p>
            <a:pPr algn="ctr"/>
            <a:r>
              <a:rPr lang="en-GB" sz="2828" b="1" dirty="0"/>
              <a:t>Overall health</a:t>
            </a:r>
          </a:p>
        </p:txBody>
      </p:sp>
      <p:sp>
        <p:nvSpPr>
          <p:cNvPr id="70" name="TextBox 69">
            <a:extLst>
              <a:ext uri="{FF2B5EF4-FFF2-40B4-BE49-F238E27FC236}">
                <a16:creationId xmlns:a16="http://schemas.microsoft.com/office/drawing/2014/main" id="{B3EB826D-F4B6-8500-48E3-5AA8AB21E3A6}"/>
              </a:ext>
            </a:extLst>
          </p:cNvPr>
          <p:cNvSpPr txBox="1"/>
          <p:nvPr/>
        </p:nvSpPr>
        <p:spPr>
          <a:xfrm>
            <a:off x="11932408" y="13156077"/>
            <a:ext cx="6072469" cy="527517"/>
          </a:xfrm>
          <a:prstGeom prst="rect">
            <a:avLst/>
          </a:prstGeom>
          <a:noFill/>
        </p:spPr>
        <p:txBody>
          <a:bodyPr wrap="square" rtlCol="0">
            <a:spAutoFit/>
          </a:bodyPr>
          <a:lstStyle/>
          <a:p>
            <a:pPr algn="ctr"/>
            <a:r>
              <a:rPr lang="en-GB" sz="2828" b="1" dirty="0"/>
              <a:t>Ethnicity</a:t>
            </a:r>
          </a:p>
        </p:txBody>
      </p:sp>
      <p:sp>
        <p:nvSpPr>
          <p:cNvPr id="71" name="TextBox 70">
            <a:extLst>
              <a:ext uri="{FF2B5EF4-FFF2-40B4-BE49-F238E27FC236}">
                <a16:creationId xmlns:a16="http://schemas.microsoft.com/office/drawing/2014/main" id="{BC6A2700-EBCD-413C-1348-FC6AA9B6321E}"/>
              </a:ext>
            </a:extLst>
          </p:cNvPr>
          <p:cNvSpPr txBox="1"/>
          <p:nvPr/>
        </p:nvSpPr>
        <p:spPr>
          <a:xfrm>
            <a:off x="11861391" y="7419817"/>
            <a:ext cx="6072469" cy="527517"/>
          </a:xfrm>
          <a:prstGeom prst="rect">
            <a:avLst/>
          </a:prstGeom>
          <a:noFill/>
        </p:spPr>
        <p:txBody>
          <a:bodyPr wrap="square" rtlCol="0">
            <a:spAutoFit/>
          </a:bodyPr>
          <a:lstStyle/>
          <a:p>
            <a:pPr algn="ctr"/>
            <a:r>
              <a:rPr lang="en-GB" sz="2828" b="1" dirty="0"/>
              <a:t>Population</a:t>
            </a:r>
          </a:p>
        </p:txBody>
      </p:sp>
      <p:sp>
        <p:nvSpPr>
          <p:cNvPr id="72" name="TextBox 71">
            <a:extLst>
              <a:ext uri="{FF2B5EF4-FFF2-40B4-BE49-F238E27FC236}">
                <a16:creationId xmlns:a16="http://schemas.microsoft.com/office/drawing/2014/main" id="{E03CAF1E-3C4D-DA87-25AC-1F74AB906538}"/>
              </a:ext>
            </a:extLst>
          </p:cNvPr>
          <p:cNvSpPr txBox="1"/>
          <p:nvPr/>
        </p:nvSpPr>
        <p:spPr>
          <a:xfrm>
            <a:off x="9045493" y="11951463"/>
            <a:ext cx="6072469" cy="527517"/>
          </a:xfrm>
          <a:prstGeom prst="rect">
            <a:avLst/>
          </a:prstGeom>
          <a:noFill/>
        </p:spPr>
        <p:txBody>
          <a:bodyPr wrap="square" rtlCol="0">
            <a:spAutoFit/>
          </a:bodyPr>
          <a:lstStyle/>
          <a:p>
            <a:pPr algn="ctr"/>
            <a:r>
              <a:rPr lang="en-GB" sz="2828" b="1" dirty="0"/>
              <a:t>Movement</a:t>
            </a:r>
          </a:p>
        </p:txBody>
      </p:sp>
      <p:sp>
        <p:nvSpPr>
          <p:cNvPr id="73" name="TextBox 72">
            <a:extLst>
              <a:ext uri="{FF2B5EF4-FFF2-40B4-BE49-F238E27FC236}">
                <a16:creationId xmlns:a16="http://schemas.microsoft.com/office/drawing/2014/main" id="{93FA58CD-F4FD-2F9B-9073-1A322DE54C4E}"/>
              </a:ext>
            </a:extLst>
          </p:cNvPr>
          <p:cNvSpPr txBox="1"/>
          <p:nvPr/>
        </p:nvSpPr>
        <p:spPr>
          <a:xfrm>
            <a:off x="8440081" y="10363590"/>
            <a:ext cx="6072469" cy="527517"/>
          </a:xfrm>
          <a:prstGeom prst="rect">
            <a:avLst/>
          </a:prstGeom>
          <a:noFill/>
        </p:spPr>
        <p:txBody>
          <a:bodyPr wrap="square" rtlCol="0">
            <a:spAutoFit/>
          </a:bodyPr>
          <a:lstStyle/>
          <a:p>
            <a:pPr algn="ctr"/>
            <a:r>
              <a:rPr lang="en-GB" sz="2828" b="1" dirty="0"/>
              <a:t>Education</a:t>
            </a:r>
          </a:p>
        </p:txBody>
      </p:sp>
      <p:sp>
        <p:nvSpPr>
          <p:cNvPr id="74" name="TextBox 73">
            <a:extLst>
              <a:ext uri="{FF2B5EF4-FFF2-40B4-BE49-F238E27FC236}">
                <a16:creationId xmlns:a16="http://schemas.microsoft.com/office/drawing/2014/main" id="{8CA96152-809E-925F-392A-357DB600EECE}"/>
              </a:ext>
            </a:extLst>
          </p:cNvPr>
          <p:cNvSpPr txBox="1"/>
          <p:nvPr/>
        </p:nvSpPr>
        <p:spPr>
          <a:xfrm>
            <a:off x="9067094" y="8463591"/>
            <a:ext cx="6072469" cy="527517"/>
          </a:xfrm>
          <a:prstGeom prst="rect">
            <a:avLst/>
          </a:prstGeom>
          <a:noFill/>
        </p:spPr>
        <p:txBody>
          <a:bodyPr wrap="square" rtlCol="0">
            <a:spAutoFit/>
          </a:bodyPr>
          <a:lstStyle/>
          <a:p>
            <a:pPr algn="ctr"/>
            <a:r>
              <a:rPr lang="en-GB" sz="2828" b="1" dirty="0"/>
              <a:t>Deprivation</a:t>
            </a:r>
          </a:p>
        </p:txBody>
      </p:sp>
      <p:sp>
        <p:nvSpPr>
          <p:cNvPr id="455" name="TextBox 454">
            <a:extLst>
              <a:ext uri="{FF2B5EF4-FFF2-40B4-BE49-F238E27FC236}">
                <a16:creationId xmlns:a16="http://schemas.microsoft.com/office/drawing/2014/main" id="{470940CA-8B7C-B227-6974-48827BEDCA8A}"/>
              </a:ext>
            </a:extLst>
          </p:cNvPr>
          <p:cNvSpPr txBox="1"/>
          <p:nvPr/>
        </p:nvSpPr>
        <p:spPr>
          <a:xfrm>
            <a:off x="11485593" y="497783"/>
            <a:ext cx="6072469" cy="527517"/>
          </a:xfrm>
          <a:prstGeom prst="rect">
            <a:avLst/>
          </a:prstGeom>
          <a:noFill/>
        </p:spPr>
        <p:txBody>
          <a:bodyPr wrap="square" rtlCol="0">
            <a:spAutoFit/>
          </a:bodyPr>
          <a:lstStyle/>
          <a:p>
            <a:pPr algn="ctr"/>
            <a:r>
              <a:rPr lang="en-GB" sz="2828" b="1" dirty="0"/>
              <a:t>Population</a:t>
            </a:r>
          </a:p>
        </p:txBody>
      </p:sp>
      <p:sp>
        <p:nvSpPr>
          <p:cNvPr id="459" name="TextBox 458">
            <a:extLst>
              <a:ext uri="{FF2B5EF4-FFF2-40B4-BE49-F238E27FC236}">
                <a16:creationId xmlns:a16="http://schemas.microsoft.com/office/drawing/2014/main" id="{35094491-834A-110A-FC67-2179635172C0}"/>
              </a:ext>
            </a:extLst>
          </p:cNvPr>
          <p:cNvSpPr txBox="1"/>
          <p:nvPr/>
        </p:nvSpPr>
        <p:spPr>
          <a:xfrm>
            <a:off x="16439667" y="5818602"/>
            <a:ext cx="2569379" cy="1071447"/>
          </a:xfrm>
          <a:prstGeom prst="rect">
            <a:avLst/>
          </a:prstGeom>
          <a:noFill/>
        </p:spPr>
        <p:txBody>
          <a:bodyPr wrap="square" rtlCol="0">
            <a:spAutoFit/>
          </a:bodyPr>
          <a:lstStyle/>
          <a:p>
            <a:r>
              <a:rPr lang="en-GB" sz="2121" b="1" dirty="0">
                <a:solidFill>
                  <a:schemeClr val="accent6">
                    <a:lumMod val="50000"/>
                  </a:schemeClr>
                </a:solidFill>
              </a:rPr>
              <a:t>21.6%</a:t>
            </a:r>
            <a:r>
              <a:rPr lang="en-GB" sz="2121" dirty="0"/>
              <a:t> of people in Faversham are aged 65 years or older</a:t>
            </a:r>
          </a:p>
        </p:txBody>
      </p:sp>
      <p:sp>
        <p:nvSpPr>
          <p:cNvPr id="460" name="TextBox 459">
            <a:extLst>
              <a:ext uri="{FF2B5EF4-FFF2-40B4-BE49-F238E27FC236}">
                <a16:creationId xmlns:a16="http://schemas.microsoft.com/office/drawing/2014/main" id="{39BB1953-02C7-EA86-CBCC-DD757E137862}"/>
              </a:ext>
            </a:extLst>
          </p:cNvPr>
          <p:cNvSpPr txBox="1"/>
          <p:nvPr/>
        </p:nvSpPr>
        <p:spPr>
          <a:xfrm>
            <a:off x="16428635" y="2793750"/>
            <a:ext cx="2765668" cy="745076"/>
          </a:xfrm>
          <a:prstGeom prst="rect">
            <a:avLst/>
          </a:prstGeom>
          <a:noFill/>
        </p:spPr>
        <p:txBody>
          <a:bodyPr wrap="square" rtlCol="0">
            <a:spAutoFit/>
          </a:bodyPr>
          <a:lstStyle/>
          <a:p>
            <a:r>
              <a:rPr lang="en-GB" sz="2121" b="1" dirty="0">
                <a:solidFill>
                  <a:srgbClr val="FF0000"/>
                </a:solidFill>
              </a:rPr>
              <a:t>52.2%</a:t>
            </a:r>
            <a:r>
              <a:rPr lang="en-GB" sz="2121" dirty="0"/>
              <a:t> of people in Faversham are Female</a:t>
            </a:r>
          </a:p>
        </p:txBody>
      </p:sp>
      <p:sp>
        <p:nvSpPr>
          <p:cNvPr id="463" name="TextBox 462">
            <a:extLst>
              <a:ext uri="{FF2B5EF4-FFF2-40B4-BE49-F238E27FC236}">
                <a16:creationId xmlns:a16="http://schemas.microsoft.com/office/drawing/2014/main" id="{64DCC9A7-3CCE-D9BF-458C-B5EC7800D661}"/>
              </a:ext>
            </a:extLst>
          </p:cNvPr>
          <p:cNvSpPr txBox="1"/>
          <p:nvPr/>
        </p:nvSpPr>
        <p:spPr>
          <a:xfrm>
            <a:off x="19711439" y="2297643"/>
            <a:ext cx="2951899" cy="3846438"/>
          </a:xfrm>
          <a:prstGeom prst="rect">
            <a:avLst/>
          </a:prstGeom>
          <a:noFill/>
        </p:spPr>
        <p:txBody>
          <a:bodyPr wrap="square" rtlCol="0">
            <a:spAutoFit/>
          </a:bodyPr>
          <a:lstStyle/>
          <a:p>
            <a:r>
              <a:rPr lang="en-GB" sz="2121" dirty="0"/>
              <a:t>Faversham is a </a:t>
            </a:r>
            <a:r>
              <a:rPr lang="en-GB" sz="2546" b="1" dirty="0">
                <a:solidFill>
                  <a:srgbClr val="FF0000"/>
                </a:solidFill>
              </a:rPr>
              <a:t>family town</a:t>
            </a:r>
          </a:p>
          <a:p>
            <a:endParaRPr lang="en-GB" sz="1061" dirty="0"/>
          </a:p>
          <a:p>
            <a:r>
              <a:rPr lang="en-GB" sz="2121" b="1" dirty="0">
                <a:solidFill>
                  <a:srgbClr val="FF0000"/>
                </a:solidFill>
              </a:rPr>
              <a:t>65.8% </a:t>
            </a:r>
            <a:r>
              <a:rPr lang="en-GB" sz="2121" dirty="0"/>
              <a:t>of households are </a:t>
            </a:r>
            <a:r>
              <a:rPr lang="en-GB" sz="2546" b="1" dirty="0"/>
              <a:t>single-family</a:t>
            </a:r>
            <a:r>
              <a:rPr lang="en-GB" sz="2121" dirty="0"/>
              <a:t> households</a:t>
            </a:r>
          </a:p>
          <a:p>
            <a:endParaRPr lang="en-GB" sz="1061" dirty="0"/>
          </a:p>
          <a:p>
            <a:r>
              <a:rPr lang="en-GB" sz="2121" b="1" dirty="0">
                <a:solidFill>
                  <a:schemeClr val="accent6">
                    <a:lumMod val="50000"/>
                  </a:schemeClr>
                </a:solidFill>
              </a:rPr>
              <a:t>29.1%</a:t>
            </a:r>
            <a:r>
              <a:rPr lang="en-GB" sz="2121" dirty="0"/>
              <a:t> are </a:t>
            </a:r>
            <a:r>
              <a:rPr lang="en-GB" sz="2546" b="1" dirty="0"/>
              <a:t>one-person</a:t>
            </a:r>
            <a:r>
              <a:rPr lang="en-GB" sz="2121" dirty="0"/>
              <a:t> households</a:t>
            </a:r>
          </a:p>
          <a:p>
            <a:endParaRPr lang="en-GB" sz="1061" dirty="0"/>
          </a:p>
          <a:p>
            <a:r>
              <a:rPr lang="en-GB" sz="2121" b="1" dirty="0">
                <a:solidFill>
                  <a:srgbClr val="FF0000"/>
                </a:solidFill>
              </a:rPr>
              <a:t>5.2%</a:t>
            </a:r>
            <a:r>
              <a:rPr lang="en-GB" sz="2121" dirty="0"/>
              <a:t> of households are </a:t>
            </a:r>
            <a:r>
              <a:rPr lang="en-GB" sz="2546" b="1" dirty="0"/>
              <a:t>other type</a:t>
            </a:r>
          </a:p>
        </p:txBody>
      </p:sp>
      <p:sp>
        <p:nvSpPr>
          <p:cNvPr id="464" name="TextBox 463">
            <a:extLst>
              <a:ext uri="{FF2B5EF4-FFF2-40B4-BE49-F238E27FC236}">
                <a16:creationId xmlns:a16="http://schemas.microsoft.com/office/drawing/2014/main" id="{78B10A05-F86F-EB1F-12A6-8BE17AF46A9B}"/>
              </a:ext>
            </a:extLst>
          </p:cNvPr>
          <p:cNvSpPr txBox="1"/>
          <p:nvPr/>
        </p:nvSpPr>
        <p:spPr>
          <a:xfrm>
            <a:off x="1348014" y="1943995"/>
            <a:ext cx="8394580" cy="658001"/>
          </a:xfrm>
          <a:prstGeom prst="rect">
            <a:avLst/>
          </a:prstGeom>
          <a:noFill/>
        </p:spPr>
        <p:txBody>
          <a:bodyPr wrap="square" rtlCol="0">
            <a:spAutoFit/>
          </a:bodyPr>
          <a:lstStyle/>
          <a:p>
            <a:pPr algn="ctr"/>
            <a:r>
              <a:rPr lang="en-GB" sz="1838" b="1" dirty="0"/>
              <a:t>One factor which can affect health is deprivation of an area. </a:t>
            </a:r>
            <a:r>
              <a:rPr lang="en-GB" sz="1838" b="1" dirty="0">
                <a:solidFill>
                  <a:srgbClr val="FF0000"/>
                </a:solidFill>
              </a:rPr>
              <a:t>46.8%</a:t>
            </a:r>
            <a:r>
              <a:rPr lang="en-GB" sz="1838" dirty="0"/>
              <a:t> of households in Faversham are not deprived in any dimension</a:t>
            </a:r>
          </a:p>
        </p:txBody>
      </p:sp>
      <p:pic>
        <p:nvPicPr>
          <p:cNvPr id="466" name="Picture 465">
            <a:extLst>
              <a:ext uri="{FF2B5EF4-FFF2-40B4-BE49-F238E27FC236}">
                <a16:creationId xmlns:a16="http://schemas.microsoft.com/office/drawing/2014/main" id="{4EE44DFD-2B93-7865-7922-D4D442706152}"/>
              </a:ext>
            </a:extLst>
          </p:cNvPr>
          <p:cNvPicPr>
            <a:picLocks noChangeAspect="1"/>
          </p:cNvPicPr>
          <p:nvPr/>
        </p:nvPicPr>
        <p:blipFill>
          <a:blip r:embed="rId8"/>
          <a:stretch>
            <a:fillRect/>
          </a:stretch>
        </p:blipFill>
        <p:spPr>
          <a:xfrm>
            <a:off x="2867901" y="2573592"/>
            <a:ext cx="5344745" cy="3366091"/>
          </a:xfrm>
          <a:prstGeom prst="rect">
            <a:avLst/>
          </a:prstGeom>
        </p:spPr>
      </p:pic>
      <p:sp>
        <p:nvSpPr>
          <p:cNvPr id="474" name="TextBox 473">
            <a:extLst>
              <a:ext uri="{FF2B5EF4-FFF2-40B4-BE49-F238E27FC236}">
                <a16:creationId xmlns:a16="http://schemas.microsoft.com/office/drawing/2014/main" id="{ECC4AA28-D0AB-244F-F4D7-0EE63DE1EEE5}"/>
              </a:ext>
            </a:extLst>
          </p:cNvPr>
          <p:cNvSpPr txBox="1"/>
          <p:nvPr/>
        </p:nvSpPr>
        <p:spPr>
          <a:xfrm>
            <a:off x="22976595" y="2217425"/>
            <a:ext cx="2609530" cy="1463221"/>
          </a:xfrm>
          <a:prstGeom prst="rect">
            <a:avLst/>
          </a:prstGeom>
          <a:noFill/>
        </p:spPr>
        <p:txBody>
          <a:bodyPr wrap="square" rtlCol="0">
            <a:spAutoFit/>
          </a:bodyPr>
          <a:lstStyle/>
          <a:p>
            <a:r>
              <a:rPr lang="en-GB" sz="2121" dirty="0"/>
              <a:t>Most households are small in size with </a:t>
            </a:r>
            <a:r>
              <a:rPr lang="en-GB" sz="2546" b="1" dirty="0">
                <a:solidFill>
                  <a:srgbClr val="FF0000"/>
                </a:solidFill>
              </a:rPr>
              <a:t>only 1 or 2 people</a:t>
            </a:r>
          </a:p>
          <a:p>
            <a:endParaRPr lang="en-GB" sz="2121" dirty="0"/>
          </a:p>
        </p:txBody>
      </p:sp>
      <p:pic>
        <p:nvPicPr>
          <p:cNvPr id="476" name="Picture 475">
            <a:extLst>
              <a:ext uri="{FF2B5EF4-FFF2-40B4-BE49-F238E27FC236}">
                <a16:creationId xmlns:a16="http://schemas.microsoft.com/office/drawing/2014/main" id="{56FD632F-F9F1-8423-67C2-CB894680B65C}"/>
              </a:ext>
            </a:extLst>
          </p:cNvPr>
          <p:cNvPicPr>
            <a:picLocks noChangeAspect="1"/>
          </p:cNvPicPr>
          <p:nvPr/>
        </p:nvPicPr>
        <p:blipFill>
          <a:blip r:embed="rId9"/>
          <a:stretch>
            <a:fillRect/>
          </a:stretch>
        </p:blipFill>
        <p:spPr>
          <a:xfrm>
            <a:off x="10190917" y="5299859"/>
            <a:ext cx="2125553" cy="1534007"/>
          </a:xfrm>
          <a:prstGeom prst="rect">
            <a:avLst/>
          </a:prstGeom>
        </p:spPr>
      </p:pic>
      <p:pic>
        <p:nvPicPr>
          <p:cNvPr id="478" name="Picture 477">
            <a:extLst>
              <a:ext uri="{FF2B5EF4-FFF2-40B4-BE49-F238E27FC236}">
                <a16:creationId xmlns:a16="http://schemas.microsoft.com/office/drawing/2014/main" id="{A7832146-3BAB-0BCB-2E36-F39F3DFF154C}"/>
              </a:ext>
            </a:extLst>
          </p:cNvPr>
          <p:cNvPicPr>
            <a:picLocks noChangeAspect="1"/>
          </p:cNvPicPr>
          <p:nvPr/>
        </p:nvPicPr>
        <p:blipFill>
          <a:blip r:embed="rId10"/>
          <a:stretch>
            <a:fillRect/>
          </a:stretch>
        </p:blipFill>
        <p:spPr>
          <a:xfrm>
            <a:off x="10059978" y="6704363"/>
            <a:ext cx="2467874" cy="253051"/>
          </a:xfrm>
          <a:prstGeom prst="rect">
            <a:avLst/>
          </a:prstGeom>
        </p:spPr>
      </p:pic>
      <p:sp>
        <p:nvSpPr>
          <p:cNvPr id="479" name="TextBox 478">
            <a:extLst>
              <a:ext uri="{FF2B5EF4-FFF2-40B4-BE49-F238E27FC236}">
                <a16:creationId xmlns:a16="http://schemas.microsoft.com/office/drawing/2014/main" id="{0FA58D43-79E4-B12A-149C-94F6B2845D60}"/>
              </a:ext>
            </a:extLst>
          </p:cNvPr>
          <p:cNvSpPr txBox="1"/>
          <p:nvPr/>
        </p:nvSpPr>
        <p:spPr>
          <a:xfrm>
            <a:off x="10138830" y="5055311"/>
            <a:ext cx="2059622" cy="288220"/>
          </a:xfrm>
          <a:prstGeom prst="rect">
            <a:avLst/>
          </a:prstGeom>
          <a:noFill/>
        </p:spPr>
        <p:txBody>
          <a:bodyPr wrap="square" rtlCol="0">
            <a:spAutoFit/>
          </a:bodyPr>
          <a:lstStyle/>
          <a:p>
            <a:r>
              <a:rPr lang="en-GB" sz="1273" b="1" u="sng" dirty="0"/>
              <a:t>Persons per square km</a:t>
            </a:r>
          </a:p>
        </p:txBody>
      </p:sp>
      <p:sp>
        <p:nvSpPr>
          <p:cNvPr id="481" name="TextBox 480">
            <a:extLst>
              <a:ext uri="{FF2B5EF4-FFF2-40B4-BE49-F238E27FC236}">
                <a16:creationId xmlns:a16="http://schemas.microsoft.com/office/drawing/2014/main" id="{87DD069E-39EC-E275-5B5E-FE9856746D13}"/>
              </a:ext>
            </a:extLst>
          </p:cNvPr>
          <p:cNvSpPr txBox="1"/>
          <p:nvPr/>
        </p:nvSpPr>
        <p:spPr>
          <a:xfrm>
            <a:off x="22327013" y="5866143"/>
            <a:ext cx="3680338" cy="1136850"/>
          </a:xfrm>
          <a:prstGeom prst="rect">
            <a:avLst/>
          </a:prstGeom>
          <a:noFill/>
        </p:spPr>
        <p:txBody>
          <a:bodyPr wrap="square" rtlCol="0">
            <a:spAutoFit/>
          </a:bodyPr>
          <a:lstStyle/>
          <a:p>
            <a:r>
              <a:rPr lang="en-GB" sz="2546" b="1" dirty="0">
                <a:solidFill>
                  <a:srgbClr val="FF0000"/>
                </a:solidFill>
              </a:rPr>
              <a:t>Housing conditions - good</a:t>
            </a:r>
          </a:p>
          <a:p>
            <a:r>
              <a:rPr lang="en-GB" sz="2121" b="1" dirty="0">
                <a:solidFill>
                  <a:srgbClr val="FF0000"/>
                </a:solidFill>
              </a:rPr>
              <a:t>3.4% </a:t>
            </a:r>
            <a:r>
              <a:rPr lang="en-GB" sz="2121" dirty="0"/>
              <a:t>are overcrowded</a:t>
            </a:r>
          </a:p>
          <a:p>
            <a:r>
              <a:rPr lang="en-GB" sz="2121" b="1" dirty="0">
                <a:solidFill>
                  <a:schemeClr val="accent6">
                    <a:lumMod val="50000"/>
                  </a:schemeClr>
                </a:solidFill>
              </a:rPr>
              <a:t>70.2%</a:t>
            </a:r>
            <a:r>
              <a:rPr lang="en-GB" sz="2121" dirty="0"/>
              <a:t> are under- occupied</a:t>
            </a:r>
          </a:p>
        </p:txBody>
      </p:sp>
      <p:sp>
        <p:nvSpPr>
          <p:cNvPr id="482" name="TextBox 481">
            <a:extLst>
              <a:ext uri="{FF2B5EF4-FFF2-40B4-BE49-F238E27FC236}">
                <a16:creationId xmlns:a16="http://schemas.microsoft.com/office/drawing/2014/main" id="{01D3B39B-10EA-32F5-3880-171D29CB5E97}"/>
              </a:ext>
            </a:extLst>
          </p:cNvPr>
          <p:cNvSpPr txBox="1"/>
          <p:nvPr/>
        </p:nvSpPr>
        <p:spPr>
          <a:xfrm>
            <a:off x="26467406" y="4761025"/>
            <a:ext cx="2610231" cy="2376933"/>
          </a:xfrm>
          <a:prstGeom prst="rect">
            <a:avLst/>
          </a:prstGeom>
          <a:noFill/>
        </p:spPr>
        <p:txBody>
          <a:bodyPr wrap="square" rtlCol="0">
            <a:spAutoFit/>
          </a:bodyPr>
          <a:lstStyle/>
          <a:p>
            <a:r>
              <a:rPr lang="en-GB" sz="2121" b="1" dirty="0">
                <a:solidFill>
                  <a:schemeClr val="accent4">
                    <a:lumMod val="60000"/>
                    <a:lumOff val="40000"/>
                  </a:schemeClr>
                </a:solidFill>
              </a:rPr>
              <a:t>80.5%</a:t>
            </a:r>
            <a:endParaRPr lang="en-GB" sz="2121" dirty="0">
              <a:solidFill>
                <a:schemeClr val="accent4">
                  <a:lumMod val="60000"/>
                  <a:lumOff val="40000"/>
                </a:schemeClr>
              </a:solidFill>
            </a:endParaRPr>
          </a:p>
          <a:p>
            <a:r>
              <a:rPr lang="en-GB" sz="2121" dirty="0">
                <a:solidFill>
                  <a:schemeClr val="accent4">
                    <a:lumMod val="60000"/>
                    <a:lumOff val="40000"/>
                  </a:schemeClr>
                </a:solidFill>
              </a:rPr>
              <a:t>of households</a:t>
            </a:r>
          </a:p>
          <a:p>
            <a:endParaRPr lang="en-GB" sz="2121" dirty="0">
              <a:solidFill>
                <a:schemeClr val="accent4">
                  <a:lumMod val="60000"/>
                  <a:lumOff val="40000"/>
                </a:schemeClr>
              </a:solidFill>
            </a:endParaRPr>
          </a:p>
          <a:p>
            <a:endParaRPr lang="en-GB" sz="2121" dirty="0">
              <a:solidFill>
                <a:schemeClr val="accent4">
                  <a:lumMod val="60000"/>
                  <a:lumOff val="40000"/>
                </a:schemeClr>
              </a:solidFill>
            </a:endParaRPr>
          </a:p>
          <a:p>
            <a:endParaRPr lang="en-GB" sz="2121" dirty="0">
              <a:solidFill>
                <a:schemeClr val="accent4">
                  <a:lumMod val="60000"/>
                  <a:lumOff val="40000"/>
                </a:schemeClr>
              </a:solidFill>
            </a:endParaRPr>
          </a:p>
          <a:p>
            <a:endParaRPr lang="en-GB" sz="2121" dirty="0">
              <a:solidFill>
                <a:schemeClr val="accent4">
                  <a:lumMod val="60000"/>
                  <a:lumOff val="40000"/>
                </a:schemeClr>
              </a:solidFill>
            </a:endParaRPr>
          </a:p>
          <a:p>
            <a:r>
              <a:rPr lang="en-GB" sz="2121" dirty="0">
                <a:solidFill>
                  <a:schemeClr val="accent4">
                    <a:lumMod val="60000"/>
                    <a:lumOff val="40000"/>
                  </a:schemeClr>
                </a:solidFill>
              </a:rPr>
              <a:t>own 1 or more</a:t>
            </a:r>
          </a:p>
        </p:txBody>
      </p:sp>
      <p:pic>
        <p:nvPicPr>
          <p:cNvPr id="486" name="Picture 485">
            <a:extLst>
              <a:ext uri="{FF2B5EF4-FFF2-40B4-BE49-F238E27FC236}">
                <a16:creationId xmlns:a16="http://schemas.microsoft.com/office/drawing/2014/main" id="{C1B50641-D254-54F4-E6D9-6915B7B7DDB6}"/>
              </a:ext>
            </a:extLst>
          </p:cNvPr>
          <p:cNvPicPr>
            <a:picLocks noChangeAspect="1"/>
          </p:cNvPicPr>
          <p:nvPr/>
        </p:nvPicPr>
        <p:blipFill>
          <a:blip r:embed="rId11"/>
          <a:stretch>
            <a:fillRect/>
          </a:stretch>
        </p:blipFill>
        <p:spPr>
          <a:xfrm>
            <a:off x="22770293" y="11487936"/>
            <a:ext cx="4210333" cy="450251"/>
          </a:xfrm>
          <a:prstGeom prst="rect">
            <a:avLst/>
          </a:prstGeom>
        </p:spPr>
      </p:pic>
      <p:sp>
        <p:nvSpPr>
          <p:cNvPr id="487" name="TextBox 486">
            <a:extLst>
              <a:ext uri="{FF2B5EF4-FFF2-40B4-BE49-F238E27FC236}">
                <a16:creationId xmlns:a16="http://schemas.microsoft.com/office/drawing/2014/main" id="{E64F539E-FDDF-4193-388A-A9E51CB2FD03}"/>
              </a:ext>
            </a:extLst>
          </p:cNvPr>
          <p:cNvSpPr txBox="1"/>
          <p:nvPr/>
        </p:nvSpPr>
        <p:spPr>
          <a:xfrm>
            <a:off x="22398618" y="7909382"/>
            <a:ext cx="5113569" cy="418704"/>
          </a:xfrm>
          <a:prstGeom prst="rect">
            <a:avLst/>
          </a:prstGeom>
          <a:noFill/>
        </p:spPr>
        <p:txBody>
          <a:bodyPr wrap="square" rtlCol="0">
            <a:spAutoFit/>
          </a:bodyPr>
          <a:lstStyle/>
          <a:p>
            <a:r>
              <a:rPr lang="en-GB" sz="2121" dirty="0"/>
              <a:t>% of population that are </a:t>
            </a:r>
            <a:r>
              <a:rPr lang="en-GB" sz="2121" b="1" dirty="0">
                <a:solidFill>
                  <a:srgbClr val="FF0000"/>
                </a:solidFill>
              </a:rPr>
              <a:t>economically active</a:t>
            </a:r>
          </a:p>
        </p:txBody>
      </p:sp>
      <p:sp>
        <p:nvSpPr>
          <p:cNvPr id="488" name="TextBox 487">
            <a:extLst>
              <a:ext uri="{FF2B5EF4-FFF2-40B4-BE49-F238E27FC236}">
                <a16:creationId xmlns:a16="http://schemas.microsoft.com/office/drawing/2014/main" id="{A591E5D3-4870-E304-9070-22C73E7894BD}"/>
              </a:ext>
            </a:extLst>
          </p:cNvPr>
          <p:cNvSpPr txBox="1"/>
          <p:nvPr/>
        </p:nvSpPr>
        <p:spPr>
          <a:xfrm>
            <a:off x="27230503" y="8773313"/>
            <a:ext cx="2137402" cy="2181623"/>
          </a:xfrm>
          <a:prstGeom prst="rect">
            <a:avLst/>
          </a:prstGeom>
          <a:noFill/>
        </p:spPr>
        <p:txBody>
          <a:bodyPr wrap="square" rtlCol="0">
            <a:spAutoFit/>
          </a:bodyPr>
          <a:lstStyle/>
          <a:p>
            <a:r>
              <a:rPr lang="en-GB" sz="1838" dirty="0"/>
              <a:t>Of those </a:t>
            </a:r>
            <a:r>
              <a:rPr lang="en-GB" sz="2121" b="1" dirty="0"/>
              <a:t>not in employment</a:t>
            </a:r>
            <a:r>
              <a:rPr lang="en-GB" sz="1838" dirty="0"/>
              <a:t>:</a:t>
            </a:r>
          </a:p>
          <a:p>
            <a:r>
              <a:rPr lang="en-GB" sz="1556" dirty="0"/>
              <a:t>20.9%: never worked</a:t>
            </a:r>
          </a:p>
          <a:p>
            <a:r>
              <a:rPr lang="en-GB" sz="1556" dirty="0"/>
              <a:t>  9.8%: worked in last </a:t>
            </a:r>
          </a:p>
          <a:p>
            <a:r>
              <a:rPr lang="en-GB" sz="1556" dirty="0"/>
              <a:t>		12 months</a:t>
            </a:r>
          </a:p>
          <a:p>
            <a:r>
              <a:rPr lang="en-GB" sz="1556" dirty="0"/>
              <a:t>69.4%: not worked in </a:t>
            </a:r>
          </a:p>
          <a:p>
            <a:r>
              <a:rPr lang="en-GB" sz="1556" dirty="0"/>
              <a:t>		last 12 months</a:t>
            </a:r>
          </a:p>
        </p:txBody>
      </p:sp>
      <p:sp>
        <p:nvSpPr>
          <p:cNvPr id="489" name="TextBox 488">
            <a:extLst>
              <a:ext uri="{FF2B5EF4-FFF2-40B4-BE49-F238E27FC236}">
                <a16:creationId xmlns:a16="http://schemas.microsoft.com/office/drawing/2014/main" id="{416F7E09-DC09-DFDE-EDD3-E7E6F7A4CB85}"/>
              </a:ext>
            </a:extLst>
          </p:cNvPr>
          <p:cNvSpPr txBox="1"/>
          <p:nvPr/>
        </p:nvSpPr>
        <p:spPr>
          <a:xfrm>
            <a:off x="20802713" y="8913815"/>
            <a:ext cx="1576877" cy="701539"/>
          </a:xfrm>
          <a:prstGeom prst="rect">
            <a:avLst/>
          </a:prstGeom>
          <a:noFill/>
        </p:spPr>
        <p:txBody>
          <a:bodyPr wrap="square" rtlCol="0">
            <a:spAutoFit/>
          </a:bodyPr>
          <a:lstStyle/>
          <a:p>
            <a:pPr algn="ctr"/>
            <a:r>
              <a:rPr lang="en-GB" sz="2121" b="1" dirty="0">
                <a:solidFill>
                  <a:srgbClr val="FF0000"/>
                </a:solidFill>
              </a:rPr>
              <a:t>Hours</a:t>
            </a:r>
          </a:p>
          <a:p>
            <a:pPr algn="ctr"/>
            <a:r>
              <a:rPr lang="en-GB" sz="1838" dirty="0"/>
              <a:t>worked</a:t>
            </a:r>
          </a:p>
        </p:txBody>
      </p:sp>
      <p:pic>
        <p:nvPicPr>
          <p:cNvPr id="492" name="Picture 491">
            <a:extLst>
              <a:ext uri="{FF2B5EF4-FFF2-40B4-BE49-F238E27FC236}">
                <a16:creationId xmlns:a16="http://schemas.microsoft.com/office/drawing/2014/main" id="{648BFF29-59B1-FC2A-13C4-9DD6B20A4EC8}"/>
              </a:ext>
            </a:extLst>
          </p:cNvPr>
          <p:cNvPicPr>
            <a:picLocks noChangeAspect="1"/>
          </p:cNvPicPr>
          <p:nvPr/>
        </p:nvPicPr>
        <p:blipFill>
          <a:blip r:embed="rId12"/>
          <a:stretch>
            <a:fillRect/>
          </a:stretch>
        </p:blipFill>
        <p:spPr>
          <a:xfrm>
            <a:off x="2856019" y="8412889"/>
            <a:ext cx="4687806" cy="3731386"/>
          </a:xfrm>
          <a:prstGeom prst="rect">
            <a:avLst/>
          </a:prstGeom>
        </p:spPr>
      </p:pic>
      <p:pic>
        <p:nvPicPr>
          <p:cNvPr id="494" name="Picture 493">
            <a:extLst>
              <a:ext uri="{FF2B5EF4-FFF2-40B4-BE49-F238E27FC236}">
                <a16:creationId xmlns:a16="http://schemas.microsoft.com/office/drawing/2014/main" id="{207913D6-C32F-6FB3-CDB5-C312270A7A27}"/>
              </a:ext>
            </a:extLst>
          </p:cNvPr>
          <p:cNvPicPr>
            <a:picLocks noChangeAspect="1"/>
          </p:cNvPicPr>
          <p:nvPr/>
        </p:nvPicPr>
        <p:blipFill>
          <a:blip r:embed="rId13"/>
          <a:stretch>
            <a:fillRect/>
          </a:stretch>
        </p:blipFill>
        <p:spPr>
          <a:xfrm>
            <a:off x="2856019" y="12025870"/>
            <a:ext cx="4687806" cy="416694"/>
          </a:xfrm>
          <a:prstGeom prst="rect">
            <a:avLst/>
          </a:prstGeom>
        </p:spPr>
      </p:pic>
      <p:sp>
        <p:nvSpPr>
          <p:cNvPr id="495" name="TextBox 494">
            <a:extLst>
              <a:ext uri="{FF2B5EF4-FFF2-40B4-BE49-F238E27FC236}">
                <a16:creationId xmlns:a16="http://schemas.microsoft.com/office/drawing/2014/main" id="{B2D6DF1A-DCA6-0239-B6E3-70B9E5081CF9}"/>
              </a:ext>
            </a:extLst>
          </p:cNvPr>
          <p:cNvSpPr txBox="1"/>
          <p:nvPr/>
        </p:nvSpPr>
        <p:spPr>
          <a:xfrm>
            <a:off x="2279265" y="8011947"/>
            <a:ext cx="6009201" cy="418704"/>
          </a:xfrm>
          <a:prstGeom prst="rect">
            <a:avLst/>
          </a:prstGeom>
          <a:noFill/>
        </p:spPr>
        <p:txBody>
          <a:bodyPr wrap="square" rtlCol="0">
            <a:spAutoFit/>
          </a:bodyPr>
          <a:lstStyle/>
          <a:p>
            <a:r>
              <a:rPr lang="en-GB" sz="2121" dirty="0"/>
              <a:t>Distribution of the population with no qualifications</a:t>
            </a:r>
          </a:p>
        </p:txBody>
      </p:sp>
      <p:sp>
        <p:nvSpPr>
          <p:cNvPr id="496" name="TextBox 495">
            <a:extLst>
              <a:ext uri="{FF2B5EF4-FFF2-40B4-BE49-F238E27FC236}">
                <a16:creationId xmlns:a16="http://schemas.microsoft.com/office/drawing/2014/main" id="{FD778BFC-D1BF-4774-6249-4B1FE1DAC391}"/>
              </a:ext>
            </a:extLst>
          </p:cNvPr>
          <p:cNvSpPr txBox="1"/>
          <p:nvPr/>
        </p:nvSpPr>
        <p:spPr>
          <a:xfrm>
            <a:off x="7505471" y="8624522"/>
            <a:ext cx="2247154" cy="745076"/>
          </a:xfrm>
          <a:prstGeom prst="rect">
            <a:avLst/>
          </a:prstGeom>
          <a:noFill/>
        </p:spPr>
        <p:txBody>
          <a:bodyPr wrap="square" rtlCol="0">
            <a:spAutoFit/>
          </a:bodyPr>
          <a:lstStyle/>
          <a:p>
            <a:pPr algn="ctr"/>
            <a:r>
              <a:rPr lang="en-GB" sz="2121" dirty="0"/>
              <a:t>Highest qualification</a:t>
            </a:r>
          </a:p>
        </p:txBody>
      </p:sp>
      <p:sp>
        <p:nvSpPr>
          <p:cNvPr id="497" name="TextBox 496">
            <a:extLst>
              <a:ext uri="{FF2B5EF4-FFF2-40B4-BE49-F238E27FC236}">
                <a16:creationId xmlns:a16="http://schemas.microsoft.com/office/drawing/2014/main" id="{B32DD3A0-0966-6514-C5D1-4CE8D9C58AA0}"/>
              </a:ext>
            </a:extLst>
          </p:cNvPr>
          <p:cNvSpPr txBox="1"/>
          <p:nvPr/>
        </p:nvSpPr>
        <p:spPr>
          <a:xfrm>
            <a:off x="1195892" y="10045495"/>
            <a:ext cx="1461514" cy="3029676"/>
          </a:xfrm>
          <a:prstGeom prst="rect">
            <a:avLst/>
          </a:prstGeom>
          <a:noFill/>
        </p:spPr>
        <p:txBody>
          <a:bodyPr wrap="square" rtlCol="0">
            <a:spAutoFit/>
          </a:bodyPr>
          <a:lstStyle/>
          <a:p>
            <a:r>
              <a:rPr lang="en-GB" sz="2121" b="1" dirty="0">
                <a:solidFill>
                  <a:srgbClr val="FF0000"/>
                </a:solidFill>
              </a:rPr>
              <a:t>18.7%</a:t>
            </a:r>
            <a:r>
              <a:rPr lang="en-GB" sz="2121" dirty="0"/>
              <a:t> of Faversham residents were a full-time student (includes ages five to adulthood)</a:t>
            </a:r>
          </a:p>
        </p:txBody>
      </p:sp>
      <p:sp>
        <p:nvSpPr>
          <p:cNvPr id="499" name="TextBox 498">
            <a:extLst>
              <a:ext uri="{FF2B5EF4-FFF2-40B4-BE49-F238E27FC236}">
                <a16:creationId xmlns:a16="http://schemas.microsoft.com/office/drawing/2014/main" id="{BCB63BBA-0D66-F186-0B9A-29A57E58AA4F}"/>
              </a:ext>
            </a:extLst>
          </p:cNvPr>
          <p:cNvSpPr txBox="1"/>
          <p:nvPr/>
        </p:nvSpPr>
        <p:spPr>
          <a:xfrm>
            <a:off x="21171932" y="14181361"/>
            <a:ext cx="6574339" cy="418704"/>
          </a:xfrm>
          <a:prstGeom prst="rect">
            <a:avLst/>
          </a:prstGeom>
          <a:noFill/>
        </p:spPr>
        <p:txBody>
          <a:bodyPr wrap="square" rtlCol="0">
            <a:spAutoFit/>
          </a:bodyPr>
          <a:lstStyle/>
          <a:p>
            <a:pPr algn="ctr"/>
            <a:r>
              <a:rPr lang="en-GB" sz="2121" dirty="0"/>
              <a:t>People in Swale </a:t>
            </a:r>
            <a:r>
              <a:rPr lang="en-GB" sz="2121" b="1" dirty="0">
                <a:solidFill>
                  <a:srgbClr val="FF0000"/>
                </a:solidFill>
              </a:rPr>
              <a:t>self-rated their overall health </a:t>
            </a:r>
            <a:r>
              <a:rPr lang="en-GB" sz="2121" dirty="0"/>
              <a:t>as:</a:t>
            </a:r>
          </a:p>
        </p:txBody>
      </p:sp>
      <p:pic>
        <p:nvPicPr>
          <p:cNvPr id="501" name="Picture 500">
            <a:extLst>
              <a:ext uri="{FF2B5EF4-FFF2-40B4-BE49-F238E27FC236}">
                <a16:creationId xmlns:a16="http://schemas.microsoft.com/office/drawing/2014/main" id="{6C2B6356-B87B-49D6-EDD6-AB3C1957830A}"/>
              </a:ext>
            </a:extLst>
          </p:cNvPr>
          <p:cNvPicPr>
            <a:picLocks noChangeAspect="1"/>
          </p:cNvPicPr>
          <p:nvPr/>
        </p:nvPicPr>
        <p:blipFill>
          <a:blip r:embed="rId14"/>
          <a:stretch>
            <a:fillRect/>
          </a:stretch>
        </p:blipFill>
        <p:spPr>
          <a:xfrm>
            <a:off x="20972387" y="14616646"/>
            <a:ext cx="6994318" cy="4670967"/>
          </a:xfrm>
          <a:prstGeom prst="rect">
            <a:avLst/>
          </a:prstGeom>
        </p:spPr>
      </p:pic>
      <p:pic>
        <p:nvPicPr>
          <p:cNvPr id="508" name="Picture 507">
            <a:extLst>
              <a:ext uri="{FF2B5EF4-FFF2-40B4-BE49-F238E27FC236}">
                <a16:creationId xmlns:a16="http://schemas.microsoft.com/office/drawing/2014/main" id="{B9DECB51-9EB5-BF82-6E00-F96D9AB3AC51}"/>
              </a:ext>
            </a:extLst>
          </p:cNvPr>
          <p:cNvPicPr>
            <a:picLocks noChangeAspect="1"/>
          </p:cNvPicPr>
          <p:nvPr/>
        </p:nvPicPr>
        <p:blipFill>
          <a:blip r:embed="rId15"/>
          <a:stretch>
            <a:fillRect/>
          </a:stretch>
        </p:blipFill>
        <p:spPr>
          <a:xfrm>
            <a:off x="2371596" y="14144253"/>
            <a:ext cx="6691252" cy="4674874"/>
          </a:xfrm>
          <a:prstGeom prst="rect">
            <a:avLst/>
          </a:prstGeom>
        </p:spPr>
      </p:pic>
      <p:sp>
        <p:nvSpPr>
          <p:cNvPr id="509" name="TextBox 508">
            <a:extLst>
              <a:ext uri="{FF2B5EF4-FFF2-40B4-BE49-F238E27FC236}">
                <a16:creationId xmlns:a16="http://schemas.microsoft.com/office/drawing/2014/main" id="{1080D258-B65B-B651-0B6D-F50657F9F1C9}"/>
              </a:ext>
            </a:extLst>
          </p:cNvPr>
          <p:cNvSpPr txBox="1"/>
          <p:nvPr/>
        </p:nvSpPr>
        <p:spPr>
          <a:xfrm>
            <a:off x="14927515" y="8489552"/>
            <a:ext cx="6072469" cy="527517"/>
          </a:xfrm>
          <a:prstGeom prst="rect">
            <a:avLst/>
          </a:prstGeom>
          <a:noFill/>
        </p:spPr>
        <p:txBody>
          <a:bodyPr wrap="square" rtlCol="0">
            <a:spAutoFit/>
          </a:bodyPr>
          <a:lstStyle/>
          <a:p>
            <a:pPr algn="ctr"/>
            <a:r>
              <a:rPr lang="en-GB" sz="2828" b="1" dirty="0"/>
              <a:t>Households</a:t>
            </a:r>
          </a:p>
        </p:txBody>
      </p:sp>
      <p:grpSp>
        <p:nvGrpSpPr>
          <p:cNvPr id="759" name="Group 758">
            <a:extLst>
              <a:ext uri="{FF2B5EF4-FFF2-40B4-BE49-F238E27FC236}">
                <a16:creationId xmlns:a16="http://schemas.microsoft.com/office/drawing/2014/main" id="{11F826BA-1351-6282-2C75-38F3018CC54A}"/>
              </a:ext>
            </a:extLst>
          </p:cNvPr>
          <p:cNvGrpSpPr/>
          <p:nvPr/>
        </p:nvGrpSpPr>
        <p:grpSpPr>
          <a:xfrm>
            <a:off x="9940786" y="905335"/>
            <a:ext cx="4992718" cy="4193020"/>
            <a:chOff x="13890719" y="1432707"/>
            <a:chExt cx="7060600" cy="5929683"/>
          </a:xfrm>
        </p:grpSpPr>
        <p:graphicFrame>
          <p:nvGraphicFramePr>
            <p:cNvPr id="7" name="Chart 6">
              <a:extLst>
                <a:ext uri="{FF2B5EF4-FFF2-40B4-BE49-F238E27FC236}">
                  <a16:creationId xmlns:a16="http://schemas.microsoft.com/office/drawing/2014/main" id="{878BE754-7AAD-3D1D-4593-94BB4BFE2ED8}"/>
                </a:ext>
              </a:extLst>
            </p:cNvPr>
            <p:cNvGraphicFramePr>
              <a:graphicFrameLocks/>
            </p:cNvGraphicFramePr>
            <p:nvPr>
              <p:extLst>
                <p:ext uri="{D42A27DB-BD31-4B8C-83A1-F6EECF244321}">
                  <p14:modId xmlns:p14="http://schemas.microsoft.com/office/powerpoint/2010/main" val="758451976"/>
                </p:ext>
              </p:extLst>
            </p:nvPr>
          </p:nvGraphicFramePr>
          <p:xfrm>
            <a:off x="13890719" y="1432707"/>
            <a:ext cx="7060600" cy="5929683"/>
          </p:xfrm>
          <a:graphic>
            <a:graphicData uri="http://schemas.openxmlformats.org/drawingml/2006/chart">
              <c:chart xmlns:c="http://schemas.openxmlformats.org/drawingml/2006/chart" xmlns:r="http://schemas.openxmlformats.org/officeDocument/2006/relationships" r:id="rId16"/>
            </a:graphicData>
          </a:graphic>
        </p:graphicFrame>
        <p:grpSp>
          <p:nvGrpSpPr>
            <p:cNvPr id="2" name="Group 1" descr="male shape">
              <a:extLst>
                <a:ext uri="{FF2B5EF4-FFF2-40B4-BE49-F238E27FC236}">
                  <a16:creationId xmlns:a16="http://schemas.microsoft.com/office/drawing/2014/main" id="{8E6C4DEF-EE31-72EC-F768-C876ADD6F1B2}"/>
                </a:ext>
              </a:extLst>
            </p:cNvPr>
            <p:cNvGrpSpPr/>
            <p:nvPr/>
          </p:nvGrpSpPr>
          <p:grpSpPr>
            <a:xfrm>
              <a:off x="17716194" y="2869061"/>
              <a:ext cx="169219" cy="294305"/>
              <a:chOff x="2717231" y="3784600"/>
              <a:chExt cx="286608" cy="496888"/>
            </a:xfrm>
            <a:solidFill>
              <a:schemeClr val="accent2"/>
            </a:solidFill>
          </p:grpSpPr>
          <p:sp>
            <p:nvSpPr>
              <p:cNvPr id="3" name="Oval 172">
                <a:extLst>
                  <a:ext uri="{FF2B5EF4-FFF2-40B4-BE49-F238E27FC236}">
                    <a16:creationId xmlns:a16="http://schemas.microsoft.com/office/drawing/2014/main" id="{FF75FF14-4BC2-9FDE-214F-78BFA82D97DB}"/>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4" name="Freeform 173">
                <a:extLst>
                  <a:ext uri="{FF2B5EF4-FFF2-40B4-BE49-F238E27FC236}">
                    <a16:creationId xmlns:a16="http://schemas.microsoft.com/office/drawing/2014/main" id="{7FE688BD-3F04-675C-A93A-814FD75A5378}"/>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60" name="Group 59" descr="male shape">
              <a:extLst>
                <a:ext uri="{FF2B5EF4-FFF2-40B4-BE49-F238E27FC236}">
                  <a16:creationId xmlns:a16="http://schemas.microsoft.com/office/drawing/2014/main" id="{8BC32E7B-D668-3FCD-73CE-08AC80707E2A}"/>
                </a:ext>
              </a:extLst>
            </p:cNvPr>
            <p:cNvGrpSpPr/>
            <p:nvPr/>
          </p:nvGrpSpPr>
          <p:grpSpPr>
            <a:xfrm>
              <a:off x="17369340" y="2868920"/>
              <a:ext cx="169219" cy="294305"/>
              <a:chOff x="2717231" y="3784600"/>
              <a:chExt cx="286608" cy="496888"/>
            </a:xfrm>
            <a:solidFill>
              <a:schemeClr val="accent2"/>
            </a:solidFill>
          </p:grpSpPr>
          <p:sp>
            <p:nvSpPr>
              <p:cNvPr id="75" name="Oval 172">
                <a:extLst>
                  <a:ext uri="{FF2B5EF4-FFF2-40B4-BE49-F238E27FC236}">
                    <a16:creationId xmlns:a16="http://schemas.microsoft.com/office/drawing/2014/main" id="{3361AD87-11B7-8C31-E009-736C0A482FC1}"/>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76" name="Freeform 173">
                <a:extLst>
                  <a:ext uri="{FF2B5EF4-FFF2-40B4-BE49-F238E27FC236}">
                    <a16:creationId xmlns:a16="http://schemas.microsoft.com/office/drawing/2014/main" id="{31604A16-9057-25BB-67CA-37BE2FB29E4C}"/>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77" name="Group 76" descr="male shape">
              <a:extLst>
                <a:ext uri="{FF2B5EF4-FFF2-40B4-BE49-F238E27FC236}">
                  <a16:creationId xmlns:a16="http://schemas.microsoft.com/office/drawing/2014/main" id="{F63C7CD0-7181-CE4C-F18B-1143A40A71BD}"/>
                </a:ext>
              </a:extLst>
            </p:cNvPr>
            <p:cNvGrpSpPr/>
            <p:nvPr/>
          </p:nvGrpSpPr>
          <p:grpSpPr>
            <a:xfrm>
              <a:off x="17549294" y="2868920"/>
              <a:ext cx="169219" cy="294305"/>
              <a:chOff x="2717231" y="3784600"/>
              <a:chExt cx="286608" cy="496888"/>
            </a:xfrm>
            <a:solidFill>
              <a:schemeClr val="accent2"/>
            </a:solidFill>
          </p:grpSpPr>
          <p:sp>
            <p:nvSpPr>
              <p:cNvPr id="78" name="Oval 172">
                <a:extLst>
                  <a:ext uri="{FF2B5EF4-FFF2-40B4-BE49-F238E27FC236}">
                    <a16:creationId xmlns:a16="http://schemas.microsoft.com/office/drawing/2014/main" id="{D8D1A65E-1213-B7AD-45A9-B94F9A14F321}"/>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79" name="Freeform 173">
                <a:extLst>
                  <a:ext uri="{FF2B5EF4-FFF2-40B4-BE49-F238E27FC236}">
                    <a16:creationId xmlns:a16="http://schemas.microsoft.com/office/drawing/2014/main" id="{F1005283-C274-7C19-0E87-DEFC52B2485A}"/>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81" name="Group 80">
              <a:extLst>
                <a:ext uri="{FF2B5EF4-FFF2-40B4-BE49-F238E27FC236}">
                  <a16:creationId xmlns:a16="http://schemas.microsoft.com/office/drawing/2014/main" id="{DF8742AA-5747-C667-34F0-D2B4BD4D2444}"/>
                </a:ext>
              </a:extLst>
            </p:cNvPr>
            <p:cNvGrpSpPr/>
            <p:nvPr/>
          </p:nvGrpSpPr>
          <p:grpSpPr>
            <a:xfrm>
              <a:off x="17364492" y="3224434"/>
              <a:ext cx="516073" cy="294446"/>
              <a:chOff x="17035327" y="2105854"/>
              <a:chExt cx="516073" cy="294446"/>
            </a:xfrm>
          </p:grpSpPr>
          <p:grpSp>
            <p:nvGrpSpPr>
              <p:cNvPr id="82" name="Group 81" descr="male shape">
                <a:extLst>
                  <a:ext uri="{FF2B5EF4-FFF2-40B4-BE49-F238E27FC236}">
                    <a16:creationId xmlns:a16="http://schemas.microsoft.com/office/drawing/2014/main" id="{9E03C0C4-4375-A331-29EC-F2645486C329}"/>
                  </a:ext>
                </a:extLst>
              </p:cNvPr>
              <p:cNvGrpSpPr/>
              <p:nvPr/>
            </p:nvGrpSpPr>
            <p:grpSpPr>
              <a:xfrm>
                <a:off x="17382181" y="2105995"/>
                <a:ext cx="169219" cy="294305"/>
                <a:chOff x="2717231" y="3784600"/>
                <a:chExt cx="286608" cy="496888"/>
              </a:xfrm>
              <a:solidFill>
                <a:schemeClr val="accent2"/>
              </a:solidFill>
            </p:grpSpPr>
            <p:sp>
              <p:nvSpPr>
                <p:cNvPr id="89" name="Oval 172">
                  <a:extLst>
                    <a:ext uri="{FF2B5EF4-FFF2-40B4-BE49-F238E27FC236}">
                      <a16:creationId xmlns:a16="http://schemas.microsoft.com/office/drawing/2014/main" id="{44AF77B6-B856-84E3-C918-5AD5267F3786}"/>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90" name="Freeform 173">
                  <a:extLst>
                    <a:ext uri="{FF2B5EF4-FFF2-40B4-BE49-F238E27FC236}">
                      <a16:creationId xmlns:a16="http://schemas.microsoft.com/office/drawing/2014/main" id="{72DF713D-4220-49D8-9554-3394541C8AA2}"/>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83" name="Group 82" descr="male shape">
                <a:extLst>
                  <a:ext uri="{FF2B5EF4-FFF2-40B4-BE49-F238E27FC236}">
                    <a16:creationId xmlns:a16="http://schemas.microsoft.com/office/drawing/2014/main" id="{4F4A66AF-5D1B-8397-8AB9-1895D5C0D17A}"/>
                  </a:ext>
                </a:extLst>
              </p:cNvPr>
              <p:cNvGrpSpPr/>
              <p:nvPr/>
            </p:nvGrpSpPr>
            <p:grpSpPr>
              <a:xfrm>
                <a:off x="17035327" y="2105854"/>
                <a:ext cx="169219" cy="294305"/>
                <a:chOff x="2717231" y="3784600"/>
                <a:chExt cx="286608" cy="496888"/>
              </a:xfrm>
              <a:solidFill>
                <a:schemeClr val="accent2"/>
              </a:solidFill>
            </p:grpSpPr>
            <p:sp>
              <p:nvSpPr>
                <p:cNvPr id="87" name="Oval 172">
                  <a:extLst>
                    <a:ext uri="{FF2B5EF4-FFF2-40B4-BE49-F238E27FC236}">
                      <a16:creationId xmlns:a16="http://schemas.microsoft.com/office/drawing/2014/main" id="{60906861-6B76-0ADD-C178-F3A465E4AC1D}"/>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88" name="Freeform 173">
                  <a:extLst>
                    <a:ext uri="{FF2B5EF4-FFF2-40B4-BE49-F238E27FC236}">
                      <a16:creationId xmlns:a16="http://schemas.microsoft.com/office/drawing/2014/main" id="{6D2C596B-A06A-0549-1424-18E9D81F6DA0}"/>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84" name="Group 83" descr="male shape">
                <a:extLst>
                  <a:ext uri="{FF2B5EF4-FFF2-40B4-BE49-F238E27FC236}">
                    <a16:creationId xmlns:a16="http://schemas.microsoft.com/office/drawing/2014/main" id="{369B789D-63E1-04A1-0E22-5585C8B6A7DE}"/>
                  </a:ext>
                </a:extLst>
              </p:cNvPr>
              <p:cNvGrpSpPr/>
              <p:nvPr/>
            </p:nvGrpSpPr>
            <p:grpSpPr>
              <a:xfrm>
                <a:off x="17215281" y="2105854"/>
                <a:ext cx="169219" cy="294305"/>
                <a:chOff x="2717231" y="3784600"/>
                <a:chExt cx="286608" cy="496888"/>
              </a:xfrm>
              <a:solidFill>
                <a:schemeClr val="accent2"/>
              </a:solidFill>
            </p:grpSpPr>
            <p:sp>
              <p:nvSpPr>
                <p:cNvPr id="85" name="Oval 172">
                  <a:extLst>
                    <a:ext uri="{FF2B5EF4-FFF2-40B4-BE49-F238E27FC236}">
                      <a16:creationId xmlns:a16="http://schemas.microsoft.com/office/drawing/2014/main" id="{5D7EEE17-0C4E-E134-2ADF-9127299B9037}"/>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86" name="Freeform 173">
                  <a:extLst>
                    <a:ext uri="{FF2B5EF4-FFF2-40B4-BE49-F238E27FC236}">
                      <a16:creationId xmlns:a16="http://schemas.microsoft.com/office/drawing/2014/main" id="{5AE26E58-FB28-D5E6-BBFA-9244EA345A53}"/>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grpSp>
          <p:nvGrpSpPr>
            <p:cNvPr id="91" name="Group 90">
              <a:extLst>
                <a:ext uri="{FF2B5EF4-FFF2-40B4-BE49-F238E27FC236}">
                  <a16:creationId xmlns:a16="http://schemas.microsoft.com/office/drawing/2014/main" id="{DDE5F169-E0EE-95B8-A4E7-BBDA75B1DFA3}"/>
                </a:ext>
              </a:extLst>
            </p:cNvPr>
            <p:cNvGrpSpPr/>
            <p:nvPr/>
          </p:nvGrpSpPr>
          <p:grpSpPr>
            <a:xfrm>
              <a:off x="17371018" y="3591416"/>
              <a:ext cx="516073" cy="294446"/>
              <a:chOff x="17035327" y="2105854"/>
              <a:chExt cx="516073" cy="294446"/>
            </a:xfrm>
          </p:grpSpPr>
          <p:grpSp>
            <p:nvGrpSpPr>
              <p:cNvPr id="92" name="Group 91" descr="male shape">
                <a:extLst>
                  <a:ext uri="{FF2B5EF4-FFF2-40B4-BE49-F238E27FC236}">
                    <a16:creationId xmlns:a16="http://schemas.microsoft.com/office/drawing/2014/main" id="{3E5CD564-51EA-2B58-3EAC-56802BB7B23B}"/>
                  </a:ext>
                </a:extLst>
              </p:cNvPr>
              <p:cNvGrpSpPr/>
              <p:nvPr/>
            </p:nvGrpSpPr>
            <p:grpSpPr>
              <a:xfrm>
                <a:off x="17382181" y="2105995"/>
                <a:ext cx="169219" cy="294305"/>
                <a:chOff x="2717231" y="3784600"/>
                <a:chExt cx="286608" cy="496888"/>
              </a:xfrm>
              <a:solidFill>
                <a:schemeClr val="accent2"/>
              </a:solidFill>
            </p:grpSpPr>
            <p:sp>
              <p:nvSpPr>
                <p:cNvPr id="99" name="Oval 172">
                  <a:extLst>
                    <a:ext uri="{FF2B5EF4-FFF2-40B4-BE49-F238E27FC236}">
                      <a16:creationId xmlns:a16="http://schemas.microsoft.com/office/drawing/2014/main" id="{F4B6FB4D-35A5-5DA0-D840-ADD43CA97772}"/>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0" name="Freeform 173">
                  <a:extLst>
                    <a:ext uri="{FF2B5EF4-FFF2-40B4-BE49-F238E27FC236}">
                      <a16:creationId xmlns:a16="http://schemas.microsoft.com/office/drawing/2014/main" id="{4CF720C1-35E8-A9CE-F393-4DAAA4DEFA80}"/>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93" name="Group 92" descr="male shape">
                <a:extLst>
                  <a:ext uri="{FF2B5EF4-FFF2-40B4-BE49-F238E27FC236}">
                    <a16:creationId xmlns:a16="http://schemas.microsoft.com/office/drawing/2014/main" id="{8A27D073-E710-35B8-6418-2B0284C97D41}"/>
                  </a:ext>
                </a:extLst>
              </p:cNvPr>
              <p:cNvGrpSpPr/>
              <p:nvPr/>
            </p:nvGrpSpPr>
            <p:grpSpPr>
              <a:xfrm>
                <a:off x="17035327" y="2105854"/>
                <a:ext cx="169219" cy="294305"/>
                <a:chOff x="2717231" y="3784600"/>
                <a:chExt cx="286608" cy="496888"/>
              </a:xfrm>
              <a:solidFill>
                <a:schemeClr val="accent2"/>
              </a:solidFill>
            </p:grpSpPr>
            <p:sp>
              <p:nvSpPr>
                <p:cNvPr id="97" name="Oval 172">
                  <a:extLst>
                    <a:ext uri="{FF2B5EF4-FFF2-40B4-BE49-F238E27FC236}">
                      <a16:creationId xmlns:a16="http://schemas.microsoft.com/office/drawing/2014/main" id="{068DF3E9-3E8F-DCF5-B192-7BE90F392BEF}"/>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98" name="Freeform 173">
                  <a:extLst>
                    <a:ext uri="{FF2B5EF4-FFF2-40B4-BE49-F238E27FC236}">
                      <a16:creationId xmlns:a16="http://schemas.microsoft.com/office/drawing/2014/main" id="{43F47B50-23F7-65D5-C14F-023DEFD676CC}"/>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94" name="Group 93" descr="male shape">
                <a:extLst>
                  <a:ext uri="{FF2B5EF4-FFF2-40B4-BE49-F238E27FC236}">
                    <a16:creationId xmlns:a16="http://schemas.microsoft.com/office/drawing/2014/main" id="{9254663A-6262-FC22-20D2-D79D5F01AEC8}"/>
                  </a:ext>
                </a:extLst>
              </p:cNvPr>
              <p:cNvGrpSpPr/>
              <p:nvPr/>
            </p:nvGrpSpPr>
            <p:grpSpPr>
              <a:xfrm>
                <a:off x="17215281" y="2105854"/>
                <a:ext cx="169219" cy="294305"/>
                <a:chOff x="2717231" y="3784600"/>
                <a:chExt cx="286608" cy="496888"/>
              </a:xfrm>
              <a:solidFill>
                <a:schemeClr val="accent2"/>
              </a:solidFill>
            </p:grpSpPr>
            <p:sp>
              <p:nvSpPr>
                <p:cNvPr id="95" name="Oval 172">
                  <a:extLst>
                    <a:ext uri="{FF2B5EF4-FFF2-40B4-BE49-F238E27FC236}">
                      <a16:creationId xmlns:a16="http://schemas.microsoft.com/office/drawing/2014/main" id="{51432DA9-91F0-0615-D615-2FA0F91B25A2}"/>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96" name="Freeform 173">
                  <a:extLst>
                    <a:ext uri="{FF2B5EF4-FFF2-40B4-BE49-F238E27FC236}">
                      <a16:creationId xmlns:a16="http://schemas.microsoft.com/office/drawing/2014/main" id="{EBA0D3EC-BA82-E016-0431-B10DC0D90C38}"/>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grpSp>
          <p:nvGrpSpPr>
            <p:cNvPr id="101" name="Group 100">
              <a:extLst>
                <a:ext uri="{FF2B5EF4-FFF2-40B4-BE49-F238E27FC236}">
                  <a16:creationId xmlns:a16="http://schemas.microsoft.com/office/drawing/2014/main" id="{9A425AFB-E0AC-FD68-7FE0-3E5251CFA5F2}"/>
                </a:ext>
              </a:extLst>
            </p:cNvPr>
            <p:cNvGrpSpPr/>
            <p:nvPr/>
          </p:nvGrpSpPr>
          <p:grpSpPr>
            <a:xfrm>
              <a:off x="16833919" y="3224434"/>
              <a:ext cx="516073" cy="294446"/>
              <a:chOff x="17035327" y="2105854"/>
              <a:chExt cx="516073" cy="294446"/>
            </a:xfrm>
          </p:grpSpPr>
          <p:grpSp>
            <p:nvGrpSpPr>
              <p:cNvPr id="102" name="Group 101" descr="male shape">
                <a:extLst>
                  <a:ext uri="{FF2B5EF4-FFF2-40B4-BE49-F238E27FC236}">
                    <a16:creationId xmlns:a16="http://schemas.microsoft.com/office/drawing/2014/main" id="{92E73A58-ED2E-68B1-7FBD-2BA23DC50848}"/>
                  </a:ext>
                </a:extLst>
              </p:cNvPr>
              <p:cNvGrpSpPr/>
              <p:nvPr/>
            </p:nvGrpSpPr>
            <p:grpSpPr>
              <a:xfrm>
                <a:off x="17382181" y="2105995"/>
                <a:ext cx="169219" cy="294305"/>
                <a:chOff x="2717231" y="3784600"/>
                <a:chExt cx="286608" cy="496888"/>
              </a:xfrm>
              <a:solidFill>
                <a:schemeClr val="accent2"/>
              </a:solidFill>
            </p:grpSpPr>
            <p:sp>
              <p:nvSpPr>
                <p:cNvPr id="109" name="Oval 172">
                  <a:extLst>
                    <a:ext uri="{FF2B5EF4-FFF2-40B4-BE49-F238E27FC236}">
                      <a16:creationId xmlns:a16="http://schemas.microsoft.com/office/drawing/2014/main" id="{E7F21EC4-7244-FCC6-D69D-C92535D3D644}"/>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10" name="Freeform 173">
                  <a:extLst>
                    <a:ext uri="{FF2B5EF4-FFF2-40B4-BE49-F238E27FC236}">
                      <a16:creationId xmlns:a16="http://schemas.microsoft.com/office/drawing/2014/main" id="{1CEA946B-0617-96A5-DCA9-6335C86DDDAF}"/>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103" name="Group 102" descr="male shape">
                <a:extLst>
                  <a:ext uri="{FF2B5EF4-FFF2-40B4-BE49-F238E27FC236}">
                    <a16:creationId xmlns:a16="http://schemas.microsoft.com/office/drawing/2014/main" id="{829224C2-13D1-3F4B-E0EC-E3DE62A9341E}"/>
                  </a:ext>
                </a:extLst>
              </p:cNvPr>
              <p:cNvGrpSpPr/>
              <p:nvPr/>
            </p:nvGrpSpPr>
            <p:grpSpPr>
              <a:xfrm>
                <a:off x="17035327" y="2105854"/>
                <a:ext cx="169219" cy="294305"/>
                <a:chOff x="2717231" y="3784600"/>
                <a:chExt cx="286608" cy="496888"/>
              </a:xfrm>
              <a:solidFill>
                <a:schemeClr val="accent2"/>
              </a:solidFill>
            </p:grpSpPr>
            <p:sp>
              <p:nvSpPr>
                <p:cNvPr id="107" name="Oval 172">
                  <a:extLst>
                    <a:ext uri="{FF2B5EF4-FFF2-40B4-BE49-F238E27FC236}">
                      <a16:creationId xmlns:a16="http://schemas.microsoft.com/office/drawing/2014/main" id="{33725D5E-E1DD-9B78-8B94-9F6A72AC2F88}"/>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8" name="Freeform 173">
                  <a:extLst>
                    <a:ext uri="{FF2B5EF4-FFF2-40B4-BE49-F238E27FC236}">
                      <a16:creationId xmlns:a16="http://schemas.microsoft.com/office/drawing/2014/main" id="{3358F654-3498-1E9F-E36B-6BFF8E5C44A3}"/>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104" name="Group 103" descr="male shape">
                <a:extLst>
                  <a:ext uri="{FF2B5EF4-FFF2-40B4-BE49-F238E27FC236}">
                    <a16:creationId xmlns:a16="http://schemas.microsoft.com/office/drawing/2014/main" id="{F84B5EBB-17C2-19CD-14AE-2C6B2B5AD8B5}"/>
                  </a:ext>
                </a:extLst>
              </p:cNvPr>
              <p:cNvGrpSpPr/>
              <p:nvPr/>
            </p:nvGrpSpPr>
            <p:grpSpPr>
              <a:xfrm>
                <a:off x="17215281" y="2105854"/>
                <a:ext cx="169219" cy="294305"/>
                <a:chOff x="2717231" y="3784600"/>
                <a:chExt cx="286608" cy="496888"/>
              </a:xfrm>
              <a:solidFill>
                <a:schemeClr val="accent2"/>
              </a:solidFill>
            </p:grpSpPr>
            <p:sp>
              <p:nvSpPr>
                <p:cNvPr id="105" name="Oval 172">
                  <a:extLst>
                    <a:ext uri="{FF2B5EF4-FFF2-40B4-BE49-F238E27FC236}">
                      <a16:creationId xmlns:a16="http://schemas.microsoft.com/office/drawing/2014/main" id="{68F83701-0B7E-413F-B07F-20B024F21D82}"/>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6" name="Freeform 173">
                  <a:extLst>
                    <a:ext uri="{FF2B5EF4-FFF2-40B4-BE49-F238E27FC236}">
                      <a16:creationId xmlns:a16="http://schemas.microsoft.com/office/drawing/2014/main" id="{1D00FB37-2095-6785-417D-34D404F370D4}"/>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grpSp>
          <p:nvGrpSpPr>
            <p:cNvPr id="111" name="Group 110">
              <a:extLst>
                <a:ext uri="{FF2B5EF4-FFF2-40B4-BE49-F238E27FC236}">
                  <a16:creationId xmlns:a16="http://schemas.microsoft.com/office/drawing/2014/main" id="{C1715926-6F2A-B907-7A29-0F14380DFF62}"/>
                </a:ext>
              </a:extLst>
            </p:cNvPr>
            <p:cNvGrpSpPr/>
            <p:nvPr/>
          </p:nvGrpSpPr>
          <p:grpSpPr>
            <a:xfrm>
              <a:off x="16846479" y="3591416"/>
              <a:ext cx="516073" cy="294446"/>
              <a:chOff x="17035327" y="2105854"/>
              <a:chExt cx="516073" cy="294446"/>
            </a:xfrm>
          </p:grpSpPr>
          <p:grpSp>
            <p:nvGrpSpPr>
              <p:cNvPr id="112" name="Group 111" descr="male shape">
                <a:extLst>
                  <a:ext uri="{FF2B5EF4-FFF2-40B4-BE49-F238E27FC236}">
                    <a16:creationId xmlns:a16="http://schemas.microsoft.com/office/drawing/2014/main" id="{560EB327-4C25-B6B9-C690-42AA6BC80E7A}"/>
                  </a:ext>
                </a:extLst>
              </p:cNvPr>
              <p:cNvGrpSpPr/>
              <p:nvPr/>
            </p:nvGrpSpPr>
            <p:grpSpPr>
              <a:xfrm>
                <a:off x="17382181" y="2105995"/>
                <a:ext cx="169219" cy="294305"/>
                <a:chOff x="2717231" y="3784600"/>
                <a:chExt cx="286608" cy="496888"/>
              </a:xfrm>
              <a:solidFill>
                <a:schemeClr val="accent2"/>
              </a:solidFill>
            </p:grpSpPr>
            <p:sp>
              <p:nvSpPr>
                <p:cNvPr id="119" name="Oval 172">
                  <a:extLst>
                    <a:ext uri="{FF2B5EF4-FFF2-40B4-BE49-F238E27FC236}">
                      <a16:creationId xmlns:a16="http://schemas.microsoft.com/office/drawing/2014/main" id="{D0002B1E-9DAE-3D67-E600-E6DFE660ABB0}"/>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20" name="Freeform 173">
                  <a:extLst>
                    <a:ext uri="{FF2B5EF4-FFF2-40B4-BE49-F238E27FC236}">
                      <a16:creationId xmlns:a16="http://schemas.microsoft.com/office/drawing/2014/main" id="{6F688C57-F5CD-EE09-2437-9A86D052E693}"/>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113" name="Group 112" descr="male shape">
                <a:extLst>
                  <a:ext uri="{FF2B5EF4-FFF2-40B4-BE49-F238E27FC236}">
                    <a16:creationId xmlns:a16="http://schemas.microsoft.com/office/drawing/2014/main" id="{7EAE15C5-EED4-884A-FBA9-2129C2021C6A}"/>
                  </a:ext>
                </a:extLst>
              </p:cNvPr>
              <p:cNvGrpSpPr/>
              <p:nvPr/>
            </p:nvGrpSpPr>
            <p:grpSpPr>
              <a:xfrm>
                <a:off x="17035327" y="2105854"/>
                <a:ext cx="169219" cy="294305"/>
                <a:chOff x="2717231" y="3784600"/>
                <a:chExt cx="286608" cy="496888"/>
              </a:xfrm>
              <a:solidFill>
                <a:schemeClr val="accent2"/>
              </a:solidFill>
            </p:grpSpPr>
            <p:sp>
              <p:nvSpPr>
                <p:cNvPr id="117" name="Oval 172">
                  <a:extLst>
                    <a:ext uri="{FF2B5EF4-FFF2-40B4-BE49-F238E27FC236}">
                      <a16:creationId xmlns:a16="http://schemas.microsoft.com/office/drawing/2014/main" id="{186F6800-0539-CFC3-69BD-983FD8420399}"/>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18" name="Freeform 173">
                  <a:extLst>
                    <a:ext uri="{FF2B5EF4-FFF2-40B4-BE49-F238E27FC236}">
                      <a16:creationId xmlns:a16="http://schemas.microsoft.com/office/drawing/2014/main" id="{EF85540B-FB05-AB42-29BD-7AC5C651F951}"/>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114" name="Group 113" descr="male shape">
                <a:extLst>
                  <a:ext uri="{FF2B5EF4-FFF2-40B4-BE49-F238E27FC236}">
                    <a16:creationId xmlns:a16="http://schemas.microsoft.com/office/drawing/2014/main" id="{EF3D26D9-A038-0D0B-A6F2-04DAB5000BC7}"/>
                  </a:ext>
                </a:extLst>
              </p:cNvPr>
              <p:cNvGrpSpPr/>
              <p:nvPr/>
            </p:nvGrpSpPr>
            <p:grpSpPr>
              <a:xfrm>
                <a:off x="17215281" y="2105854"/>
                <a:ext cx="169219" cy="294305"/>
                <a:chOff x="2717231" y="3784600"/>
                <a:chExt cx="286608" cy="496888"/>
              </a:xfrm>
              <a:solidFill>
                <a:schemeClr val="accent2"/>
              </a:solidFill>
            </p:grpSpPr>
            <p:sp>
              <p:nvSpPr>
                <p:cNvPr id="115" name="Oval 172">
                  <a:extLst>
                    <a:ext uri="{FF2B5EF4-FFF2-40B4-BE49-F238E27FC236}">
                      <a16:creationId xmlns:a16="http://schemas.microsoft.com/office/drawing/2014/main" id="{A78E4233-0871-7A3A-131A-BB0A734EDF22}"/>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16" name="Freeform 173">
                  <a:extLst>
                    <a:ext uri="{FF2B5EF4-FFF2-40B4-BE49-F238E27FC236}">
                      <a16:creationId xmlns:a16="http://schemas.microsoft.com/office/drawing/2014/main" id="{F4DABAB0-F18F-578F-201B-725D0694C750}"/>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grpSp>
          <p:nvGrpSpPr>
            <p:cNvPr id="121" name="Group 120">
              <a:extLst>
                <a:ext uri="{FF2B5EF4-FFF2-40B4-BE49-F238E27FC236}">
                  <a16:creationId xmlns:a16="http://schemas.microsoft.com/office/drawing/2014/main" id="{3E2EF4A6-61FE-2E3C-5DA4-CF85A3AEE7AE}"/>
                </a:ext>
              </a:extLst>
            </p:cNvPr>
            <p:cNvGrpSpPr/>
            <p:nvPr/>
          </p:nvGrpSpPr>
          <p:grpSpPr>
            <a:xfrm>
              <a:off x="16315906" y="3591416"/>
              <a:ext cx="516073" cy="294446"/>
              <a:chOff x="17035327" y="2105854"/>
              <a:chExt cx="516073" cy="294446"/>
            </a:xfrm>
          </p:grpSpPr>
          <p:grpSp>
            <p:nvGrpSpPr>
              <p:cNvPr id="122" name="Group 121" descr="male shape">
                <a:extLst>
                  <a:ext uri="{FF2B5EF4-FFF2-40B4-BE49-F238E27FC236}">
                    <a16:creationId xmlns:a16="http://schemas.microsoft.com/office/drawing/2014/main" id="{91DE403D-9BA3-5167-53EC-756CDE103984}"/>
                  </a:ext>
                </a:extLst>
              </p:cNvPr>
              <p:cNvGrpSpPr/>
              <p:nvPr/>
            </p:nvGrpSpPr>
            <p:grpSpPr>
              <a:xfrm>
                <a:off x="17382181" y="2105995"/>
                <a:ext cx="169219" cy="294305"/>
                <a:chOff x="2717231" y="3784600"/>
                <a:chExt cx="286608" cy="496888"/>
              </a:xfrm>
              <a:solidFill>
                <a:schemeClr val="accent2"/>
              </a:solidFill>
            </p:grpSpPr>
            <p:sp>
              <p:nvSpPr>
                <p:cNvPr id="129" name="Oval 172">
                  <a:extLst>
                    <a:ext uri="{FF2B5EF4-FFF2-40B4-BE49-F238E27FC236}">
                      <a16:creationId xmlns:a16="http://schemas.microsoft.com/office/drawing/2014/main" id="{F725F6BE-64DA-B11D-F75B-4F95B6D56B7B}"/>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30" name="Freeform 173">
                  <a:extLst>
                    <a:ext uri="{FF2B5EF4-FFF2-40B4-BE49-F238E27FC236}">
                      <a16:creationId xmlns:a16="http://schemas.microsoft.com/office/drawing/2014/main" id="{41407505-B4C2-FF52-7B61-C63D99D30976}"/>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123" name="Group 122" descr="male shape">
                <a:extLst>
                  <a:ext uri="{FF2B5EF4-FFF2-40B4-BE49-F238E27FC236}">
                    <a16:creationId xmlns:a16="http://schemas.microsoft.com/office/drawing/2014/main" id="{F99E0CB0-DCED-2837-8DC5-F1B16B611DA9}"/>
                  </a:ext>
                </a:extLst>
              </p:cNvPr>
              <p:cNvGrpSpPr/>
              <p:nvPr/>
            </p:nvGrpSpPr>
            <p:grpSpPr>
              <a:xfrm>
                <a:off x="17035327" y="2105854"/>
                <a:ext cx="169219" cy="294305"/>
                <a:chOff x="2717231" y="3784600"/>
                <a:chExt cx="286608" cy="496888"/>
              </a:xfrm>
              <a:solidFill>
                <a:schemeClr val="accent2"/>
              </a:solidFill>
            </p:grpSpPr>
            <p:sp>
              <p:nvSpPr>
                <p:cNvPr id="127" name="Oval 172">
                  <a:extLst>
                    <a:ext uri="{FF2B5EF4-FFF2-40B4-BE49-F238E27FC236}">
                      <a16:creationId xmlns:a16="http://schemas.microsoft.com/office/drawing/2014/main" id="{7B14D2D4-EEF0-97ED-1BA6-7C661C6346A3}"/>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28" name="Freeform 173">
                  <a:extLst>
                    <a:ext uri="{FF2B5EF4-FFF2-40B4-BE49-F238E27FC236}">
                      <a16:creationId xmlns:a16="http://schemas.microsoft.com/office/drawing/2014/main" id="{A0871840-F768-9E84-C286-07966DD053D3}"/>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124" name="Group 123" descr="male shape">
                <a:extLst>
                  <a:ext uri="{FF2B5EF4-FFF2-40B4-BE49-F238E27FC236}">
                    <a16:creationId xmlns:a16="http://schemas.microsoft.com/office/drawing/2014/main" id="{7EB30141-7369-DF50-4707-BE4CA643D6DE}"/>
                  </a:ext>
                </a:extLst>
              </p:cNvPr>
              <p:cNvGrpSpPr/>
              <p:nvPr/>
            </p:nvGrpSpPr>
            <p:grpSpPr>
              <a:xfrm>
                <a:off x="17215281" y="2105854"/>
                <a:ext cx="169219" cy="294305"/>
                <a:chOff x="2717231" y="3784600"/>
                <a:chExt cx="286608" cy="496888"/>
              </a:xfrm>
              <a:solidFill>
                <a:schemeClr val="accent2"/>
              </a:solidFill>
            </p:grpSpPr>
            <p:sp>
              <p:nvSpPr>
                <p:cNvPr id="125" name="Oval 172">
                  <a:extLst>
                    <a:ext uri="{FF2B5EF4-FFF2-40B4-BE49-F238E27FC236}">
                      <a16:creationId xmlns:a16="http://schemas.microsoft.com/office/drawing/2014/main" id="{ABAF664C-B4AC-F44D-6C85-1A86E09A9250}"/>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26" name="Freeform 173">
                  <a:extLst>
                    <a:ext uri="{FF2B5EF4-FFF2-40B4-BE49-F238E27FC236}">
                      <a16:creationId xmlns:a16="http://schemas.microsoft.com/office/drawing/2014/main" id="{FA4898B1-5C7D-A86B-6911-92125DD60708}"/>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grpSp>
          <p:nvGrpSpPr>
            <p:cNvPr id="131" name="Group 130">
              <a:extLst>
                <a:ext uri="{FF2B5EF4-FFF2-40B4-BE49-F238E27FC236}">
                  <a16:creationId xmlns:a16="http://schemas.microsoft.com/office/drawing/2014/main" id="{3D9C8E55-64F7-256F-7C1E-5F9C7F88F846}"/>
                </a:ext>
              </a:extLst>
            </p:cNvPr>
            <p:cNvGrpSpPr/>
            <p:nvPr/>
          </p:nvGrpSpPr>
          <p:grpSpPr>
            <a:xfrm>
              <a:off x="17358458" y="3961279"/>
              <a:ext cx="516073" cy="294446"/>
              <a:chOff x="17035327" y="2105854"/>
              <a:chExt cx="516073" cy="294446"/>
            </a:xfrm>
          </p:grpSpPr>
          <p:grpSp>
            <p:nvGrpSpPr>
              <p:cNvPr id="132" name="Group 131" descr="male shape">
                <a:extLst>
                  <a:ext uri="{FF2B5EF4-FFF2-40B4-BE49-F238E27FC236}">
                    <a16:creationId xmlns:a16="http://schemas.microsoft.com/office/drawing/2014/main" id="{9EDE857E-2726-9BF4-774B-1E55C3C9DC34}"/>
                  </a:ext>
                </a:extLst>
              </p:cNvPr>
              <p:cNvGrpSpPr/>
              <p:nvPr/>
            </p:nvGrpSpPr>
            <p:grpSpPr>
              <a:xfrm>
                <a:off x="17382181" y="2105995"/>
                <a:ext cx="169219" cy="294305"/>
                <a:chOff x="2717231" y="3784600"/>
                <a:chExt cx="286608" cy="496888"/>
              </a:xfrm>
              <a:solidFill>
                <a:schemeClr val="accent2"/>
              </a:solidFill>
            </p:grpSpPr>
            <p:sp>
              <p:nvSpPr>
                <p:cNvPr id="139" name="Oval 172">
                  <a:extLst>
                    <a:ext uri="{FF2B5EF4-FFF2-40B4-BE49-F238E27FC236}">
                      <a16:creationId xmlns:a16="http://schemas.microsoft.com/office/drawing/2014/main" id="{BDE1A427-13EA-3FCB-37B0-B39DCC688446}"/>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40" name="Freeform 173">
                  <a:extLst>
                    <a:ext uri="{FF2B5EF4-FFF2-40B4-BE49-F238E27FC236}">
                      <a16:creationId xmlns:a16="http://schemas.microsoft.com/office/drawing/2014/main" id="{6872C9EC-AF5D-39F3-8BF9-B533D862A2CC}"/>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133" name="Group 132" descr="male shape">
                <a:extLst>
                  <a:ext uri="{FF2B5EF4-FFF2-40B4-BE49-F238E27FC236}">
                    <a16:creationId xmlns:a16="http://schemas.microsoft.com/office/drawing/2014/main" id="{11E96711-62D2-A5DE-C101-3B1E9D2BCC61}"/>
                  </a:ext>
                </a:extLst>
              </p:cNvPr>
              <p:cNvGrpSpPr/>
              <p:nvPr/>
            </p:nvGrpSpPr>
            <p:grpSpPr>
              <a:xfrm>
                <a:off x="17035327" y="2105854"/>
                <a:ext cx="169219" cy="294305"/>
                <a:chOff x="2717231" y="3784600"/>
                <a:chExt cx="286608" cy="496888"/>
              </a:xfrm>
              <a:solidFill>
                <a:schemeClr val="accent2"/>
              </a:solidFill>
            </p:grpSpPr>
            <p:sp>
              <p:nvSpPr>
                <p:cNvPr id="137" name="Oval 172">
                  <a:extLst>
                    <a:ext uri="{FF2B5EF4-FFF2-40B4-BE49-F238E27FC236}">
                      <a16:creationId xmlns:a16="http://schemas.microsoft.com/office/drawing/2014/main" id="{1ACA17B6-FC96-CDBD-F94B-7EC06B118F78}"/>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38" name="Freeform 173">
                  <a:extLst>
                    <a:ext uri="{FF2B5EF4-FFF2-40B4-BE49-F238E27FC236}">
                      <a16:creationId xmlns:a16="http://schemas.microsoft.com/office/drawing/2014/main" id="{79DE37A6-1FB5-E978-754E-4A724819AD47}"/>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134" name="Group 133" descr="male shape">
                <a:extLst>
                  <a:ext uri="{FF2B5EF4-FFF2-40B4-BE49-F238E27FC236}">
                    <a16:creationId xmlns:a16="http://schemas.microsoft.com/office/drawing/2014/main" id="{0E465F9E-8197-B9D4-3E92-2B9B4A90E555}"/>
                  </a:ext>
                </a:extLst>
              </p:cNvPr>
              <p:cNvGrpSpPr/>
              <p:nvPr/>
            </p:nvGrpSpPr>
            <p:grpSpPr>
              <a:xfrm>
                <a:off x="17215281" y="2105854"/>
                <a:ext cx="169219" cy="294305"/>
                <a:chOff x="2717231" y="3784600"/>
                <a:chExt cx="286608" cy="496888"/>
              </a:xfrm>
              <a:solidFill>
                <a:schemeClr val="accent2"/>
              </a:solidFill>
            </p:grpSpPr>
            <p:sp>
              <p:nvSpPr>
                <p:cNvPr id="135" name="Oval 172">
                  <a:extLst>
                    <a:ext uri="{FF2B5EF4-FFF2-40B4-BE49-F238E27FC236}">
                      <a16:creationId xmlns:a16="http://schemas.microsoft.com/office/drawing/2014/main" id="{60B6E591-11B1-6DF8-A48F-7EC1AC4B7FDE}"/>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36" name="Freeform 173">
                  <a:extLst>
                    <a:ext uri="{FF2B5EF4-FFF2-40B4-BE49-F238E27FC236}">
                      <a16:creationId xmlns:a16="http://schemas.microsoft.com/office/drawing/2014/main" id="{7E1AFE27-BEF9-65D0-064A-3E0D7D67A409}"/>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grpSp>
          <p:nvGrpSpPr>
            <p:cNvPr id="141" name="Group 140">
              <a:extLst>
                <a:ext uri="{FF2B5EF4-FFF2-40B4-BE49-F238E27FC236}">
                  <a16:creationId xmlns:a16="http://schemas.microsoft.com/office/drawing/2014/main" id="{24C06B84-6BA8-0ADB-B88B-D7B2B9B30853}"/>
                </a:ext>
              </a:extLst>
            </p:cNvPr>
            <p:cNvGrpSpPr/>
            <p:nvPr/>
          </p:nvGrpSpPr>
          <p:grpSpPr>
            <a:xfrm>
              <a:off x="16833919" y="3961279"/>
              <a:ext cx="516073" cy="294446"/>
              <a:chOff x="17035327" y="2105854"/>
              <a:chExt cx="516073" cy="294446"/>
            </a:xfrm>
          </p:grpSpPr>
          <p:grpSp>
            <p:nvGrpSpPr>
              <p:cNvPr id="142" name="Group 141" descr="male shape">
                <a:extLst>
                  <a:ext uri="{FF2B5EF4-FFF2-40B4-BE49-F238E27FC236}">
                    <a16:creationId xmlns:a16="http://schemas.microsoft.com/office/drawing/2014/main" id="{3169785F-0A51-1537-671C-A84F60E35F27}"/>
                  </a:ext>
                </a:extLst>
              </p:cNvPr>
              <p:cNvGrpSpPr/>
              <p:nvPr/>
            </p:nvGrpSpPr>
            <p:grpSpPr>
              <a:xfrm>
                <a:off x="17382181" y="2105995"/>
                <a:ext cx="169219" cy="294305"/>
                <a:chOff x="2717231" y="3784600"/>
                <a:chExt cx="286608" cy="496888"/>
              </a:xfrm>
              <a:solidFill>
                <a:schemeClr val="accent2"/>
              </a:solidFill>
            </p:grpSpPr>
            <p:sp>
              <p:nvSpPr>
                <p:cNvPr id="149" name="Oval 172">
                  <a:extLst>
                    <a:ext uri="{FF2B5EF4-FFF2-40B4-BE49-F238E27FC236}">
                      <a16:creationId xmlns:a16="http://schemas.microsoft.com/office/drawing/2014/main" id="{1E51A6BF-B442-DB66-B242-BDEE0DAD7D00}"/>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50" name="Freeform 173">
                  <a:extLst>
                    <a:ext uri="{FF2B5EF4-FFF2-40B4-BE49-F238E27FC236}">
                      <a16:creationId xmlns:a16="http://schemas.microsoft.com/office/drawing/2014/main" id="{5D67053F-8CA4-14DA-A859-907D06D744AC}"/>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143" name="Group 142" descr="male shape">
                <a:extLst>
                  <a:ext uri="{FF2B5EF4-FFF2-40B4-BE49-F238E27FC236}">
                    <a16:creationId xmlns:a16="http://schemas.microsoft.com/office/drawing/2014/main" id="{0EFBFD5A-C2F5-F5EF-6642-DDD483E9846E}"/>
                  </a:ext>
                </a:extLst>
              </p:cNvPr>
              <p:cNvGrpSpPr/>
              <p:nvPr/>
            </p:nvGrpSpPr>
            <p:grpSpPr>
              <a:xfrm>
                <a:off x="17035327" y="2105854"/>
                <a:ext cx="169219" cy="294305"/>
                <a:chOff x="2717231" y="3784600"/>
                <a:chExt cx="286608" cy="496888"/>
              </a:xfrm>
              <a:solidFill>
                <a:schemeClr val="accent2"/>
              </a:solidFill>
            </p:grpSpPr>
            <p:sp>
              <p:nvSpPr>
                <p:cNvPr id="147" name="Oval 172">
                  <a:extLst>
                    <a:ext uri="{FF2B5EF4-FFF2-40B4-BE49-F238E27FC236}">
                      <a16:creationId xmlns:a16="http://schemas.microsoft.com/office/drawing/2014/main" id="{A4A9F094-25D9-9BB4-1FF6-690D8B7F9F3A}"/>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48" name="Freeform 173">
                  <a:extLst>
                    <a:ext uri="{FF2B5EF4-FFF2-40B4-BE49-F238E27FC236}">
                      <a16:creationId xmlns:a16="http://schemas.microsoft.com/office/drawing/2014/main" id="{21C35875-12BC-7A42-C524-5B88736BCA15}"/>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144" name="Group 143" descr="male shape">
                <a:extLst>
                  <a:ext uri="{FF2B5EF4-FFF2-40B4-BE49-F238E27FC236}">
                    <a16:creationId xmlns:a16="http://schemas.microsoft.com/office/drawing/2014/main" id="{BBCCCB86-8B39-57A2-4FD3-674A2892C184}"/>
                  </a:ext>
                </a:extLst>
              </p:cNvPr>
              <p:cNvGrpSpPr/>
              <p:nvPr/>
            </p:nvGrpSpPr>
            <p:grpSpPr>
              <a:xfrm>
                <a:off x="17215281" y="2105854"/>
                <a:ext cx="169219" cy="294305"/>
                <a:chOff x="2717231" y="3784600"/>
                <a:chExt cx="286608" cy="496888"/>
              </a:xfrm>
              <a:solidFill>
                <a:schemeClr val="accent2"/>
              </a:solidFill>
            </p:grpSpPr>
            <p:sp>
              <p:nvSpPr>
                <p:cNvPr id="145" name="Oval 172">
                  <a:extLst>
                    <a:ext uri="{FF2B5EF4-FFF2-40B4-BE49-F238E27FC236}">
                      <a16:creationId xmlns:a16="http://schemas.microsoft.com/office/drawing/2014/main" id="{6107BBCC-E2F5-B5FB-92CE-1E10D3841393}"/>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46" name="Freeform 173">
                  <a:extLst>
                    <a:ext uri="{FF2B5EF4-FFF2-40B4-BE49-F238E27FC236}">
                      <a16:creationId xmlns:a16="http://schemas.microsoft.com/office/drawing/2014/main" id="{9B83B074-BD6C-B979-D500-E5BABAA57ACC}"/>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grpSp>
          <p:nvGrpSpPr>
            <p:cNvPr id="151" name="Group 150">
              <a:extLst>
                <a:ext uri="{FF2B5EF4-FFF2-40B4-BE49-F238E27FC236}">
                  <a16:creationId xmlns:a16="http://schemas.microsoft.com/office/drawing/2014/main" id="{7589EA0B-2981-9AF9-1DCC-54D20E658381}"/>
                </a:ext>
              </a:extLst>
            </p:cNvPr>
            <p:cNvGrpSpPr/>
            <p:nvPr/>
          </p:nvGrpSpPr>
          <p:grpSpPr>
            <a:xfrm>
              <a:off x="16303346" y="3961279"/>
              <a:ext cx="516073" cy="294446"/>
              <a:chOff x="17035327" y="2105854"/>
              <a:chExt cx="516073" cy="294446"/>
            </a:xfrm>
          </p:grpSpPr>
          <p:grpSp>
            <p:nvGrpSpPr>
              <p:cNvPr id="152" name="Group 151" descr="male shape">
                <a:extLst>
                  <a:ext uri="{FF2B5EF4-FFF2-40B4-BE49-F238E27FC236}">
                    <a16:creationId xmlns:a16="http://schemas.microsoft.com/office/drawing/2014/main" id="{0CBDED21-F1DA-AB29-92F2-83D7A4EDC567}"/>
                  </a:ext>
                </a:extLst>
              </p:cNvPr>
              <p:cNvGrpSpPr/>
              <p:nvPr/>
            </p:nvGrpSpPr>
            <p:grpSpPr>
              <a:xfrm>
                <a:off x="17382181" y="2105995"/>
                <a:ext cx="169219" cy="294305"/>
                <a:chOff x="2717231" y="3784600"/>
                <a:chExt cx="286608" cy="496888"/>
              </a:xfrm>
              <a:solidFill>
                <a:schemeClr val="accent2"/>
              </a:solidFill>
            </p:grpSpPr>
            <p:sp>
              <p:nvSpPr>
                <p:cNvPr id="159" name="Oval 172">
                  <a:extLst>
                    <a:ext uri="{FF2B5EF4-FFF2-40B4-BE49-F238E27FC236}">
                      <a16:creationId xmlns:a16="http://schemas.microsoft.com/office/drawing/2014/main" id="{3C1F30FA-70EF-0D05-CC9A-ADCEBA9E9B74}"/>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60" name="Freeform 173">
                  <a:extLst>
                    <a:ext uri="{FF2B5EF4-FFF2-40B4-BE49-F238E27FC236}">
                      <a16:creationId xmlns:a16="http://schemas.microsoft.com/office/drawing/2014/main" id="{6CBFF894-E2E8-C6A5-85E7-779A8733077B}"/>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153" name="Group 152" descr="male shape">
                <a:extLst>
                  <a:ext uri="{FF2B5EF4-FFF2-40B4-BE49-F238E27FC236}">
                    <a16:creationId xmlns:a16="http://schemas.microsoft.com/office/drawing/2014/main" id="{47CDB1AE-D5C3-AF47-1A71-01BE12995037}"/>
                  </a:ext>
                </a:extLst>
              </p:cNvPr>
              <p:cNvGrpSpPr/>
              <p:nvPr/>
            </p:nvGrpSpPr>
            <p:grpSpPr>
              <a:xfrm>
                <a:off x="17035327" y="2105854"/>
                <a:ext cx="169219" cy="294305"/>
                <a:chOff x="2717231" y="3784600"/>
                <a:chExt cx="286608" cy="496888"/>
              </a:xfrm>
              <a:solidFill>
                <a:schemeClr val="accent2"/>
              </a:solidFill>
            </p:grpSpPr>
            <p:sp>
              <p:nvSpPr>
                <p:cNvPr id="157" name="Oval 172">
                  <a:extLst>
                    <a:ext uri="{FF2B5EF4-FFF2-40B4-BE49-F238E27FC236}">
                      <a16:creationId xmlns:a16="http://schemas.microsoft.com/office/drawing/2014/main" id="{1A4B8880-3A2C-A3F5-7BB2-28DA66570031}"/>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58" name="Freeform 173">
                  <a:extLst>
                    <a:ext uri="{FF2B5EF4-FFF2-40B4-BE49-F238E27FC236}">
                      <a16:creationId xmlns:a16="http://schemas.microsoft.com/office/drawing/2014/main" id="{5F113D14-5C00-3A69-73DE-4575DBDC55B8}"/>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154" name="Group 153" descr="male shape">
                <a:extLst>
                  <a:ext uri="{FF2B5EF4-FFF2-40B4-BE49-F238E27FC236}">
                    <a16:creationId xmlns:a16="http://schemas.microsoft.com/office/drawing/2014/main" id="{C1620F03-AEFB-07FE-48F2-E6D2216F12FF}"/>
                  </a:ext>
                </a:extLst>
              </p:cNvPr>
              <p:cNvGrpSpPr/>
              <p:nvPr/>
            </p:nvGrpSpPr>
            <p:grpSpPr>
              <a:xfrm>
                <a:off x="17215281" y="2105854"/>
                <a:ext cx="169219" cy="294305"/>
                <a:chOff x="2717231" y="3784600"/>
                <a:chExt cx="286608" cy="496888"/>
              </a:xfrm>
              <a:solidFill>
                <a:schemeClr val="accent2"/>
              </a:solidFill>
            </p:grpSpPr>
            <p:sp>
              <p:nvSpPr>
                <p:cNvPr id="155" name="Oval 172">
                  <a:extLst>
                    <a:ext uri="{FF2B5EF4-FFF2-40B4-BE49-F238E27FC236}">
                      <a16:creationId xmlns:a16="http://schemas.microsoft.com/office/drawing/2014/main" id="{055F463A-B3DD-3180-6285-71C29655DA43}"/>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56" name="Freeform 173">
                  <a:extLst>
                    <a:ext uri="{FF2B5EF4-FFF2-40B4-BE49-F238E27FC236}">
                      <a16:creationId xmlns:a16="http://schemas.microsoft.com/office/drawing/2014/main" id="{4292AE79-760F-4A4A-3707-F0B8F4826F28}"/>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grpSp>
          <p:nvGrpSpPr>
            <p:cNvPr id="161" name="Group 160">
              <a:extLst>
                <a:ext uri="{FF2B5EF4-FFF2-40B4-BE49-F238E27FC236}">
                  <a16:creationId xmlns:a16="http://schemas.microsoft.com/office/drawing/2014/main" id="{298F0749-AECD-53BB-2AB2-4B7321B929E5}"/>
                </a:ext>
              </a:extLst>
            </p:cNvPr>
            <p:cNvGrpSpPr/>
            <p:nvPr/>
          </p:nvGrpSpPr>
          <p:grpSpPr>
            <a:xfrm>
              <a:off x="17358458" y="4316793"/>
              <a:ext cx="516073" cy="294446"/>
              <a:chOff x="17035327" y="2105854"/>
              <a:chExt cx="516073" cy="294446"/>
            </a:xfrm>
          </p:grpSpPr>
          <p:grpSp>
            <p:nvGrpSpPr>
              <p:cNvPr id="162" name="Group 161" descr="male shape">
                <a:extLst>
                  <a:ext uri="{FF2B5EF4-FFF2-40B4-BE49-F238E27FC236}">
                    <a16:creationId xmlns:a16="http://schemas.microsoft.com/office/drawing/2014/main" id="{2AF7C7B7-2819-9ABB-9CAF-73E34CA18BC1}"/>
                  </a:ext>
                </a:extLst>
              </p:cNvPr>
              <p:cNvGrpSpPr/>
              <p:nvPr/>
            </p:nvGrpSpPr>
            <p:grpSpPr>
              <a:xfrm>
                <a:off x="17382181" y="2105995"/>
                <a:ext cx="169219" cy="294305"/>
                <a:chOff x="2717231" y="3784600"/>
                <a:chExt cx="286608" cy="496888"/>
              </a:xfrm>
              <a:solidFill>
                <a:schemeClr val="accent2"/>
              </a:solidFill>
            </p:grpSpPr>
            <p:sp>
              <p:nvSpPr>
                <p:cNvPr id="169" name="Oval 172">
                  <a:extLst>
                    <a:ext uri="{FF2B5EF4-FFF2-40B4-BE49-F238E27FC236}">
                      <a16:creationId xmlns:a16="http://schemas.microsoft.com/office/drawing/2014/main" id="{B97B9AB9-7BC8-578C-B4CD-BAB76A21A24F}"/>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70" name="Freeform 173">
                  <a:extLst>
                    <a:ext uri="{FF2B5EF4-FFF2-40B4-BE49-F238E27FC236}">
                      <a16:creationId xmlns:a16="http://schemas.microsoft.com/office/drawing/2014/main" id="{FDA729E7-521F-E7CB-EDAA-8FD117BCD929}"/>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163" name="Group 162" descr="male shape">
                <a:extLst>
                  <a:ext uri="{FF2B5EF4-FFF2-40B4-BE49-F238E27FC236}">
                    <a16:creationId xmlns:a16="http://schemas.microsoft.com/office/drawing/2014/main" id="{6CF2BD74-D1A9-7790-CFD2-CF5D9567E606}"/>
                  </a:ext>
                </a:extLst>
              </p:cNvPr>
              <p:cNvGrpSpPr/>
              <p:nvPr/>
            </p:nvGrpSpPr>
            <p:grpSpPr>
              <a:xfrm>
                <a:off x="17035327" y="2105854"/>
                <a:ext cx="169219" cy="294305"/>
                <a:chOff x="2717231" y="3784600"/>
                <a:chExt cx="286608" cy="496888"/>
              </a:xfrm>
              <a:solidFill>
                <a:schemeClr val="accent2"/>
              </a:solidFill>
            </p:grpSpPr>
            <p:sp>
              <p:nvSpPr>
                <p:cNvPr id="167" name="Oval 172">
                  <a:extLst>
                    <a:ext uri="{FF2B5EF4-FFF2-40B4-BE49-F238E27FC236}">
                      <a16:creationId xmlns:a16="http://schemas.microsoft.com/office/drawing/2014/main" id="{BFB7F07A-FDAC-81B2-E00F-A38C4B41D09E}"/>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68" name="Freeform 173">
                  <a:extLst>
                    <a:ext uri="{FF2B5EF4-FFF2-40B4-BE49-F238E27FC236}">
                      <a16:creationId xmlns:a16="http://schemas.microsoft.com/office/drawing/2014/main" id="{B6EF2734-38DE-66A6-3B10-FFBA9C281133}"/>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164" name="Group 163" descr="male shape">
                <a:extLst>
                  <a:ext uri="{FF2B5EF4-FFF2-40B4-BE49-F238E27FC236}">
                    <a16:creationId xmlns:a16="http://schemas.microsoft.com/office/drawing/2014/main" id="{E64AE68E-0074-E06A-BB86-D60CD72EB400}"/>
                  </a:ext>
                </a:extLst>
              </p:cNvPr>
              <p:cNvGrpSpPr/>
              <p:nvPr/>
            </p:nvGrpSpPr>
            <p:grpSpPr>
              <a:xfrm>
                <a:off x="17215281" y="2105854"/>
                <a:ext cx="169219" cy="294305"/>
                <a:chOff x="2717231" y="3784600"/>
                <a:chExt cx="286608" cy="496888"/>
              </a:xfrm>
              <a:solidFill>
                <a:schemeClr val="accent2"/>
              </a:solidFill>
            </p:grpSpPr>
            <p:sp>
              <p:nvSpPr>
                <p:cNvPr id="165" name="Oval 172">
                  <a:extLst>
                    <a:ext uri="{FF2B5EF4-FFF2-40B4-BE49-F238E27FC236}">
                      <a16:creationId xmlns:a16="http://schemas.microsoft.com/office/drawing/2014/main" id="{44DB32F2-3503-7825-76B2-F132138FDD40}"/>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66" name="Freeform 173">
                  <a:extLst>
                    <a:ext uri="{FF2B5EF4-FFF2-40B4-BE49-F238E27FC236}">
                      <a16:creationId xmlns:a16="http://schemas.microsoft.com/office/drawing/2014/main" id="{1555277B-0A16-2245-D501-9039784749BC}"/>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grpSp>
          <p:nvGrpSpPr>
            <p:cNvPr id="171" name="Group 170">
              <a:extLst>
                <a:ext uri="{FF2B5EF4-FFF2-40B4-BE49-F238E27FC236}">
                  <a16:creationId xmlns:a16="http://schemas.microsoft.com/office/drawing/2014/main" id="{F190716F-863E-85E7-C518-777A8E7526A8}"/>
                </a:ext>
              </a:extLst>
            </p:cNvPr>
            <p:cNvGrpSpPr/>
            <p:nvPr/>
          </p:nvGrpSpPr>
          <p:grpSpPr>
            <a:xfrm>
              <a:off x="16833919" y="4316793"/>
              <a:ext cx="516073" cy="294446"/>
              <a:chOff x="17035327" y="2105854"/>
              <a:chExt cx="516073" cy="294446"/>
            </a:xfrm>
          </p:grpSpPr>
          <p:grpSp>
            <p:nvGrpSpPr>
              <p:cNvPr id="172" name="Group 171" descr="male shape">
                <a:extLst>
                  <a:ext uri="{FF2B5EF4-FFF2-40B4-BE49-F238E27FC236}">
                    <a16:creationId xmlns:a16="http://schemas.microsoft.com/office/drawing/2014/main" id="{46C11894-7EA6-CC4F-D285-190CB0ED2B9E}"/>
                  </a:ext>
                </a:extLst>
              </p:cNvPr>
              <p:cNvGrpSpPr/>
              <p:nvPr/>
            </p:nvGrpSpPr>
            <p:grpSpPr>
              <a:xfrm>
                <a:off x="17382181" y="2105995"/>
                <a:ext cx="169219" cy="294305"/>
                <a:chOff x="2717231" y="3784600"/>
                <a:chExt cx="286608" cy="496888"/>
              </a:xfrm>
              <a:solidFill>
                <a:schemeClr val="accent2"/>
              </a:solidFill>
            </p:grpSpPr>
            <p:sp>
              <p:nvSpPr>
                <p:cNvPr id="179" name="Oval 172">
                  <a:extLst>
                    <a:ext uri="{FF2B5EF4-FFF2-40B4-BE49-F238E27FC236}">
                      <a16:creationId xmlns:a16="http://schemas.microsoft.com/office/drawing/2014/main" id="{57900C64-B549-D082-9C02-16F796233CD9}"/>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80" name="Freeform 173">
                  <a:extLst>
                    <a:ext uri="{FF2B5EF4-FFF2-40B4-BE49-F238E27FC236}">
                      <a16:creationId xmlns:a16="http://schemas.microsoft.com/office/drawing/2014/main" id="{5F29D279-E6AA-DBB6-C965-F171B54E7F5B}"/>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173" name="Group 172" descr="male shape">
                <a:extLst>
                  <a:ext uri="{FF2B5EF4-FFF2-40B4-BE49-F238E27FC236}">
                    <a16:creationId xmlns:a16="http://schemas.microsoft.com/office/drawing/2014/main" id="{EBACA2EB-1398-B868-28E6-A281CAE93BD6}"/>
                  </a:ext>
                </a:extLst>
              </p:cNvPr>
              <p:cNvGrpSpPr/>
              <p:nvPr/>
            </p:nvGrpSpPr>
            <p:grpSpPr>
              <a:xfrm>
                <a:off x="17035327" y="2105854"/>
                <a:ext cx="169219" cy="294305"/>
                <a:chOff x="2717231" y="3784600"/>
                <a:chExt cx="286608" cy="496888"/>
              </a:xfrm>
              <a:solidFill>
                <a:schemeClr val="accent2"/>
              </a:solidFill>
            </p:grpSpPr>
            <p:sp>
              <p:nvSpPr>
                <p:cNvPr id="177" name="Oval 172">
                  <a:extLst>
                    <a:ext uri="{FF2B5EF4-FFF2-40B4-BE49-F238E27FC236}">
                      <a16:creationId xmlns:a16="http://schemas.microsoft.com/office/drawing/2014/main" id="{F1F4B413-34FC-6CED-5AA6-AD2D69E7E7E2}"/>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78" name="Freeform 173">
                  <a:extLst>
                    <a:ext uri="{FF2B5EF4-FFF2-40B4-BE49-F238E27FC236}">
                      <a16:creationId xmlns:a16="http://schemas.microsoft.com/office/drawing/2014/main" id="{26719781-5606-8558-63F0-EA0DCDB83DE4}"/>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174" name="Group 173" descr="male shape">
                <a:extLst>
                  <a:ext uri="{FF2B5EF4-FFF2-40B4-BE49-F238E27FC236}">
                    <a16:creationId xmlns:a16="http://schemas.microsoft.com/office/drawing/2014/main" id="{2AA41807-6D37-B880-2344-A402FEEDD6E0}"/>
                  </a:ext>
                </a:extLst>
              </p:cNvPr>
              <p:cNvGrpSpPr/>
              <p:nvPr/>
            </p:nvGrpSpPr>
            <p:grpSpPr>
              <a:xfrm>
                <a:off x="17215281" y="2105854"/>
                <a:ext cx="169219" cy="294305"/>
                <a:chOff x="2717231" y="3784600"/>
                <a:chExt cx="286608" cy="496888"/>
              </a:xfrm>
              <a:solidFill>
                <a:schemeClr val="accent2"/>
              </a:solidFill>
            </p:grpSpPr>
            <p:sp>
              <p:nvSpPr>
                <p:cNvPr id="175" name="Oval 172">
                  <a:extLst>
                    <a:ext uri="{FF2B5EF4-FFF2-40B4-BE49-F238E27FC236}">
                      <a16:creationId xmlns:a16="http://schemas.microsoft.com/office/drawing/2014/main" id="{12AA701E-6341-56FD-CAEE-79FA8B2850F4}"/>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76" name="Freeform 173">
                  <a:extLst>
                    <a:ext uri="{FF2B5EF4-FFF2-40B4-BE49-F238E27FC236}">
                      <a16:creationId xmlns:a16="http://schemas.microsoft.com/office/drawing/2014/main" id="{75D7C7F2-D3B3-0AA1-97B7-26B975C5B6A3}"/>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grpSp>
          <p:nvGrpSpPr>
            <p:cNvPr id="181" name="Group 180">
              <a:extLst>
                <a:ext uri="{FF2B5EF4-FFF2-40B4-BE49-F238E27FC236}">
                  <a16:creationId xmlns:a16="http://schemas.microsoft.com/office/drawing/2014/main" id="{9361758B-2D8F-ADBC-F71E-096B8E4BEFEE}"/>
                </a:ext>
              </a:extLst>
            </p:cNvPr>
            <p:cNvGrpSpPr/>
            <p:nvPr/>
          </p:nvGrpSpPr>
          <p:grpSpPr>
            <a:xfrm>
              <a:off x="16303346" y="4316793"/>
              <a:ext cx="516073" cy="294446"/>
              <a:chOff x="17035327" y="2105854"/>
              <a:chExt cx="516073" cy="294446"/>
            </a:xfrm>
          </p:grpSpPr>
          <p:grpSp>
            <p:nvGrpSpPr>
              <p:cNvPr id="182" name="Group 181" descr="male shape">
                <a:extLst>
                  <a:ext uri="{FF2B5EF4-FFF2-40B4-BE49-F238E27FC236}">
                    <a16:creationId xmlns:a16="http://schemas.microsoft.com/office/drawing/2014/main" id="{A72B54A2-DD11-5898-ABB6-76F4F6CCDA5C}"/>
                  </a:ext>
                </a:extLst>
              </p:cNvPr>
              <p:cNvGrpSpPr/>
              <p:nvPr/>
            </p:nvGrpSpPr>
            <p:grpSpPr>
              <a:xfrm>
                <a:off x="17382181" y="2105995"/>
                <a:ext cx="169219" cy="294305"/>
                <a:chOff x="2717231" y="3784600"/>
                <a:chExt cx="286608" cy="496888"/>
              </a:xfrm>
              <a:solidFill>
                <a:schemeClr val="accent2"/>
              </a:solidFill>
            </p:grpSpPr>
            <p:sp>
              <p:nvSpPr>
                <p:cNvPr id="189" name="Oval 172">
                  <a:extLst>
                    <a:ext uri="{FF2B5EF4-FFF2-40B4-BE49-F238E27FC236}">
                      <a16:creationId xmlns:a16="http://schemas.microsoft.com/office/drawing/2014/main" id="{103AA99C-8114-8596-2EAE-1973E140BD5B}"/>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90" name="Freeform 173">
                  <a:extLst>
                    <a:ext uri="{FF2B5EF4-FFF2-40B4-BE49-F238E27FC236}">
                      <a16:creationId xmlns:a16="http://schemas.microsoft.com/office/drawing/2014/main" id="{37FD0A4D-088D-0B86-13F7-56279C8C8D62}"/>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183" name="Group 182" descr="male shape">
                <a:extLst>
                  <a:ext uri="{FF2B5EF4-FFF2-40B4-BE49-F238E27FC236}">
                    <a16:creationId xmlns:a16="http://schemas.microsoft.com/office/drawing/2014/main" id="{490AA08D-E014-DB75-DE61-8F2D1B8E8439}"/>
                  </a:ext>
                </a:extLst>
              </p:cNvPr>
              <p:cNvGrpSpPr/>
              <p:nvPr/>
            </p:nvGrpSpPr>
            <p:grpSpPr>
              <a:xfrm>
                <a:off x="17035327" y="2105854"/>
                <a:ext cx="169219" cy="294305"/>
                <a:chOff x="2717231" y="3784600"/>
                <a:chExt cx="286608" cy="496888"/>
              </a:xfrm>
              <a:solidFill>
                <a:schemeClr val="accent2"/>
              </a:solidFill>
            </p:grpSpPr>
            <p:sp>
              <p:nvSpPr>
                <p:cNvPr id="187" name="Oval 172">
                  <a:extLst>
                    <a:ext uri="{FF2B5EF4-FFF2-40B4-BE49-F238E27FC236}">
                      <a16:creationId xmlns:a16="http://schemas.microsoft.com/office/drawing/2014/main" id="{9BD30A29-1E3E-6F31-8F6A-284F449658BC}"/>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88" name="Freeform 173">
                  <a:extLst>
                    <a:ext uri="{FF2B5EF4-FFF2-40B4-BE49-F238E27FC236}">
                      <a16:creationId xmlns:a16="http://schemas.microsoft.com/office/drawing/2014/main" id="{B4FDBBEA-E605-D4DD-E134-B4A7D5C2476C}"/>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184" name="Group 183" descr="male shape">
                <a:extLst>
                  <a:ext uri="{FF2B5EF4-FFF2-40B4-BE49-F238E27FC236}">
                    <a16:creationId xmlns:a16="http://schemas.microsoft.com/office/drawing/2014/main" id="{44B127B0-2F9E-18E0-4C43-832C259FF9C8}"/>
                  </a:ext>
                </a:extLst>
              </p:cNvPr>
              <p:cNvGrpSpPr/>
              <p:nvPr/>
            </p:nvGrpSpPr>
            <p:grpSpPr>
              <a:xfrm>
                <a:off x="17215281" y="2105854"/>
                <a:ext cx="169219" cy="294305"/>
                <a:chOff x="2717231" y="3784600"/>
                <a:chExt cx="286608" cy="496888"/>
              </a:xfrm>
              <a:solidFill>
                <a:schemeClr val="accent2"/>
              </a:solidFill>
            </p:grpSpPr>
            <p:sp>
              <p:nvSpPr>
                <p:cNvPr id="185" name="Oval 172">
                  <a:extLst>
                    <a:ext uri="{FF2B5EF4-FFF2-40B4-BE49-F238E27FC236}">
                      <a16:creationId xmlns:a16="http://schemas.microsoft.com/office/drawing/2014/main" id="{BE8D47BF-62C9-0FF9-D005-4D397DA37B0B}"/>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86" name="Freeform 173">
                  <a:extLst>
                    <a:ext uri="{FF2B5EF4-FFF2-40B4-BE49-F238E27FC236}">
                      <a16:creationId xmlns:a16="http://schemas.microsoft.com/office/drawing/2014/main" id="{C8F5AEBF-CF47-194D-FFC8-175B850AD210}"/>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grpSp>
          <p:nvGrpSpPr>
            <p:cNvPr id="191" name="Group 190">
              <a:extLst>
                <a:ext uri="{FF2B5EF4-FFF2-40B4-BE49-F238E27FC236}">
                  <a16:creationId xmlns:a16="http://schemas.microsoft.com/office/drawing/2014/main" id="{D2C39AF2-18E1-51CB-51F0-A0135B5417BB}"/>
                </a:ext>
              </a:extLst>
            </p:cNvPr>
            <p:cNvGrpSpPr/>
            <p:nvPr/>
          </p:nvGrpSpPr>
          <p:grpSpPr>
            <a:xfrm>
              <a:off x="17371018" y="4696475"/>
              <a:ext cx="516073" cy="294446"/>
              <a:chOff x="17035327" y="2105854"/>
              <a:chExt cx="516073" cy="294446"/>
            </a:xfrm>
          </p:grpSpPr>
          <p:grpSp>
            <p:nvGrpSpPr>
              <p:cNvPr id="192" name="Group 191" descr="male shape">
                <a:extLst>
                  <a:ext uri="{FF2B5EF4-FFF2-40B4-BE49-F238E27FC236}">
                    <a16:creationId xmlns:a16="http://schemas.microsoft.com/office/drawing/2014/main" id="{2C205303-FCD6-5ACB-ED25-A48B174B0146}"/>
                  </a:ext>
                </a:extLst>
              </p:cNvPr>
              <p:cNvGrpSpPr/>
              <p:nvPr/>
            </p:nvGrpSpPr>
            <p:grpSpPr>
              <a:xfrm>
                <a:off x="17382181" y="2105995"/>
                <a:ext cx="169219" cy="294305"/>
                <a:chOff x="2717231" y="3784600"/>
                <a:chExt cx="286608" cy="496888"/>
              </a:xfrm>
              <a:solidFill>
                <a:schemeClr val="accent2"/>
              </a:solidFill>
            </p:grpSpPr>
            <p:sp>
              <p:nvSpPr>
                <p:cNvPr id="199" name="Oval 172">
                  <a:extLst>
                    <a:ext uri="{FF2B5EF4-FFF2-40B4-BE49-F238E27FC236}">
                      <a16:creationId xmlns:a16="http://schemas.microsoft.com/office/drawing/2014/main" id="{E0F44F49-61B9-BD16-9B01-5C12A33BB7C6}"/>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200" name="Freeform 173">
                  <a:extLst>
                    <a:ext uri="{FF2B5EF4-FFF2-40B4-BE49-F238E27FC236}">
                      <a16:creationId xmlns:a16="http://schemas.microsoft.com/office/drawing/2014/main" id="{7E49FBC6-D9D2-7F7F-1B65-123C18D5F875}"/>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193" name="Group 192" descr="male shape">
                <a:extLst>
                  <a:ext uri="{FF2B5EF4-FFF2-40B4-BE49-F238E27FC236}">
                    <a16:creationId xmlns:a16="http://schemas.microsoft.com/office/drawing/2014/main" id="{A044FF26-73C8-E46E-2D0F-9D4668B79F3A}"/>
                  </a:ext>
                </a:extLst>
              </p:cNvPr>
              <p:cNvGrpSpPr/>
              <p:nvPr/>
            </p:nvGrpSpPr>
            <p:grpSpPr>
              <a:xfrm>
                <a:off x="17035327" y="2105854"/>
                <a:ext cx="169219" cy="294305"/>
                <a:chOff x="2717231" y="3784600"/>
                <a:chExt cx="286608" cy="496888"/>
              </a:xfrm>
              <a:solidFill>
                <a:schemeClr val="accent2"/>
              </a:solidFill>
            </p:grpSpPr>
            <p:sp>
              <p:nvSpPr>
                <p:cNvPr id="197" name="Oval 172">
                  <a:extLst>
                    <a:ext uri="{FF2B5EF4-FFF2-40B4-BE49-F238E27FC236}">
                      <a16:creationId xmlns:a16="http://schemas.microsoft.com/office/drawing/2014/main" id="{8AD01481-5236-5B7E-4BFF-0E7DEA3F3665}"/>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98" name="Freeform 173">
                  <a:extLst>
                    <a:ext uri="{FF2B5EF4-FFF2-40B4-BE49-F238E27FC236}">
                      <a16:creationId xmlns:a16="http://schemas.microsoft.com/office/drawing/2014/main" id="{BEB7EE6A-B87C-3AD0-17AA-AC8DDBA89B08}"/>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194" name="Group 193" descr="male shape">
                <a:extLst>
                  <a:ext uri="{FF2B5EF4-FFF2-40B4-BE49-F238E27FC236}">
                    <a16:creationId xmlns:a16="http://schemas.microsoft.com/office/drawing/2014/main" id="{0CD51108-6088-28E5-8D98-FFF10C9BCAA8}"/>
                  </a:ext>
                </a:extLst>
              </p:cNvPr>
              <p:cNvGrpSpPr/>
              <p:nvPr/>
            </p:nvGrpSpPr>
            <p:grpSpPr>
              <a:xfrm>
                <a:off x="17215281" y="2105854"/>
                <a:ext cx="169219" cy="294305"/>
                <a:chOff x="2717231" y="3784600"/>
                <a:chExt cx="286608" cy="496888"/>
              </a:xfrm>
              <a:solidFill>
                <a:schemeClr val="accent2"/>
              </a:solidFill>
            </p:grpSpPr>
            <p:sp>
              <p:nvSpPr>
                <p:cNvPr id="195" name="Oval 172">
                  <a:extLst>
                    <a:ext uri="{FF2B5EF4-FFF2-40B4-BE49-F238E27FC236}">
                      <a16:creationId xmlns:a16="http://schemas.microsoft.com/office/drawing/2014/main" id="{2D0F557E-F9B7-EED9-69AC-1D37773CACCF}"/>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96" name="Freeform 173">
                  <a:extLst>
                    <a:ext uri="{FF2B5EF4-FFF2-40B4-BE49-F238E27FC236}">
                      <a16:creationId xmlns:a16="http://schemas.microsoft.com/office/drawing/2014/main" id="{4D2B9EB0-F34C-F04D-5E4D-EE9D64687621}"/>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grpSp>
          <p:nvGrpSpPr>
            <p:cNvPr id="201" name="Group 200">
              <a:extLst>
                <a:ext uri="{FF2B5EF4-FFF2-40B4-BE49-F238E27FC236}">
                  <a16:creationId xmlns:a16="http://schemas.microsoft.com/office/drawing/2014/main" id="{FBCA18FF-F306-358A-5FAD-9899A6CAF0A3}"/>
                </a:ext>
              </a:extLst>
            </p:cNvPr>
            <p:cNvGrpSpPr/>
            <p:nvPr/>
          </p:nvGrpSpPr>
          <p:grpSpPr>
            <a:xfrm>
              <a:off x="16846479" y="4696475"/>
              <a:ext cx="516073" cy="294446"/>
              <a:chOff x="17035327" y="2105854"/>
              <a:chExt cx="516073" cy="294446"/>
            </a:xfrm>
          </p:grpSpPr>
          <p:grpSp>
            <p:nvGrpSpPr>
              <p:cNvPr id="202" name="Group 201" descr="male shape">
                <a:extLst>
                  <a:ext uri="{FF2B5EF4-FFF2-40B4-BE49-F238E27FC236}">
                    <a16:creationId xmlns:a16="http://schemas.microsoft.com/office/drawing/2014/main" id="{566906E1-5EEA-52C0-7917-B87487E7AB84}"/>
                  </a:ext>
                </a:extLst>
              </p:cNvPr>
              <p:cNvGrpSpPr/>
              <p:nvPr/>
            </p:nvGrpSpPr>
            <p:grpSpPr>
              <a:xfrm>
                <a:off x="17382181" y="2105995"/>
                <a:ext cx="169219" cy="294305"/>
                <a:chOff x="2717231" y="3784600"/>
                <a:chExt cx="286608" cy="496888"/>
              </a:xfrm>
              <a:solidFill>
                <a:schemeClr val="accent2"/>
              </a:solidFill>
            </p:grpSpPr>
            <p:sp>
              <p:nvSpPr>
                <p:cNvPr id="209" name="Oval 172">
                  <a:extLst>
                    <a:ext uri="{FF2B5EF4-FFF2-40B4-BE49-F238E27FC236}">
                      <a16:creationId xmlns:a16="http://schemas.microsoft.com/office/drawing/2014/main" id="{0577C936-AC38-1AE2-8624-6DAB7EC573BA}"/>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210" name="Freeform 173">
                  <a:extLst>
                    <a:ext uri="{FF2B5EF4-FFF2-40B4-BE49-F238E27FC236}">
                      <a16:creationId xmlns:a16="http://schemas.microsoft.com/office/drawing/2014/main" id="{324170D2-88A2-6147-D916-41AE501C71A3}"/>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203" name="Group 202" descr="male shape">
                <a:extLst>
                  <a:ext uri="{FF2B5EF4-FFF2-40B4-BE49-F238E27FC236}">
                    <a16:creationId xmlns:a16="http://schemas.microsoft.com/office/drawing/2014/main" id="{99D85F22-B4B4-C987-7636-A03DA4634345}"/>
                  </a:ext>
                </a:extLst>
              </p:cNvPr>
              <p:cNvGrpSpPr/>
              <p:nvPr/>
            </p:nvGrpSpPr>
            <p:grpSpPr>
              <a:xfrm>
                <a:off x="17035327" y="2105854"/>
                <a:ext cx="169219" cy="294305"/>
                <a:chOff x="2717231" y="3784600"/>
                <a:chExt cx="286608" cy="496888"/>
              </a:xfrm>
              <a:solidFill>
                <a:schemeClr val="accent2"/>
              </a:solidFill>
            </p:grpSpPr>
            <p:sp>
              <p:nvSpPr>
                <p:cNvPr id="207" name="Oval 172">
                  <a:extLst>
                    <a:ext uri="{FF2B5EF4-FFF2-40B4-BE49-F238E27FC236}">
                      <a16:creationId xmlns:a16="http://schemas.microsoft.com/office/drawing/2014/main" id="{9F52F7F8-9B3A-32E9-1FDB-A4544EDAF126}"/>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208" name="Freeform 173">
                  <a:extLst>
                    <a:ext uri="{FF2B5EF4-FFF2-40B4-BE49-F238E27FC236}">
                      <a16:creationId xmlns:a16="http://schemas.microsoft.com/office/drawing/2014/main" id="{756D4AD4-4FFA-657F-1F12-08B0576B99F5}"/>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204" name="Group 203" descr="male shape">
                <a:extLst>
                  <a:ext uri="{FF2B5EF4-FFF2-40B4-BE49-F238E27FC236}">
                    <a16:creationId xmlns:a16="http://schemas.microsoft.com/office/drawing/2014/main" id="{BE1BF934-A23E-7E7C-A1AA-5D4C3A083708}"/>
                  </a:ext>
                </a:extLst>
              </p:cNvPr>
              <p:cNvGrpSpPr/>
              <p:nvPr/>
            </p:nvGrpSpPr>
            <p:grpSpPr>
              <a:xfrm>
                <a:off x="17215281" y="2105854"/>
                <a:ext cx="169219" cy="294305"/>
                <a:chOff x="2717231" y="3784600"/>
                <a:chExt cx="286608" cy="496888"/>
              </a:xfrm>
              <a:solidFill>
                <a:schemeClr val="accent2"/>
              </a:solidFill>
            </p:grpSpPr>
            <p:sp>
              <p:nvSpPr>
                <p:cNvPr id="205" name="Oval 172">
                  <a:extLst>
                    <a:ext uri="{FF2B5EF4-FFF2-40B4-BE49-F238E27FC236}">
                      <a16:creationId xmlns:a16="http://schemas.microsoft.com/office/drawing/2014/main" id="{370DAAA7-5070-530C-96A6-B1B8EAD8D9A3}"/>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206" name="Freeform 173">
                  <a:extLst>
                    <a:ext uri="{FF2B5EF4-FFF2-40B4-BE49-F238E27FC236}">
                      <a16:creationId xmlns:a16="http://schemas.microsoft.com/office/drawing/2014/main" id="{468934EC-91F1-85EC-DDAB-21682937488D}"/>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grpSp>
          <p:nvGrpSpPr>
            <p:cNvPr id="211" name="Group 210">
              <a:extLst>
                <a:ext uri="{FF2B5EF4-FFF2-40B4-BE49-F238E27FC236}">
                  <a16:creationId xmlns:a16="http://schemas.microsoft.com/office/drawing/2014/main" id="{A7BD141D-E294-448E-C52C-589F6DA2BD4F}"/>
                </a:ext>
              </a:extLst>
            </p:cNvPr>
            <p:cNvGrpSpPr/>
            <p:nvPr/>
          </p:nvGrpSpPr>
          <p:grpSpPr>
            <a:xfrm>
              <a:off x="16315906" y="4696475"/>
              <a:ext cx="516073" cy="294446"/>
              <a:chOff x="17035327" y="2105854"/>
              <a:chExt cx="516073" cy="294446"/>
            </a:xfrm>
          </p:grpSpPr>
          <p:grpSp>
            <p:nvGrpSpPr>
              <p:cNvPr id="212" name="Group 211" descr="male shape">
                <a:extLst>
                  <a:ext uri="{FF2B5EF4-FFF2-40B4-BE49-F238E27FC236}">
                    <a16:creationId xmlns:a16="http://schemas.microsoft.com/office/drawing/2014/main" id="{5B473583-5A96-6E63-A0C6-692C05E2F5C8}"/>
                  </a:ext>
                </a:extLst>
              </p:cNvPr>
              <p:cNvGrpSpPr/>
              <p:nvPr/>
            </p:nvGrpSpPr>
            <p:grpSpPr>
              <a:xfrm>
                <a:off x="17382181" y="2105995"/>
                <a:ext cx="169219" cy="294305"/>
                <a:chOff x="2717231" y="3784600"/>
                <a:chExt cx="286608" cy="496888"/>
              </a:xfrm>
              <a:solidFill>
                <a:schemeClr val="accent2"/>
              </a:solidFill>
            </p:grpSpPr>
            <p:sp>
              <p:nvSpPr>
                <p:cNvPr id="219" name="Oval 172">
                  <a:extLst>
                    <a:ext uri="{FF2B5EF4-FFF2-40B4-BE49-F238E27FC236}">
                      <a16:creationId xmlns:a16="http://schemas.microsoft.com/office/drawing/2014/main" id="{E08A7002-8908-CC8C-CA5E-871086B0B54B}"/>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220" name="Freeform 173">
                  <a:extLst>
                    <a:ext uri="{FF2B5EF4-FFF2-40B4-BE49-F238E27FC236}">
                      <a16:creationId xmlns:a16="http://schemas.microsoft.com/office/drawing/2014/main" id="{81B18398-7936-E8F4-C8AF-C3E97DDE418B}"/>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213" name="Group 212" descr="male shape">
                <a:extLst>
                  <a:ext uri="{FF2B5EF4-FFF2-40B4-BE49-F238E27FC236}">
                    <a16:creationId xmlns:a16="http://schemas.microsoft.com/office/drawing/2014/main" id="{67C0F0B9-8950-63CB-8276-8E330D7A415A}"/>
                  </a:ext>
                </a:extLst>
              </p:cNvPr>
              <p:cNvGrpSpPr/>
              <p:nvPr/>
            </p:nvGrpSpPr>
            <p:grpSpPr>
              <a:xfrm>
                <a:off x="17035327" y="2105854"/>
                <a:ext cx="169219" cy="294305"/>
                <a:chOff x="2717231" y="3784600"/>
                <a:chExt cx="286608" cy="496888"/>
              </a:xfrm>
              <a:solidFill>
                <a:schemeClr val="accent2"/>
              </a:solidFill>
            </p:grpSpPr>
            <p:sp>
              <p:nvSpPr>
                <p:cNvPr id="217" name="Oval 172">
                  <a:extLst>
                    <a:ext uri="{FF2B5EF4-FFF2-40B4-BE49-F238E27FC236}">
                      <a16:creationId xmlns:a16="http://schemas.microsoft.com/office/drawing/2014/main" id="{43BDC9BA-C080-DB68-DBD9-0F03557B2418}"/>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218" name="Freeform 173">
                  <a:extLst>
                    <a:ext uri="{FF2B5EF4-FFF2-40B4-BE49-F238E27FC236}">
                      <a16:creationId xmlns:a16="http://schemas.microsoft.com/office/drawing/2014/main" id="{0F7288FC-0202-E707-48C1-B717FFA4106A}"/>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214" name="Group 213" descr="male shape">
                <a:extLst>
                  <a:ext uri="{FF2B5EF4-FFF2-40B4-BE49-F238E27FC236}">
                    <a16:creationId xmlns:a16="http://schemas.microsoft.com/office/drawing/2014/main" id="{D473973D-8564-5848-A873-CCE309BD3805}"/>
                  </a:ext>
                </a:extLst>
              </p:cNvPr>
              <p:cNvGrpSpPr/>
              <p:nvPr/>
            </p:nvGrpSpPr>
            <p:grpSpPr>
              <a:xfrm>
                <a:off x="17215281" y="2105854"/>
                <a:ext cx="169219" cy="294305"/>
                <a:chOff x="2717231" y="3784600"/>
                <a:chExt cx="286608" cy="496888"/>
              </a:xfrm>
              <a:solidFill>
                <a:schemeClr val="accent2"/>
              </a:solidFill>
            </p:grpSpPr>
            <p:sp>
              <p:nvSpPr>
                <p:cNvPr id="215" name="Oval 172">
                  <a:extLst>
                    <a:ext uri="{FF2B5EF4-FFF2-40B4-BE49-F238E27FC236}">
                      <a16:creationId xmlns:a16="http://schemas.microsoft.com/office/drawing/2014/main" id="{7671F932-BB54-20EC-8526-87CF42A283D5}"/>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216" name="Freeform 173">
                  <a:extLst>
                    <a:ext uri="{FF2B5EF4-FFF2-40B4-BE49-F238E27FC236}">
                      <a16:creationId xmlns:a16="http://schemas.microsoft.com/office/drawing/2014/main" id="{6AC935A2-7D1B-A784-CD5C-F93A90461771}"/>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grpSp>
          <p:nvGrpSpPr>
            <p:cNvPr id="221" name="Group 220">
              <a:extLst>
                <a:ext uri="{FF2B5EF4-FFF2-40B4-BE49-F238E27FC236}">
                  <a16:creationId xmlns:a16="http://schemas.microsoft.com/office/drawing/2014/main" id="{38ADD500-5841-074F-CAF7-659653EB9866}"/>
                </a:ext>
              </a:extLst>
            </p:cNvPr>
            <p:cNvGrpSpPr/>
            <p:nvPr/>
          </p:nvGrpSpPr>
          <p:grpSpPr>
            <a:xfrm>
              <a:off x="17371018" y="5066462"/>
              <a:ext cx="516073" cy="294446"/>
              <a:chOff x="17035327" y="2105854"/>
              <a:chExt cx="516073" cy="294446"/>
            </a:xfrm>
          </p:grpSpPr>
          <p:grpSp>
            <p:nvGrpSpPr>
              <p:cNvPr id="222" name="Group 221" descr="male shape">
                <a:extLst>
                  <a:ext uri="{FF2B5EF4-FFF2-40B4-BE49-F238E27FC236}">
                    <a16:creationId xmlns:a16="http://schemas.microsoft.com/office/drawing/2014/main" id="{AA76E0B8-0A76-2321-0DE5-CE46AAB4F767}"/>
                  </a:ext>
                </a:extLst>
              </p:cNvPr>
              <p:cNvGrpSpPr/>
              <p:nvPr/>
            </p:nvGrpSpPr>
            <p:grpSpPr>
              <a:xfrm>
                <a:off x="17382181" y="2105995"/>
                <a:ext cx="169219" cy="294305"/>
                <a:chOff x="2717231" y="3784600"/>
                <a:chExt cx="286608" cy="496888"/>
              </a:xfrm>
              <a:solidFill>
                <a:schemeClr val="accent2"/>
              </a:solidFill>
            </p:grpSpPr>
            <p:sp>
              <p:nvSpPr>
                <p:cNvPr id="229" name="Oval 172">
                  <a:extLst>
                    <a:ext uri="{FF2B5EF4-FFF2-40B4-BE49-F238E27FC236}">
                      <a16:creationId xmlns:a16="http://schemas.microsoft.com/office/drawing/2014/main" id="{A931689B-C167-17D1-CC98-FAF4BCF204FF}"/>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230" name="Freeform 173">
                  <a:extLst>
                    <a:ext uri="{FF2B5EF4-FFF2-40B4-BE49-F238E27FC236}">
                      <a16:creationId xmlns:a16="http://schemas.microsoft.com/office/drawing/2014/main" id="{F41FA8FC-53DB-099A-017E-0A5076804728}"/>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223" name="Group 222" descr="male shape">
                <a:extLst>
                  <a:ext uri="{FF2B5EF4-FFF2-40B4-BE49-F238E27FC236}">
                    <a16:creationId xmlns:a16="http://schemas.microsoft.com/office/drawing/2014/main" id="{5F424D1A-0C97-ADD6-2339-E0AD6F32ABA4}"/>
                  </a:ext>
                </a:extLst>
              </p:cNvPr>
              <p:cNvGrpSpPr/>
              <p:nvPr/>
            </p:nvGrpSpPr>
            <p:grpSpPr>
              <a:xfrm>
                <a:off x="17035327" y="2105854"/>
                <a:ext cx="169219" cy="294305"/>
                <a:chOff x="2717231" y="3784600"/>
                <a:chExt cx="286608" cy="496888"/>
              </a:xfrm>
              <a:solidFill>
                <a:schemeClr val="accent2"/>
              </a:solidFill>
            </p:grpSpPr>
            <p:sp>
              <p:nvSpPr>
                <p:cNvPr id="227" name="Oval 172">
                  <a:extLst>
                    <a:ext uri="{FF2B5EF4-FFF2-40B4-BE49-F238E27FC236}">
                      <a16:creationId xmlns:a16="http://schemas.microsoft.com/office/drawing/2014/main" id="{22D25214-B2E6-8200-9C1E-361A3228E44B}"/>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228" name="Freeform 173">
                  <a:extLst>
                    <a:ext uri="{FF2B5EF4-FFF2-40B4-BE49-F238E27FC236}">
                      <a16:creationId xmlns:a16="http://schemas.microsoft.com/office/drawing/2014/main" id="{2416B395-7053-DA34-CCBB-A470A72FD289}"/>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224" name="Group 223" descr="male shape">
                <a:extLst>
                  <a:ext uri="{FF2B5EF4-FFF2-40B4-BE49-F238E27FC236}">
                    <a16:creationId xmlns:a16="http://schemas.microsoft.com/office/drawing/2014/main" id="{59473904-A0BA-B929-6147-E8766040A1B5}"/>
                  </a:ext>
                </a:extLst>
              </p:cNvPr>
              <p:cNvGrpSpPr/>
              <p:nvPr/>
            </p:nvGrpSpPr>
            <p:grpSpPr>
              <a:xfrm>
                <a:off x="17215281" y="2105854"/>
                <a:ext cx="169219" cy="294305"/>
                <a:chOff x="2717231" y="3784600"/>
                <a:chExt cx="286608" cy="496888"/>
              </a:xfrm>
              <a:solidFill>
                <a:schemeClr val="accent2"/>
              </a:solidFill>
            </p:grpSpPr>
            <p:sp>
              <p:nvSpPr>
                <p:cNvPr id="225" name="Oval 172">
                  <a:extLst>
                    <a:ext uri="{FF2B5EF4-FFF2-40B4-BE49-F238E27FC236}">
                      <a16:creationId xmlns:a16="http://schemas.microsoft.com/office/drawing/2014/main" id="{3FE79851-5B85-F0F7-7909-C44D02DE747D}"/>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226" name="Freeform 173">
                  <a:extLst>
                    <a:ext uri="{FF2B5EF4-FFF2-40B4-BE49-F238E27FC236}">
                      <a16:creationId xmlns:a16="http://schemas.microsoft.com/office/drawing/2014/main" id="{A80A3B4A-DE60-6D2C-EB99-A5844A3E233F}"/>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grpSp>
          <p:nvGrpSpPr>
            <p:cNvPr id="231" name="Group 230">
              <a:extLst>
                <a:ext uri="{FF2B5EF4-FFF2-40B4-BE49-F238E27FC236}">
                  <a16:creationId xmlns:a16="http://schemas.microsoft.com/office/drawing/2014/main" id="{1A11FEAE-8ADB-0FD9-997D-F0489DED5775}"/>
                </a:ext>
              </a:extLst>
            </p:cNvPr>
            <p:cNvGrpSpPr/>
            <p:nvPr/>
          </p:nvGrpSpPr>
          <p:grpSpPr>
            <a:xfrm>
              <a:off x="16846479" y="5066462"/>
              <a:ext cx="516073" cy="294446"/>
              <a:chOff x="17035327" y="2105854"/>
              <a:chExt cx="516073" cy="294446"/>
            </a:xfrm>
          </p:grpSpPr>
          <p:grpSp>
            <p:nvGrpSpPr>
              <p:cNvPr id="232" name="Group 231" descr="male shape">
                <a:extLst>
                  <a:ext uri="{FF2B5EF4-FFF2-40B4-BE49-F238E27FC236}">
                    <a16:creationId xmlns:a16="http://schemas.microsoft.com/office/drawing/2014/main" id="{4F955FBB-6C94-8D5D-DED5-595204F25589}"/>
                  </a:ext>
                </a:extLst>
              </p:cNvPr>
              <p:cNvGrpSpPr/>
              <p:nvPr/>
            </p:nvGrpSpPr>
            <p:grpSpPr>
              <a:xfrm>
                <a:off x="17382181" y="2105995"/>
                <a:ext cx="169219" cy="294305"/>
                <a:chOff x="2717231" y="3784600"/>
                <a:chExt cx="286608" cy="496888"/>
              </a:xfrm>
              <a:solidFill>
                <a:schemeClr val="accent2"/>
              </a:solidFill>
            </p:grpSpPr>
            <p:sp>
              <p:nvSpPr>
                <p:cNvPr id="239" name="Oval 172">
                  <a:extLst>
                    <a:ext uri="{FF2B5EF4-FFF2-40B4-BE49-F238E27FC236}">
                      <a16:creationId xmlns:a16="http://schemas.microsoft.com/office/drawing/2014/main" id="{084B8A40-83AF-34D1-DB4A-F1867D8FFC70}"/>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240" name="Freeform 173">
                  <a:extLst>
                    <a:ext uri="{FF2B5EF4-FFF2-40B4-BE49-F238E27FC236}">
                      <a16:creationId xmlns:a16="http://schemas.microsoft.com/office/drawing/2014/main" id="{5CF44FA3-84E2-6679-A35C-1E4F35319222}"/>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233" name="Group 232" descr="male shape">
                <a:extLst>
                  <a:ext uri="{FF2B5EF4-FFF2-40B4-BE49-F238E27FC236}">
                    <a16:creationId xmlns:a16="http://schemas.microsoft.com/office/drawing/2014/main" id="{161D146C-0BCC-271A-47D0-2AF8252760B2}"/>
                  </a:ext>
                </a:extLst>
              </p:cNvPr>
              <p:cNvGrpSpPr/>
              <p:nvPr/>
            </p:nvGrpSpPr>
            <p:grpSpPr>
              <a:xfrm>
                <a:off x="17035327" y="2105854"/>
                <a:ext cx="169219" cy="294305"/>
                <a:chOff x="2717231" y="3784600"/>
                <a:chExt cx="286608" cy="496888"/>
              </a:xfrm>
              <a:solidFill>
                <a:schemeClr val="accent2"/>
              </a:solidFill>
            </p:grpSpPr>
            <p:sp>
              <p:nvSpPr>
                <p:cNvPr id="237" name="Oval 172">
                  <a:extLst>
                    <a:ext uri="{FF2B5EF4-FFF2-40B4-BE49-F238E27FC236}">
                      <a16:creationId xmlns:a16="http://schemas.microsoft.com/office/drawing/2014/main" id="{EBC96418-7F54-28B4-F992-4B795EF7889B}"/>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238" name="Freeform 173">
                  <a:extLst>
                    <a:ext uri="{FF2B5EF4-FFF2-40B4-BE49-F238E27FC236}">
                      <a16:creationId xmlns:a16="http://schemas.microsoft.com/office/drawing/2014/main" id="{244D9281-413C-E1B0-FD39-33F6C3D5F7CA}"/>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234" name="Group 233" descr="male shape">
                <a:extLst>
                  <a:ext uri="{FF2B5EF4-FFF2-40B4-BE49-F238E27FC236}">
                    <a16:creationId xmlns:a16="http://schemas.microsoft.com/office/drawing/2014/main" id="{92109150-0D56-32C4-9AE1-96CC61E14901}"/>
                  </a:ext>
                </a:extLst>
              </p:cNvPr>
              <p:cNvGrpSpPr/>
              <p:nvPr/>
            </p:nvGrpSpPr>
            <p:grpSpPr>
              <a:xfrm>
                <a:off x="17215281" y="2105854"/>
                <a:ext cx="169219" cy="294305"/>
                <a:chOff x="2717231" y="3784600"/>
                <a:chExt cx="286608" cy="496888"/>
              </a:xfrm>
              <a:solidFill>
                <a:schemeClr val="accent2"/>
              </a:solidFill>
            </p:grpSpPr>
            <p:sp>
              <p:nvSpPr>
                <p:cNvPr id="235" name="Oval 172">
                  <a:extLst>
                    <a:ext uri="{FF2B5EF4-FFF2-40B4-BE49-F238E27FC236}">
                      <a16:creationId xmlns:a16="http://schemas.microsoft.com/office/drawing/2014/main" id="{359A4498-B79D-60A5-44CA-504E5EDF976A}"/>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236" name="Freeform 173">
                  <a:extLst>
                    <a:ext uri="{FF2B5EF4-FFF2-40B4-BE49-F238E27FC236}">
                      <a16:creationId xmlns:a16="http://schemas.microsoft.com/office/drawing/2014/main" id="{BA5A0D33-B0D3-E1FA-9DDD-EA26B23637A4}"/>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grpSp>
          <p:nvGrpSpPr>
            <p:cNvPr id="241" name="Group 240">
              <a:extLst>
                <a:ext uri="{FF2B5EF4-FFF2-40B4-BE49-F238E27FC236}">
                  <a16:creationId xmlns:a16="http://schemas.microsoft.com/office/drawing/2014/main" id="{3586BCF1-C598-F804-51E9-37B1D55D2838}"/>
                </a:ext>
              </a:extLst>
            </p:cNvPr>
            <p:cNvGrpSpPr/>
            <p:nvPr/>
          </p:nvGrpSpPr>
          <p:grpSpPr>
            <a:xfrm>
              <a:off x="16315906" y="5066462"/>
              <a:ext cx="516073" cy="294446"/>
              <a:chOff x="17035327" y="2105854"/>
              <a:chExt cx="516073" cy="294446"/>
            </a:xfrm>
          </p:grpSpPr>
          <p:grpSp>
            <p:nvGrpSpPr>
              <p:cNvPr id="242" name="Group 241" descr="male shape">
                <a:extLst>
                  <a:ext uri="{FF2B5EF4-FFF2-40B4-BE49-F238E27FC236}">
                    <a16:creationId xmlns:a16="http://schemas.microsoft.com/office/drawing/2014/main" id="{6CE361C7-BF65-65FF-ED56-7E5F73CBEACD}"/>
                  </a:ext>
                </a:extLst>
              </p:cNvPr>
              <p:cNvGrpSpPr/>
              <p:nvPr/>
            </p:nvGrpSpPr>
            <p:grpSpPr>
              <a:xfrm>
                <a:off x="17382181" y="2105995"/>
                <a:ext cx="169219" cy="294305"/>
                <a:chOff x="2717231" y="3784600"/>
                <a:chExt cx="286608" cy="496888"/>
              </a:xfrm>
              <a:solidFill>
                <a:schemeClr val="accent2"/>
              </a:solidFill>
            </p:grpSpPr>
            <p:sp>
              <p:nvSpPr>
                <p:cNvPr id="249" name="Oval 172">
                  <a:extLst>
                    <a:ext uri="{FF2B5EF4-FFF2-40B4-BE49-F238E27FC236}">
                      <a16:creationId xmlns:a16="http://schemas.microsoft.com/office/drawing/2014/main" id="{8F5672A2-081A-6572-8E09-FBDC1DBE634E}"/>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250" name="Freeform 173">
                  <a:extLst>
                    <a:ext uri="{FF2B5EF4-FFF2-40B4-BE49-F238E27FC236}">
                      <a16:creationId xmlns:a16="http://schemas.microsoft.com/office/drawing/2014/main" id="{3B4745AD-16CF-E3CE-1ACA-5AEF725C4F2B}"/>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243" name="Group 242" descr="male shape">
                <a:extLst>
                  <a:ext uri="{FF2B5EF4-FFF2-40B4-BE49-F238E27FC236}">
                    <a16:creationId xmlns:a16="http://schemas.microsoft.com/office/drawing/2014/main" id="{5AF6B59E-B599-05A0-CA08-8CBDD14DAD1E}"/>
                  </a:ext>
                </a:extLst>
              </p:cNvPr>
              <p:cNvGrpSpPr/>
              <p:nvPr/>
            </p:nvGrpSpPr>
            <p:grpSpPr>
              <a:xfrm>
                <a:off x="17035327" y="2105854"/>
                <a:ext cx="169219" cy="294305"/>
                <a:chOff x="2717231" y="3784600"/>
                <a:chExt cx="286608" cy="496888"/>
              </a:xfrm>
              <a:solidFill>
                <a:schemeClr val="accent2"/>
              </a:solidFill>
            </p:grpSpPr>
            <p:sp>
              <p:nvSpPr>
                <p:cNvPr id="247" name="Oval 172">
                  <a:extLst>
                    <a:ext uri="{FF2B5EF4-FFF2-40B4-BE49-F238E27FC236}">
                      <a16:creationId xmlns:a16="http://schemas.microsoft.com/office/drawing/2014/main" id="{9B20C0E9-3E70-A565-012D-0FAC1E45B4FE}"/>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248" name="Freeform 173">
                  <a:extLst>
                    <a:ext uri="{FF2B5EF4-FFF2-40B4-BE49-F238E27FC236}">
                      <a16:creationId xmlns:a16="http://schemas.microsoft.com/office/drawing/2014/main" id="{50F01B1D-3783-A3F5-C06C-D349F9802F68}"/>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244" name="Group 243" descr="male shape">
                <a:extLst>
                  <a:ext uri="{FF2B5EF4-FFF2-40B4-BE49-F238E27FC236}">
                    <a16:creationId xmlns:a16="http://schemas.microsoft.com/office/drawing/2014/main" id="{52C0AC6C-4EC4-5210-C560-9FB066FEE53B}"/>
                  </a:ext>
                </a:extLst>
              </p:cNvPr>
              <p:cNvGrpSpPr/>
              <p:nvPr/>
            </p:nvGrpSpPr>
            <p:grpSpPr>
              <a:xfrm>
                <a:off x="17215281" y="2105854"/>
                <a:ext cx="169219" cy="294305"/>
                <a:chOff x="2717231" y="3784600"/>
                <a:chExt cx="286608" cy="496888"/>
              </a:xfrm>
              <a:solidFill>
                <a:schemeClr val="accent2"/>
              </a:solidFill>
            </p:grpSpPr>
            <p:sp>
              <p:nvSpPr>
                <p:cNvPr id="245" name="Oval 172">
                  <a:extLst>
                    <a:ext uri="{FF2B5EF4-FFF2-40B4-BE49-F238E27FC236}">
                      <a16:creationId xmlns:a16="http://schemas.microsoft.com/office/drawing/2014/main" id="{245C4846-DAE0-B2B6-397E-0406ECD1CF9E}"/>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246" name="Freeform 173">
                  <a:extLst>
                    <a:ext uri="{FF2B5EF4-FFF2-40B4-BE49-F238E27FC236}">
                      <a16:creationId xmlns:a16="http://schemas.microsoft.com/office/drawing/2014/main" id="{05582B55-BE44-C4A8-60C6-0C5DD1315CFD}"/>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grpSp>
          <p:nvGrpSpPr>
            <p:cNvPr id="311" name="Group 310">
              <a:extLst>
                <a:ext uri="{FF2B5EF4-FFF2-40B4-BE49-F238E27FC236}">
                  <a16:creationId xmlns:a16="http://schemas.microsoft.com/office/drawing/2014/main" id="{FF934272-E9C8-F32C-1F4E-8962C7B9139B}"/>
                </a:ext>
              </a:extLst>
            </p:cNvPr>
            <p:cNvGrpSpPr/>
            <p:nvPr/>
          </p:nvGrpSpPr>
          <p:grpSpPr>
            <a:xfrm>
              <a:off x="17358458" y="5423464"/>
              <a:ext cx="516073" cy="294446"/>
              <a:chOff x="17035327" y="2105854"/>
              <a:chExt cx="516073" cy="294446"/>
            </a:xfrm>
          </p:grpSpPr>
          <p:grpSp>
            <p:nvGrpSpPr>
              <p:cNvPr id="312" name="Group 311" descr="male shape">
                <a:extLst>
                  <a:ext uri="{FF2B5EF4-FFF2-40B4-BE49-F238E27FC236}">
                    <a16:creationId xmlns:a16="http://schemas.microsoft.com/office/drawing/2014/main" id="{D6675F4D-1413-3FF8-8D54-ED06AA9AA6C6}"/>
                  </a:ext>
                </a:extLst>
              </p:cNvPr>
              <p:cNvGrpSpPr/>
              <p:nvPr/>
            </p:nvGrpSpPr>
            <p:grpSpPr>
              <a:xfrm>
                <a:off x="17382181" y="2105995"/>
                <a:ext cx="169219" cy="294305"/>
                <a:chOff x="2717231" y="3784600"/>
                <a:chExt cx="286608" cy="496888"/>
              </a:xfrm>
              <a:solidFill>
                <a:schemeClr val="accent2"/>
              </a:solidFill>
            </p:grpSpPr>
            <p:sp>
              <p:nvSpPr>
                <p:cNvPr id="319" name="Oval 172">
                  <a:extLst>
                    <a:ext uri="{FF2B5EF4-FFF2-40B4-BE49-F238E27FC236}">
                      <a16:creationId xmlns:a16="http://schemas.microsoft.com/office/drawing/2014/main" id="{FB0D2C22-C3A0-404E-C059-F7F9D3C52DD7}"/>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320" name="Freeform 173">
                  <a:extLst>
                    <a:ext uri="{FF2B5EF4-FFF2-40B4-BE49-F238E27FC236}">
                      <a16:creationId xmlns:a16="http://schemas.microsoft.com/office/drawing/2014/main" id="{09A9C5EA-5576-22C1-1072-DE582B8F6556}"/>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313" name="Group 312" descr="male shape">
                <a:extLst>
                  <a:ext uri="{FF2B5EF4-FFF2-40B4-BE49-F238E27FC236}">
                    <a16:creationId xmlns:a16="http://schemas.microsoft.com/office/drawing/2014/main" id="{0DEE905B-05C9-A4D7-1025-96FBE0255D02}"/>
                  </a:ext>
                </a:extLst>
              </p:cNvPr>
              <p:cNvGrpSpPr/>
              <p:nvPr/>
            </p:nvGrpSpPr>
            <p:grpSpPr>
              <a:xfrm>
                <a:off x="17035327" y="2105854"/>
                <a:ext cx="169219" cy="294305"/>
                <a:chOff x="2717231" y="3784600"/>
                <a:chExt cx="286608" cy="496888"/>
              </a:xfrm>
              <a:solidFill>
                <a:schemeClr val="accent2"/>
              </a:solidFill>
            </p:grpSpPr>
            <p:sp>
              <p:nvSpPr>
                <p:cNvPr id="317" name="Oval 172">
                  <a:extLst>
                    <a:ext uri="{FF2B5EF4-FFF2-40B4-BE49-F238E27FC236}">
                      <a16:creationId xmlns:a16="http://schemas.microsoft.com/office/drawing/2014/main" id="{29EF0C22-6A70-004A-4078-1D36C941D048}"/>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318" name="Freeform 173">
                  <a:extLst>
                    <a:ext uri="{FF2B5EF4-FFF2-40B4-BE49-F238E27FC236}">
                      <a16:creationId xmlns:a16="http://schemas.microsoft.com/office/drawing/2014/main" id="{F645C064-61E4-B5CE-3827-4792DDBE9AAC}"/>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314" name="Group 313" descr="male shape">
                <a:extLst>
                  <a:ext uri="{FF2B5EF4-FFF2-40B4-BE49-F238E27FC236}">
                    <a16:creationId xmlns:a16="http://schemas.microsoft.com/office/drawing/2014/main" id="{201FE1B6-7A63-FF5A-0A29-BE7E76BD93B7}"/>
                  </a:ext>
                </a:extLst>
              </p:cNvPr>
              <p:cNvGrpSpPr/>
              <p:nvPr/>
            </p:nvGrpSpPr>
            <p:grpSpPr>
              <a:xfrm>
                <a:off x="17215281" y="2105854"/>
                <a:ext cx="169219" cy="294305"/>
                <a:chOff x="2717231" y="3784600"/>
                <a:chExt cx="286608" cy="496888"/>
              </a:xfrm>
              <a:solidFill>
                <a:schemeClr val="accent2"/>
              </a:solidFill>
            </p:grpSpPr>
            <p:sp>
              <p:nvSpPr>
                <p:cNvPr id="315" name="Oval 172">
                  <a:extLst>
                    <a:ext uri="{FF2B5EF4-FFF2-40B4-BE49-F238E27FC236}">
                      <a16:creationId xmlns:a16="http://schemas.microsoft.com/office/drawing/2014/main" id="{C7257D7B-9B47-F61E-B930-C855891B2AF6}"/>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316" name="Freeform 173">
                  <a:extLst>
                    <a:ext uri="{FF2B5EF4-FFF2-40B4-BE49-F238E27FC236}">
                      <a16:creationId xmlns:a16="http://schemas.microsoft.com/office/drawing/2014/main" id="{AC2FAE23-8B5D-A396-F092-E4C14531774E}"/>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grpSp>
          <p:nvGrpSpPr>
            <p:cNvPr id="321" name="Group 320">
              <a:extLst>
                <a:ext uri="{FF2B5EF4-FFF2-40B4-BE49-F238E27FC236}">
                  <a16:creationId xmlns:a16="http://schemas.microsoft.com/office/drawing/2014/main" id="{7A2084E8-DE25-5797-A491-98163947ACBD}"/>
                </a:ext>
              </a:extLst>
            </p:cNvPr>
            <p:cNvGrpSpPr/>
            <p:nvPr/>
          </p:nvGrpSpPr>
          <p:grpSpPr>
            <a:xfrm>
              <a:off x="16833919" y="5423464"/>
              <a:ext cx="516073" cy="294446"/>
              <a:chOff x="17035327" y="2105854"/>
              <a:chExt cx="516073" cy="294446"/>
            </a:xfrm>
          </p:grpSpPr>
          <p:grpSp>
            <p:nvGrpSpPr>
              <p:cNvPr id="322" name="Group 321" descr="male shape">
                <a:extLst>
                  <a:ext uri="{FF2B5EF4-FFF2-40B4-BE49-F238E27FC236}">
                    <a16:creationId xmlns:a16="http://schemas.microsoft.com/office/drawing/2014/main" id="{3157D960-0FB1-D82B-A4F2-AE49A92A19AE}"/>
                  </a:ext>
                </a:extLst>
              </p:cNvPr>
              <p:cNvGrpSpPr/>
              <p:nvPr/>
            </p:nvGrpSpPr>
            <p:grpSpPr>
              <a:xfrm>
                <a:off x="17382181" y="2105995"/>
                <a:ext cx="169219" cy="294305"/>
                <a:chOff x="2717231" y="3784600"/>
                <a:chExt cx="286608" cy="496888"/>
              </a:xfrm>
              <a:solidFill>
                <a:schemeClr val="accent2"/>
              </a:solidFill>
            </p:grpSpPr>
            <p:sp>
              <p:nvSpPr>
                <p:cNvPr id="329" name="Oval 172">
                  <a:extLst>
                    <a:ext uri="{FF2B5EF4-FFF2-40B4-BE49-F238E27FC236}">
                      <a16:creationId xmlns:a16="http://schemas.microsoft.com/office/drawing/2014/main" id="{B9ADC105-5475-5B1D-08B1-E27F9F903F0A}"/>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330" name="Freeform 173">
                  <a:extLst>
                    <a:ext uri="{FF2B5EF4-FFF2-40B4-BE49-F238E27FC236}">
                      <a16:creationId xmlns:a16="http://schemas.microsoft.com/office/drawing/2014/main" id="{EFDA4709-2106-0742-0CF3-BC855510C1B1}"/>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323" name="Group 322" descr="male shape">
                <a:extLst>
                  <a:ext uri="{FF2B5EF4-FFF2-40B4-BE49-F238E27FC236}">
                    <a16:creationId xmlns:a16="http://schemas.microsoft.com/office/drawing/2014/main" id="{B7BC6642-799E-DDB9-27B1-7505F9F80825}"/>
                  </a:ext>
                </a:extLst>
              </p:cNvPr>
              <p:cNvGrpSpPr/>
              <p:nvPr/>
            </p:nvGrpSpPr>
            <p:grpSpPr>
              <a:xfrm>
                <a:off x="17035327" y="2105854"/>
                <a:ext cx="169219" cy="294305"/>
                <a:chOff x="2717231" y="3784600"/>
                <a:chExt cx="286608" cy="496888"/>
              </a:xfrm>
              <a:solidFill>
                <a:schemeClr val="accent2"/>
              </a:solidFill>
            </p:grpSpPr>
            <p:sp>
              <p:nvSpPr>
                <p:cNvPr id="327" name="Oval 172">
                  <a:extLst>
                    <a:ext uri="{FF2B5EF4-FFF2-40B4-BE49-F238E27FC236}">
                      <a16:creationId xmlns:a16="http://schemas.microsoft.com/office/drawing/2014/main" id="{DB68EF3B-755F-A220-DA0F-AE734EEB4D0A}"/>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328" name="Freeform 173">
                  <a:extLst>
                    <a:ext uri="{FF2B5EF4-FFF2-40B4-BE49-F238E27FC236}">
                      <a16:creationId xmlns:a16="http://schemas.microsoft.com/office/drawing/2014/main" id="{F6A2BAC5-1999-68F2-AAB7-331821EEA8E4}"/>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324" name="Group 323" descr="male shape">
                <a:extLst>
                  <a:ext uri="{FF2B5EF4-FFF2-40B4-BE49-F238E27FC236}">
                    <a16:creationId xmlns:a16="http://schemas.microsoft.com/office/drawing/2014/main" id="{8E51EFED-7172-3220-8420-5E5B86046A0B}"/>
                  </a:ext>
                </a:extLst>
              </p:cNvPr>
              <p:cNvGrpSpPr/>
              <p:nvPr/>
            </p:nvGrpSpPr>
            <p:grpSpPr>
              <a:xfrm>
                <a:off x="17215281" y="2105854"/>
                <a:ext cx="169219" cy="294305"/>
                <a:chOff x="2717231" y="3784600"/>
                <a:chExt cx="286608" cy="496888"/>
              </a:xfrm>
              <a:solidFill>
                <a:schemeClr val="accent2"/>
              </a:solidFill>
            </p:grpSpPr>
            <p:sp>
              <p:nvSpPr>
                <p:cNvPr id="325" name="Oval 172">
                  <a:extLst>
                    <a:ext uri="{FF2B5EF4-FFF2-40B4-BE49-F238E27FC236}">
                      <a16:creationId xmlns:a16="http://schemas.microsoft.com/office/drawing/2014/main" id="{6189D59C-4E6D-93F8-E751-6C623DCCFB90}"/>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326" name="Freeform 173">
                  <a:extLst>
                    <a:ext uri="{FF2B5EF4-FFF2-40B4-BE49-F238E27FC236}">
                      <a16:creationId xmlns:a16="http://schemas.microsoft.com/office/drawing/2014/main" id="{1D2C7E40-E496-8E13-C2B1-96319D69AFCB}"/>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grpSp>
          <p:nvGrpSpPr>
            <p:cNvPr id="331" name="Group 330">
              <a:extLst>
                <a:ext uri="{FF2B5EF4-FFF2-40B4-BE49-F238E27FC236}">
                  <a16:creationId xmlns:a16="http://schemas.microsoft.com/office/drawing/2014/main" id="{46C6A327-B88C-8730-4955-D43E24D6C9C5}"/>
                </a:ext>
              </a:extLst>
            </p:cNvPr>
            <p:cNvGrpSpPr/>
            <p:nvPr/>
          </p:nvGrpSpPr>
          <p:grpSpPr>
            <a:xfrm>
              <a:off x="16303346" y="5423464"/>
              <a:ext cx="516073" cy="294446"/>
              <a:chOff x="17035327" y="2105854"/>
              <a:chExt cx="516073" cy="294446"/>
            </a:xfrm>
          </p:grpSpPr>
          <p:grpSp>
            <p:nvGrpSpPr>
              <p:cNvPr id="332" name="Group 331" descr="male shape">
                <a:extLst>
                  <a:ext uri="{FF2B5EF4-FFF2-40B4-BE49-F238E27FC236}">
                    <a16:creationId xmlns:a16="http://schemas.microsoft.com/office/drawing/2014/main" id="{3A31D1CE-C6C4-32BC-8A9E-A5E878960547}"/>
                  </a:ext>
                </a:extLst>
              </p:cNvPr>
              <p:cNvGrpSpPr/>
              <p:nvPr/>
            </p:nvGrpSpPr>
            <p:grpSpPr>
              <a:xfrm>
                <a:off x="17382181" y="2105995"/>
                <a:ext cx="169219" cy="294305"/>
                <a:chOff x="2717231" y="3784600"/>
                <a:chExt cx="286608" cy="496888"/>
              </a:xfrm>
              <a:solidFill>
                <a:schemeClr val="accent2"/>
              </a:solidFill>
            </p:grpSpPr>
            <p:sp>
              <p:nvSpPr>
                <p:cNvPr id="339" name="Oval 172">
                  <a:extLst>
                    <a:ext uri="{FF2B5EF4-FFF2-40B4-BE49-F238E27FC236}">
                      <a16:creationId xmlns:a16="http://schemas.microsoft.com/office/drawing/2014/main" id="{B40D3764-BBED-87A3-B3BB-6536CFEE6E40}"/>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340" name="Freeform 173">
                  <a:extLst>
                    <a:ext uri="{FF2B5EF4-FFF2-40B4-BE49-F238E27FC236}">
                      <a16:creationId xmlns:a16="http://schemas.microsoft.com/office/drawing/2014/main" id="{3AFF9507-4BC8-49CF-860B-C76EEF09153A}"/>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333" name="Group 332" descr="male shape">
                <a:extLst>
                  <a:ext uri="{FF2B5EF4-FFF2-40B4-BE49-F238E27FC236}">
                    <a16:creationId xmlns:a16="http://schemas.microsoft.com/office/drawing/2014/main" id="{F7909741-5438-30B0-902A-94D0F192942A}"/>
                  </a:ext>
                </a:extLst>
              </p:cNvPr>
              <p:cNvGrpSpPr/>
              <p:nvPr/>
            </p:nvGrpSpPr>
            <p:grpSpPr>
              <a:xfrm>
                <a:off x="17035327" y="2105854"/>
                <a:ext cx="169219" cy="294305"/>
                <a:chOff x="2717231" y="3784600"/>
                <a:chExt cx="286608" cy="496888"/>
              </a:xfrm>
              <a:solidFill>
                <a:schemeClr val="accent2"/>
              </a:solidFill>
            </p:grpSpPr>
            <p:sp>
              <p:nvSpPr>
                <p:cNvPr id="337" name="Oval 172">
                  <a:extLst>
                    <a:ext uri="{FF2B5EF4-FFF2-40B4-BE49-F238E27FC236}">
                      <a16:creationId xmlns:a16="http://schemas.microsoft.com/office/drawing/2014/main" id="{BCD6D124-84F0-3789-DE1B-5F29F78D0556}"/>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338" name="Freeform 173">
                  <a:extLst>
                    <a:ext uri="{FF2B5EF4-FFF2-40B4-BE49-F238E27FC236}">
                      <a16:creationId xmlns:a16="http://schemas.microsoft.com/office/drawing/2014/main" id="{614D7F3A-450F-4190-20A4-948DB85B9F8C}"/>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334" name="Group 333" descr="male shape">
                <a:extLst>
                  <a:ext uri="{FF2B5EF4-FFF2-40B4-BE49-F238E27FC236}">
                    <a16:creationId xmlns:a16="http://schemas.microsoft.com/office/drawing/2014/main" id="{C460D307-B4A8-2542-A0E8-C55AF46CF618}"/>
                  </a:ext>
                </a:extLst>
              </p:cNvPr>
              <p:cNvGrpSpPr/>
              <p:nvPr/>
            </p:nvGrpSpPr>
            <p:grpSpPr>
              <a:xfrm>
                <a:off x="17215281" y="2105854"/>
                <a:ext cx="169219" cy="294305"/>
                <a:chOff x="2717231" y="3784600"/>
                <a:chExt cx="286608" cy="496888"/>
              </a:xfrm>
              <a:solidFill>
                <a:schemeClr val="accent2"/>
              </a:solidFill>
            </p:grpSpPr>
            <p:sp>
              <p:nvSpPr>
                <p:cNvPr id="335" name="Oval 172">
                  <a:extLst>
                    <a:ext uri="{FF2B5EF4-FFF2-40B4-BE49-F238E27FC236}">
                      <a16:creationId xmlns:a16="http://schemas.microsoft.com/office/drawing/2014/main" id="{4FDD929F-4451-69A9-7B99-FDAC594590D1}"/>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336" name="Freeform 173">
                  <a:extLst>
                    <a:ext uri="{FF2B5EF4-FFF2-40B4-BE49-F238E27FC236}">
                      <a16:creationId xmlns:a16="http://schemas.microsoft.com/office/drawing/2014/main" id="{5ECF5AC7-B72C-16E5-92B9-CCE746D2EF1B}"/>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grpSp>
          <p:nvGrpSpPr>
            <p:cNvPr id="341" name="Group 340">
              <a:extLst>
                <a:ext uri="{FF2B5EF4-FFF2-40B4-BE49-F238E27FC236}">
                  <a16:creationId xmlns:a16="http://schemas.microsoft.com/office/drawing/2014/main" id="{B14C9E62-3E12-E0AA-CFC5-539EDD1A921E}"/>
                </a:ext>
              </a:extLst>
            </p:cNvPr>
            <p:cNvGrpSpPr/>
            <p:nvPr/>
          </p:nvGrpSpPr>
          <p:grpSpPr>
            <a:xfrm>
              <a:off x="17371018" y="5777746"/>
              <a:ext cx="516073" cy="294446"/>
              <a:chOff x="17035327" y="2105854"/>
              <a:chExt cx="516073" cy="294446"/>
            </a:xfrm>
          </p:grpSpPr>
          <p:grpSp>
            <p:nvGrpSpPr>
              <p:cNvPr id="342" name="Group 341" descr="male shape">
                <a:extLst>
                  <a:ext uri="{FF2B5EF4-FFF2-40B4-BE49-F238E27FC236}">
                    <a16:creationId xmlns:a16="http://schemas.microsoft.com/office/drawing/2014/main" id="{9B5184CA-E8D7-BFF1-EEE7-CF78C1D6B62C}"/>
                  </a:ext>
                </a:extLst>
              </p:cNvPr>
              <p:cNvGrpSpPr/>
              <p:nvPr/>
            </p:nvGrpSpPr>
            <p:grpSpPr>
              <a:xfrm>
                <a:off x="17382181" y="2105995"/>
                <a:ext cx="169219" cy="294305"/>
                <a:chOff x="2717231" y="3784600"/>
                <a:chExt cx="286608" cy="496888"/>
              </a:xfrm>
              <a:solidFill>
                <a:schemeClr val="accent2"/>
              </a:solidFill>
            </p:grpSpPr>
            <p:sp>
              <p:nvSpPr>
                <p:cNvPr id="349" name="Oval 172">
                  <a:extLst>
                    <a:ext uri="{FF2B5EF4-FFF2-40B4-BE49-F238E27FC236}">
                      <a16:creationId xmlns:a16="http://schemas.microsoft.com/office/drawing/2014/main" id="{4C662882-BF85-44FA-C64B-665BBDA34AFA}"/>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350" name="Freeform 173">
                  <a:extLst>
                    <a:ext uri="{FF2B5EF4-FFF2-40B4-BE49-F238E27FC236}">
                      <a16:creationId xmlns:a16="http://schemas.microsoft.com/office/drawing/2014/main" id="{5F5F7C73-18D4-DD5F-FC48-C2DC4DB06E38}"/>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343" name="Group 342" descr="male shape">
                <a:extLst>
                  <a:ext uri="{FF2B5EF4-FFF2-40B4-BE49-F238E27FC236}">
                    <a16:creationId xmlns:a16="http://schemas.microsoft.com/office/drawing/2014/main" id="{E29FE35E-1DD9-0016-65EF-5189509938E9}"/>
                  </a:ext>
                </a:extLst>
              </p:cNvPr>
              <p:cNvGrpSpPr/>
              <p:nvPr/>
            </p:nvGrpSpPr>
            <p:grpSpPr>
              <a:xfrm>
                <a:off x="17035327" y="2105854"/>
                <a:ext cx="169219" cy="294305"/>
                <a:chOff x="2717231" y="3784600"/>
                <a:chExt cx="286608" cy="496888"/>
              </a:xfrm>
              <a:solidFill>
                <a:schemeClr val="accent2"/>
              </a:solidFill>
            </p:grpSpPr>
            <p:sp>
              <p:nvSpPr>
                <p:cNvPr id="347" name="Oval 172">
                  <a:extLst>
                    <a:ext uri="{FF2B5EF4-FFF2-40B4-BE49-F238E27FC236}">
                      <a16:creationId xmlns:a16="http://schemas.microsoft.com/office/drawing/2014/main" id="{2235A1C4-4CE4-CCA8-1178-EE45832415AD}"/>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348" name="Freeform 173">
                  <a:extLst>
                    <a:ext uri="{FF2B5EF4-FFF2-40B4-BE49-F238E27FC236}">
                      <a16:creationId xmlns:a16="http://schemas.microsoft.com/office/drawing/2014/main" id="{C75E5267-3D65-47C1-22AF-13670CD50E74}"/>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344" name="Group 343" descr="male shape">
                <a:extLst>
                  <a:ext uri="{FF2B5EF4-FFF2-40B4-BE49-F238E27FC236}">
                    <a16:creationId xmlns:a16="http://schemas.microsoft.com/office/drawing/2014/main" id="{F76AA406-982C-75DB-9057-64AB56E09379}"/>
                  </a:ext>
                </a:extLst>
              </p:cNvPr>
              <p:cNvGrpSpPr/>
              <p:nvPr/>
            </p:nvGrpSpPr>
            <p:grpSpPr>
              <a:xfrm>
                <a:off x="17215281" y="2105854"/>
                <a:ext cx="169219" cy="294305"/>
                <a:chOff x="2717231" y="3784600"/>
                <a:chExt cx="286608" cy="496888"/>
              </a:xfrm>
              <a:solidFill>
                <a:schemeClr val="accent2"/>
              </a:solidFill>
            </p:grpSpPr>
            <p:sp>
              <p:nvSpPr>
                <p:cNvPr id="345" name="Oval 172">
                  <a:extLst>
                    <a:ext uri="{FF2B5EF4-FFF2-40B4-BE49-F238E27FC236}">
                      <a16:creationId xmlns:a16="http://schemas.microsoft.com/office/drawing/2014/main" id="{8B01C5DA-7EC9-5F3C-F38D-2FD1789F89FE}"/>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346" name="Freeform 173">
                  <a:extLst>
                    <a:ext uri="{FF2B5EF4-FFF2-40B4-BE49-F238E27FC236}">
                      <a16:creationId xmlns:a16="http://schemas.microsoft.com/office/drawing/2014/main" id="{BC55C6B1-68EF-E0AA-E1AE-0CBAFF44764F}"/>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grpSp>
          <p:nvGrpSpPr>
            <p:cNvPr id="351" name="Group 350">
              <a:extLst>
                <a:ext uri="{FF2B5EF4-FFF2-40B4-BE49-F238E27FC236}">
                  <a16:creationId xmlns:a16="http://schemas.microsoft.com/office/drawing/2014/main" id="{57E859C6-6C35-0BDD-2859-84BBF0A208D0}"/>
                </a:ext>
              </a:extLst>
            </p:cNvPr>
            <p:cNvGrpSpPr/>
            <p:nvPr/>
          </p:nvGrpSpPr>
          <p:grpSpPr>
            <a:xfrm>
              <a:off x="16846479" y="5777746"/>
              <a:ext cx="516073" cy="294446"/>
              <a:chOff x="17035327" y="2105854"/>
              <a:chExt cx="516073" cy="294446"/>
            </a:xfrm>
          </p:grpSpPr>
          <p:grpSp>
            <p:nvGrpSpPr>
              <p:cNvPr id="352" name="Group 351" descr="male shape">
                <a:extLst>
                  <a:ext uri="{FF2B5EF4-FFF2-40B4-BE49-F238E27FC236}">
                    <a16:creationId xmlns:a16="http://schemas.microsoft.com/office/drawing/2014/main" id="{C5BA6BA7-F40B-6490-2ED0-10A9162CF079}"/>
                  </a:ext>
                </a:extLst>
              </p:cNvPr>
              <p:cNvGrpSpPr/>
              <p:nvPr/>
            </p:nvGrpSpPr>
            <p:grpSpPr>
              <a:xfrm>
                <a:off x="17382181" y="2105995"/>
                <a:ext cx="169219" cy="294305"/>
                <a:chOff x="2717231" y="3784600"/>
                <a:chExt cx="286608" cy="496888"/>
              </a:xfrm>
              <a:solidFill>
                <a:schemeClr val="accent2"/>
              </a:solidFill>
            </p:grpSpPr>
            <p:sp>
              <p:nvSpPr>
                <p:cNvPr id="359" name="Oval 172">
                  <a:extLst>
                    <a:ext uri="{FF2B5EF4-FFF2-40B4-BE49-F238E27FC236}">
                      <a16:creationId xmlns:a16="http://schemas.microsoft.com/office/drawing/2014/main" id="{E416CCF1-C4BC-38E8-40F5-4CCC46701B85}"/>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360" name="Freeform 173">
                  <a:extLst>
                    <a:ext uri="{FF2B5EF4-FFF2-40B4-BE49-F238E27FC236}">
                      <a16:creationId xmlns:a16="http://schemas.microsoft.com/office/drawing/2014/main" id="{E993FAFE-C2D9-9BE0-9BBB-630868ADC83F}"/>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353" name="Group 352" descr="male shape">
                <a:extLst>
                  <a:ext uri="{FF2B5EF4-FFF2-40B4-BE49-F238E27FC236}">
                    <a16:creationId xmlns:a16="http://schemas.microsoft.com/office/drawing/2014/main" id="{6A6E5337-32B9-A4FC-BBBE-FC7DA3602F7A}"/>
                  </a:ext>
                </a:extLst>
              </p:cNvPr>
              <p:cNvGrpSpPr/>
              <p:nvPr/>
            </p:nvGrpSpPr>
            <p:grpSpPr>
              <a:xfrm>
                <a:off x="17035327" y="2105854"/>
                <a:ext cx="169219" cy="294305"/>
                <a:chOff x="2717231" y="3784600"/>
                <a:chExt cx="286608" cy="496888"/>
              </a:xfrm>
              <a:solidFill>
                <a:schemeClr val="accent2"/>
              </a:solidFill>
            </p:grpSpPr>
            <p:sp>
              <p:nvSpPr>
                <p:cNvPr id="357" name="Oval 172">
                  <a:extLst>
                    <a:ext uri="{FF2B5EF4-FFF2-40B4-BE49-F238E27FC236}">
                      <a16:creationId xmlns:a16="http://schemas.microsoft.com/office/drawing/2014/main" id="{2D7F5C28-9346-7BAA-30C9-FB960F9F9E92}"/>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358" name="Freeform 173">
                  <a:extLst>
                    <a:ext uri="{FF2B5EF4-FFF2-40B4-BE49-F238E27FC236}">
                      <a16:creationId xmlns:a16="http://schemas.microsoft.com/office/drawing/2014/main" id="{1BF546B4-F205-8386-4EC9-10C236F5C6D4}"/>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354" name="Group 353" descr="male shape">
                <a:extLst>
                  <a:ext uri="{FF2B5EF4-FFF2-40B4-BE49-F238E27FC236}">
                    <a16:creationId xmlns:a16="http://schemas.microsoft.com/office/drawing/2014/main" id="{B5449E41-5A2A-7FFF-09AA-6790751C02E0}"/>
                  </a:ext>
                </a:extLst>
              </p:cNvPr>
              <p:cNvGrpSpPr/>
              <p:nvPr/>
            </p:nvGrpSpPr>
            <p:grpSpPr>
              <a:xfrm>
                <a:off x="17215281" y="2105854"/>
                <a:ext cx="169219" cy="294305"/>
                <a:chOff x="2717231" y="3784600"/>
                <a:chExt cx="286608" cy="496888"/>
              </a:xfrm>
              <a:solidFill>
                <a:schemeClr val="accent2"/>
              </a:solidFill>
            </p:grpSpPr>
            <p:sp>
              <p:nvSpPr>
                <p:cNvPr id="355" name="Oval 172">
                  <a:extLst>
                    <a:ext uri="{FF2B5EF4-FFF2-40B4-BE49-F238E27FC236}">
                      <a16:creationId xmlns:a16="http://schemas.microsoft.com/office/drawing/2014/main" id="{44807377-29EE-90BF-2069-B4623026B9A5}"/>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356" name="Freeform 173">
                  <a:extLst>
                    <a:ext uri="{FF2B5EF4-FFF2-40B4-BE49-F238E27FC236}">
                      <a16:creationId xmlns:a16="http://schemas.microsoft.com/office/drawing/2014/main" id="{DEFD5318-F49B-C07A-60B1-00888276D9C8}"/>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grpSp>
          <p:nvGrpSpPr>
            <p:cNvPr id="361" name="Group 360">
              <a:extLst>
                <a:ext uri="{FF2B5EF4-FFF2-40B4-BE49-F238E27FC236}">
                  <a16:creationId xmlns:a16="http://schemas.microsoft.com/office/drawing/2014/main" id="{3F8C5AA3-237E-3AAD-DB09-593F601B90D0}"/>
                </a:ext>
              </a:extLst>
            </p:cNvPr>
            <p:cNvGrpSpPr/>
            <p:nvPr/>
          </p:nvGrpSpPr>
          <p:grpSpPr>
            <a:xfrm>
              <a:off x="16315906" y="5777746"/>
              <a:ext cx="516073" cy="294446"/>
              <a:chOff x="17035327" y="2105854"/>
              <a:chExt cx="516073" cy="294446"/>
            </a:xfrm>
          </p:grpSpPr>
          <p:grpSp>
            <p:nvGrpSpPr>
              <p:cNvPr id="362" name="Group 361" descr="male shape">
                <a:extLst>
                  <a:ext uri="{FF2B5EF4-FFF2-40B4-BE49-F238E27FC236}">
                    <a16:creationId xmlns:a16="http://schemas.microsoft.com/office/drawing/2014/main" id="{E051760C-7933-BDA2-943E-078E515F78AD}"/>
                  </a:ext>
                </a:extLst>
              </p:cNvPr>
              <p:cNvGrpSpPr/>
              <p:nvPr/>
            </p:nvGrpSpPr>
            <p:grpSpPr>
              <a:xfrm>
                <a:off x="17382181" y="2105995"/>
                <a:ext cx="169219" cy="294305"/>
                <a:chOff x="2717231" y="3784600"/>
                <a:chExt cx="286608" cy="496888"/>
              </a:xfrm>
              <a:solidFill>
                <a:schemeClr val="accent2"/>
              </a:solidFill>
            </p:grpSpPr>
            <p:sp>
              <p:nvSpPr>
                <p:cNvPr id="369" name="Oval 172">
                  <a:extLst>
                    <a:ext uri="{FF2B5EF4-FFF2-40B4-BE49-F238E27FC236}">
                      <a16:creationId xmlns:a16="http://schemas.microsoft.com/office/drawing/2014/main" id="{90FB89D1-081A-D3C5-2AB2-F8F702BFF415}"/>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370" name="Freeform 173">
                  <a:extLst>
                    <a:ext uri="{FF2B5EF4-FFF2-40B4-BE49-F238E27FC236}">
                      <a16:creationId xmlns:a16="http://schemas.microsoft.com/office/drawing/2014/main" id="{374573A6-6147-0868-4F82-F205F2C36C6C}"/>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363" name="Group 362" descr="male shape">
                <a:extLst>
                  <a:ext uri="{FF2B5EF4-FFF2-40B4-BE49-F238E27FC236}">
                    <a16:creationId xmlns:a16="http://schemas.microsoft.com/office/drawing/2014/main" id="{BCB55C47-F305-4956-EDCC-DFE7A680E444}"/>
                  </a:ext>
                </a:extLst>
              </p:cNvPr>
              <p:cNvGrpSpPr/>
              <p:nvPr/>
            </p:nvGrpSpPr>
            <p:grpSpPr>
              <a:xfrm>
                <a:off x="17035327" y="2105854"/>
                <a:ext cx="169219" cy="294305"/>
                <a:chOff x="2717231" y="3784600"/>
                <a:chExt cx="286608" cy="496888"/>
              </a:xfrm>
              <a:solidFill>
                <a:schemeClr val="accent2"/>
              </a:solidFill>
            </p:grpSpPr>
            <p:sp>
              <p:nvSpPr>
                <p:cNvPr id="367" name="Oval 172">
                  <a:extLst>
                    <a:ext uri="{FF2B5EF4-FFF2-40B4-BE49-F238E27FC236}">
                      <a16:creationId xmlns:a16="http://schemas.microsoft.com/office/drawing/2014/main" id="{9B84F410-8706-745C-08D0-839FF5DA7723}"/>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368" name="Freeform 173">
                  <a:extLst>
                    <a:ext uri="{FF2B5EF4-FFF2-40B4-BE49-F238E27FC236}">
                      <a16:creationId xmlns:a16="http://schemas.microsoft.com/office/drawing/2014/main" id="{2613A2D0-536F-4F40-9BED-248764B15B97}"/>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364" name="Group 363" descr="male shape">
                <a:extLst>
                  <a:ext uri="{FF2B5EF4-FFF2-40B4-BE49-F238E27FC236}">
                    <a16:creationId xmlns:a16="http://schemas.microsoft.com/office/drawing/2014/main" id="{982CDA4E-08E0-785F-191E-63FD7F3639C9}"/>
                  </a:ext>
                </a:extLst>
              </p:cNvPr>
              <p:cNvGrpSpPr/>
              <p:nvPr/>
            </p:nvGrpSpPr>
            <p:grpSpPr>
              <a:xfrm>
                <a:off x="17215281" y="2105854"/>
                <a:ext cx="169219" cy="294305"/>
                <a:chOff x="2717231" y="3784600"/>
                <a:chExt cx="286608" cy="496888"/>
              </a:xfrm>
              <a:solidFill>
                <a:schemeClr val="accent2"/>
              </a:solidFill>
            </p:grpSpPr>
            <p:sp>
              <p:nvSpPr>
                <p:cNvPr id="365" name="Oval 172">
                  <a:extLst>
                    <a:ext uri="{FF2B5EF4-FFF2-40B4-BE49-F238E27FC236}">
                      <a16:creationId xmlns:a16="http://schemas.microsoft.com/office/drawing/2014/main" id="{4BAC5290-C7E1-5D35-3972-144C2C31AB32}"/>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366" name="Freeform 173">
                  <a:extLst>
                    <a:ext uri="{FF2B5EF4-FFF2-40B4-BE49-F238E27FC236}">
                      <a16:creationId xmlns:a16="http://schemas.microsoft.com/office/drawing/2014/main" id="{A52F8221-5BEA-3B90-AE25-824C3B9640C3}"/>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grpSp>
          <p:nvGrpSpPr>
            <p:cNvPr id="371" name="Group 370">
              <a:extLst>
                <a:ext uri="{FF2B5EF4-FFF2-40B4-BE49-F238E27FC236}">
                  <a16:creationId xmlns:a16="http://schemas.microsoft.com/office/drawing/2014/main" id="{2369F461-779E-C1D2-E027-A6BA18F9B1E8}"/>
                </a:ext>
              </a:extLst>
            </p:cNvPr>
            <p:cNvGrpSpPr/>
            <p:nvPr/>
          </p:nvGrpSpPr>
          <p:grpSpPr>
            <a:xfrm>
              <a:off x="15771671" y="3961921"/>
              <a:ext cx="516073" cy="294446"/>
              <a:chOff x="17035327" y="2105854"/>
              <a:chExt cx="516073" cy="294446"/>
            </a:xfrm>
          </p:grpSpPr>
          <p:grpSp>
            <p:nvGrpSpPr>
              <p:cNvPr id="372" name="Group 371" descr="male shape">
                <a:extLst>
                  <a:ext uri="{FF2B5EF4-FFF2-40B4-BE49-F238E27FC236}">
                    <a16:creationId xmlns:a16="http://schemas.microsoft.com/office/drawing/2014/main" id="{2F2FA747-E940-05AF-DC79-E179C8B0EE06}"/>
                  </a:ext>
                </a:extLst>
              </p:cNvPr>
              <p:cNvGrpSpPr/>
              <p:nvPr/>
            </p:nvGrpSpPr>
            <p:grpSpPr>
              <a:xfrm>
                <a:off x="17382181" y="2105995"/>
                <a:ext cx="169219" cy="294305"/>
                <a:chOff x="2717231" y="3784600"/>
                <a:chExt cx="286608" cy="496888"/>
              </a:xfrm>
              <a:solidFill>
                <a:schemeClr val="accent2"/>
              </a:solidFill>
            </p:grpSpPr>
            <p:sp>
              <p:nvSpPr>
                <p:cNvPr id="379" name="Oval 172">
                  <a:extLst>
                    <a:ext uri="{FF2B5EF4-FFF2-40B4-BE49-F238E27FC236}">
                      <a16:creationId xmlns:a16="http://schemas.microsoft.com/office/drawing/2014/main" id="{EE56C757-2E8A-E857-1D15-BCC33A79B8A9}"/>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380" name="Freeform 173">
                  <a:extLst>
                    <a:ext uri="{FF2B5EF4-FFF2-40B4-BE49-F238E27FC236}">
                      <a16:creationId xmlns:a16="http://schemas.microsoft.com/office/drawing/2014/main" id="{A5E4DF4F-78F8-E150-6829-383CF998606C}"/>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373" name="Group 372" descr="male shape">
                <a:extLst>
                  <a:ext uri="{FF2B5EF4-FFF2-40B4-BE49-F238E27FC236}">
                    <a16:creationId xmlns:a16="http://schemas.microsoft.com/office/drawing/2014/main" id="{8D516A10-736C-F079-3093-23FDE10B7C9E}"/>
                  </a:ext>
                </a:extLst>
              </p:cNvPr>
              <p:cNvGrpSpPr/>
              <p:nvPr/>
            </p:nvGrpSpPr>
            <p:grpSpPr>
              <a:xfrm>
                <a:off x="17035327" y="2105854"/>
                <a:ext cx="169219" cy="294305"/>
                <a:chOff x="2717231" y="3784600"/>
                <a:chExt cx="286608" cy="496888"/>
              </a:xfrm>
              <a:solidFill>
                <a:schemeClr val="accent2"/>
              </a:solidFill>
            </p:grpSpPr>
            <p:sp>
              <p:nvSpPr>
                <p:cNvPr id="377" name="Oval 172">
                  <a:extLst>
                    <a:ext uri="{FF2B5EF4-FFF2-40B4-BE49-F238E27FC236}">
                      <a16:creationId xmlns:a16="http://schemas.microsoft.com/office/drawing/2014/main" id="{DEDCBBBA-8B52-A535-AAD4-C437C4461306}"/>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378" name="Freeform 173">
                  <a:extLst>
                    <a:ext uri="{FF2B5EF4-FFF2-40B4-BE49-F238E27FC236}">
                      <a16:creationId xmlns:a16="http://schemas.microsoft.com/office/drawing/2014/main" id="{24AA463C-0402-8A25-ACF7-6FADB4841F2B}"/>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374" name="Group 373" descr="male shape">
                <a:extLst>
                  <a:ext uri="{FF2B5EF4-FFF2-40B4-BE49-F238E27FC236}">
                    <a16:creationId xmlns:a16="http://schemas.microsoft.com/office/drawing/2014/main" id="{D552A132-4E37-3065-7086-E51787D685D4}"/>
                  </a:ext>
                </a:extLst>
              </p:cNvPr>
              <p:cNvGrpSpPr/>
              <p:nvPr/>
            </p:nvGrpSpPr>
            <p:grpSpPr>
              <a:xfrm>
                <a:off x="17215281" y="2105854"/>
                <a:ext cx="169219" cy="294305"/>
                <a:chOff x="2717231" y="3784600"/>
                <a:chExt cx="286608" cy="496888"/>
              </a:xfrm>
              <a:solidFill>
                <a:schemeClr val="accent2"/>
              </a:solidFill>
            </p:grpSpPr>
            <p:sp>
              <p:nvSpPr>
                <p:cNvPr id="375" name="Oval 172">
                  <a:extLst>
                    <a:ext uri="{FF2B5EF4-FFF2-40B4-BE49-F238E27FC236}">
                      <a16:creationId xmlns:a16="http://schemas.microsoft.com/office/drawing/2014/main" id="{631660F8-8C5C-EF84-8DB0-06C9D787B5B2}"/>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376" name="Freeform 173">
                  <a:extLst>
                    <a:ext uri="{FF2B5EF4-FFF2-40B4-BE49-F238E27FC236}">
                      <a16:creationId xmlns:a16="http://schemas.microsoft.com/office/drawing/2014/main" id="{6967A5F4-FCA4-D513-1CEC-D4D4882CCDC8}"/>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grpSp>
          <p:nvGrpSpPr>
            <p:cNvPr id="381" name="Group 380">
              <a:extLst>
                <a:ext uri="{FF2B5EF4-FFF2-40B4-BE49-F238E27FC236}">
                  <a16:creationId xmlns:a16="http://schemas.microsoft.com/office/drawing/2014/main" id="{4747F083-4109-397B-7E5A-5BB6D8D4EB6C}"/>
                </a:ext>
              </a:extLst>
            </p:cNvPr>
            <p:cNvGrpSpPr/>
            <p:nvPr/>
          </p:nvGrpSpPr>
          <p:grpSpPr>
            <a:xfrm>
              <a:off x="15769154" y="4335411"/>
              <a:ext cx="516073" cy="294446"/>
              <a:chOff x="17035327" y="2105854"/>
              <a:chExt cx="516073" cy="294446"/>
            </a:xfrm>
          </p:grpSpPr>
          <p:grpSp>
            <p:nvGrpSpPr>
              <p:cNvPr id="382" name="Group 381" descr="male shape">
                <a:extLst>
                  <a:ext uri="{FF2B5EF4-FFF2-40B4-BE49-F238E27FC236}">
                    <a16:creationId xmlns:a16="http://schemas.microsoft.com/office/drawing/2014/main" id="{9DA42F70-D178-0802-4A70-F16B6E50DED3}"/>
                  </a:ext>
                </a:extLst>
              </p:cNvPr>
              <p:cNvGrpSpPr/>
              <p:nvPr/>
            </p:nvGrpSpPr>
            <p:grpSpPr>
              <a:xfrm>
                <a:off x="17382181" y="2105995"/>
                <a:ext cx="169219" cy="294305"/>
                <a:chOff x="2717231" y="3784600"/>
                <a:chExt cx="286608" cy="496888"/>
              </a:xfrm>
              <a:solidFill>
                <a:schemeClr val="accent2"/>
              </a:solidFill>
            </p:grpSpPr>
            <p:sp>
              <p:nvSpPr>
                <p:cNvPr id="389" name="Oval 172">
                  <a:extLst>
                    <a:ext uri="{FF2B5EF4-FFF2-40B4-BE49-F238E27FC236}">
                      <a16:creationId xmlns:a16="http://schemas.microsoft.com/office/drawing/2014/main" id="{E30582AD-C553-CA47-D368-2C9FE31DFC1C}"/>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390" name="Freeform 173">
                  <a:extLst>
                    <a:ext uri="{FF2B5EF4-FFF2-40B4-BE49-F238E27FC236}">
                      <a16:creationId xmlns:a16="http://schemas.microsoft.com/office/drawing/2014/main" id="{EAB5A9C4-4CB5-A9B6-9468-32A381071F7A}"/>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383" name="Group 382" descr="male shape">
                <a:extLst>
                  <a:ext uri="{FF2B5EF4-FFF2-40B4-BE49-F238E27FC236}">
                    <a16:creationId xmlns:a16="http://schemas.microsoft.com/office/drawing/2014/main" id="{9AE9AB33-3BD8-3DEF-0288-98096DEB7A18}"/>
                  </a:ext>
                </a:extLst>
              </p:cNvPr>
              <p:cNvGrpSpPr/>
              <p:nvPr/>
            </p:nvGrpSpPr>
            <p:grpSpPr>
              <a:xfrm>
                <a:off x="17035327" y="2105854"/>
                <a:ext cx="169219" cy="294305"/>
                <a:chOff x="2717231" y="3784600"/>
                <a:chExt cx="286608" cy="496888"/>
              </a:xfrm>
              <a:solidFill>
                <a:schemeClr val="accent2"/>
              </a:solidFill>
            </p:grpSpPr>
            <p:sp>
              <p:nvSpPr>
                <p:cNvPr id="387" name="Oval 172">
                  <a:extLst>
                    <a:ext uri="{FF2B5EF4-FFF2-40B4-BE49-F238E27FC236}">
                      <a16:creationId xmlns:a16="http://schemas.microsoft.com/office/drawing/2014/main" id="{21963625-8738-84B7-F922-8158E0F28BA3}"/>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388" name="Freeform 173">
                  <a:extLst>
                    <a:ext uri="{FF2B5EF4-FFF2-40B4-BE49-F238E27FC236}">
                      <a16:creationId xmlns:a16="http://schemas.microsoft.com/office/drawing/2014/main" id="{2FDD0F8C-4869-BF6D-3F86-0BCC0C6BFA13}"/>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384" name="Group 383" descr="male shape">
                <a:extLst>
                  <a:ext uri="{FF2B5EF4-FFF2-40B4-BE49-F238E27FC236}">
                    <a16:creationId xmlns:a16="http://schemas.microsoft.com/office/drawing/2014/main" id="{A40E26D6-BF0B-2D1F-D404-ADA807F219C0}"/>
                  </a:ext>
                </a:extLst>
              </p:cNvPr>
              <p:cNvGrpSpPr/>
              <p:nvPr/>
            </p:nvGrpSpPr>
            <p:grpSpPr>
              <a:xfrm>
                <a:off x="17215281" y="2105854"/>
                <a:ext cx="169219" cy="294305"/>
                <a:chOff x="2717231" y="3784600"/>
                <a:chExt cx="286608" cy="496888"/>
              </a:xfrm>
              <a:solidFill>
                <a:schemeClr val="accent2"/>
              </a:solidFill>
            </p:grpSpPr>
            <p:sp>
              <p:nvSpPr>
                <p:cNvPr id="385" name="Oval 172">
                  <a:extLst>
                    <a:ext uri="{FF2B5EF4-FFF2-40B4-BE49-F238E27FC236}">
                      <a16:creationId xmlns:a16="http://schemas.microsoft.com/office/drawing/2014/main" id="{4C5A3149-09EB-219D-BB58-720BD46CCA19}"/>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386" name="Freeform 173">
                  <a:extLst>
                    <a:ext uri="{FF2B5EF4-FFF2-40B4-BE49-F238E27FC236}">
                      <a16:creationId xmlns:a16="http://schemas.microsoft.com/office/drawing/2014/main" id="{1F0446E8-32D8-5390-A40A-58078B67A27A}"/>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grpSp>
          <p:nvGrpSpPr>
            <p:cNvPr id="391" name="Group 390">
              <a:extLst>
                <a:ext uri="{FF2B5EF4-FFF2-40B4-BE49-F238E27FC236}">
                  <a16:creationId xmlns:a16="http://schemas.microsoft.com/office/drawing/2014/main" id="{AB577D5A-30B8-4049-7F88-784BCF571108}"/>
                </a:ext>
              </a:extLst>
            </p:cNvPr>
            <p:cNvGrpSpPr/>
            <p:nvPr/>
          </p:nvGrpSpPr>
          <p:grpSpPr>
            <a:xfrm>
              <a:off x="15794609" y="4696601"/>
              <a:ext cx="516073" cy="294446"/>
              <a:chOff x="17035327" y="2105854"/>
              <a:chExt cx="516073" cy="294446"/>
            </a:xfrm>
          </p:grpSpPr>
          <p:grpSp>
            <p:nvGrpSpPr>
              <p:cNvPr id="392" name="Group 391" descr="male shape">
                <a:extLst>
                  <a:ext uri="{FF2B5EF4-FFF2-40B4-BE49-F238E27FC236}">
                    <a16:creationId xmlns:a16="http://schemas.microsoft.com/office/drawing/2014/main" id="{8ACC4199-7472-52BC-B9F8-09CE80F2891D}"/>
                  </a:ext>
                </a:extLst>
              </p:cNvPr>
              <p:cNvGrpSpPr/>
              <p:nvPr/>
            </p:nvGrpSpPr>
            <p:grpSpPr>
              <a:xfrm>
                <a:off x="17382181" y="2105995"/>
                <a:ext cx="169219" cy="294305"/>
                <a:chOff x="2717231" y="3784600"/>
                <a:chExt cx="286608" cy="496888"/>
              </a:xfrm>
              <a:solidFill>
                <a:schemeClr val="accent2"/>
              </a:solidFill>
            </p:grpSpPr>
            <p:sp>
              <p:nvSpPr>
                <p:cNvPr id="399" name="Oval 172">
                  <a:extLst>
                    <a:ext uri="{FF2B5EF4-FFF2-40B4-BE49-F238E27FC236}">
                      <a16:creationId xmlns:a16="http://schemas.microsoft.com/office/drawing/2014/main" id="{E7CBCA20-A58C-44FD-0010-89909ECABD35}"/>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400" name="Freeform 173">
                  <a:extLst>
                    <a:ext uri="{FF2B5EF4-FFF2-40B4-BE49-F238E27FC236}">
                      <a16:creationId xmlns:a16="http://schemas.microsoft.com/office/drawing/2014/main" id="{D80F5F37-92EA-1E66-3A2F-19AC72EC0220}"/>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393" name="Group 392" descr="male shape">
                <a:extLst>
                  <a:ext uri="{FF2B5EF4-FFF2-40B4-BE49-F238E27FC236}">
                    <a16:creationId xmlns:a16="http://schemas.microsoft.com/office/drawing/2014/main" id="{823E3E94-78EF-621A-20A7-4206180AFD1C}"/>
                  </a:ext>
                </a:extLst>
              </p:cNvPr>
              <p:cNvGrpSpPr/>
              <p:nvPr/>
            </p:nvGrpSpPr>
            <p:grpSpPr>
              <a:xfrm>
                <a:off x="17035327" y="2105854"/>
                <a:ext cx="169219" cy="294305"/>
                <a:chOff x="2717231" y="3784600"/>
                <a:chExt cx="286608" cy="496888"/>
              </a:xfrm>
              <a:solidFill>
                <a:schemeClr val="accent2"/>
              </a:solidFill>
            </p:grpSpPr>
            <p:sp>
              <p:nvSpPr>
                <p:cNvPr id="397" name="Oval 172">
                  <a:extLst>
                    <a:ext uri="{FF2B5EF4-FFF2-40B4-BE49-F238E27FC236}">
                      <a16:creationId xmlns:a16="http://schemas.microsoft.com/office/drawing/2014/main" id="{764BE056-BB80-5649-7914-097C9A6B2A3C}"/>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398" name="Freeform 173">
                  <a:extLst>
                    <a:ext uri="{FF2B5EF4-FFF2-40B4-BE49-F238E27FC236}">
                      <a16:creationId xmlns:a16="http://schemas.microsoft.com/office/drawing/2014/main" id="{A6D0AB33-32C7-7A24-B4A5-700C9ABB1F73}"/>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394" name="Group 393" descr="male shape">
                <a:extLst>
                  <a:ext uri="{FF2B5EF4-FFF2-40B4-BE49-F238E27FC236}">
                    <a16:creationId xmlns:a16="http://schemas.microsoft.com/office/drawing/2014/main" id="{619B3CE1-F3D0-938D-0C48-5681B871A7A8}"/>
                  </a:ext>
                </a:extLst>
              </p:cNvPr>
              <p:cNvGrpSpPr/>
              <p:nvPr/>
            </p:nvGrpSpPr>
            <p:grpSpPr>
              <a:xfrm>
                <a:off x="17215281" y="2105854"/>
                <a:ext cx="169219" cy="294305"/>
                <a:chOff x="2717231" y="3784600"/>
                <a:chExt cx="286608" cy="496888"/>
              </a:xfrm>
              <a:solidFill>
                <a:schemeClr val="accent2"/>
              </a:solidFill>
            </p:grpSpPr>
            <p:sp>
              <p:nvSpPr>
                <p:cNvPr id="395" name="Oval 172">
                  <a:extLst>
                    <a:ext uri="{FF2B5EF4-FFF2-40B4-BE49-F238E27FC236}">
                      <a16:creationId xmlns:a16="http://schemas.microsoft.com/office/drawing/2014/main" id="{F8AC4035-5C4F-3718-8115-412490066BD1}"/>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396" name="Freeform 173">
                  <a:extLst>
                    <a:ext uri="{FF2B5EF4-FFF2-40B4-BE49-F238E27FC236}">
                      <a16:creationId xmlns:a16="http://schemas.microsoft.com/office/drawing/2014/main" id="{71DB38D6-1DE0-679E-BB68-92C33A608A84}"/>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grpSp>
          <p:nvGrpSpPr>
            <p:cNvPr id="401" name="Group 400">
              <a:extLst>
                <a:ext uri="{FF2B5EF4-FFF2-40B4-BE49-F238E27FC236}">
                  <a16:creationId xmlns:a16="http://schemas.microsoft.com/office/drawing/2014/main" id="{84D77B9C-6C48-A8FB-31C8-7F6C43E4AE01}"/>
                </a:ext>
              </a:extLst>
            </p:cNvPr>
            <p:cNvGrpSpPr/>
            <p:nvPr/>
          </p:nvGrpSpPr>
          <p:grpSpPr>
            <a:xfrm>
              <a:off x="15782275" y="5066489"/>
              <a:ext cx="516073" cy="294446"/>
              <a:chOff x="17035327" y="2105854"/>
              <a:chExt cx="516073" cy="294446"/>
            </a:xfrm>
          </p:grpSpPr>
          <p:grpSp>
            <p:nvGrpSpPr>
              <p:cNvPr id="402" name="Group 401" descr="male shape">
                <a:extLst>
                  <a:ext uri="{FF2B5EF4-FFF2-40B4-BE49-F238E27FC236}">
                    <a16:creationId xmlns:a16="http://schemas.microsoft.com/office/drawing/2014/main" id="{6C962364-0D04-F549-7B2F-A0619295C473}"/>
                  </a:ext>
                </a:extLst>
              </p:cNvPr>
              <p:cNvGrpSpPr/>
              <p:nvPr/>
            </p:nvGrpSpPr>
            <p:grpSpPr>
              <a:xfrm>
                <a:off x="17382181" y="2105995"/>
                <a:ext cx="169219" cy="294305"/>
                <a:chOff x="2717231" y="3784600"/>
                <a:chExt cx="286608" cy="496888"/>
              </a:xfrm>
              <a:solidFill>
                <a:schemeClr val="accent2"/>
              </a:solidFill>
            </p:grpSpPr>
            <p:sp>
              <p:nvSpPr>
                <p:cNvPr id="409" name="Oval 172">
                  <a:extLst>
                    <a:ext uri="{FF2B5EF4-FFF2-40B4-BE49-F238E27FC236}">
                      <a16:creationId xmlns:a16="http://schemas.microsoft.com/office/drawing/2014/main" id="{0464BE72-284F-1DD7-B178-B5BB15A8F5DD}"/>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410" name="Freeform 173">
                  <a:extLst>
                    <a:ext uri="{FF2B5EF4-FFF2-40B4-BE49-F238E27FC236}">
                      <a16:creationId xmlns:a16="http://schemas.microsoft.com/office/drawing/2014/main" id="{F4F94108-65AA-A907-297B-CD1C64EA77B7}"/>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403" name="Group 402" descr="male shape">
                <a:extLst>
                  <a:ext uri="{FF2B5EF4-FFF2-40B4-BE49-F238E27FC236}">
                    <a16:creationId xmlns:a16="http://schemas.microsoft.com/office/drawing/2014/main" id="{B2838FD4-EB9D-DE12-9B7F-7E3E38365F6E}"/>
                  </a:ext>
                </a:extLst>
              </p:cNvPr>
              <p:cNvGrpSpPr/>
              <p:nvPr/>
            </p:nvGrpSpPr>
            <p:grpSpPr>
              <a:xfrm>
                <a:off x="17035327" y="2105854"/>
                <a:ext cx="169219" cy="294305"/>
                <a:chOff x="2717231" y="3784600"/>
                <a:chExt cx="286608" cy="496888"/>
              </a:xfrm>
              <a:solidFill>
                <a:schemeClr val="accent2"/>
              </a:solidFill>
            </p:grpSpPr>
            <p:sp>
              <p:nvSpPr>
                <p:cNvPr id="407" name="Oval 172">
                  <a:extLst>
                    <a:ext uri="{FF2B5EF4-FFF2-40B4-BE49-F238E27FC236}">
                      <a16:creationId xmlns:a16="http://schemas.microsoft.com/office/drawing/2014/main" id="{69FD3EE7-97DE-0360-F674-009A7C2A1AD3}"/>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408" name="Freeform 173">
                  <a:extLst>
                    <a:ext uri="{FF2B5EF4-FFF2-40B4-BE49-F238E27FC236}">
                      <a16:creationId xmlns:a16="http://schemas.microsoft.com/office/drawing/2014/main" id="{D6E280EB-091A-87C8-DB95-E18306FFA049}"/>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404" name="Group 403" descr="male shape">
                <a:extLst>
                  <a:ext uri="{FF2B5EF4-FFF2-40B4-BE49-F238E27FC236}">
                    <a16:creationId xmlns:a16="http://schemas.microsoft.com/office/drawing/2014/main" id="{42F36005-2869-6AA5-E57D-E41131064537}"/>
                  </a:ext>
                </a:extLst>
              </p:cNvPr>
              <p:cNvGrpSpPr/>
              <p:nvPr/>
            </p:nvGrpSpPr>
            <p:grpSpPr>
              <a:xfrm>
                <a:off x="17215281" y="2105854"/>
                <a:ext cx="169219" cy="294305"/>
                <a:chOff x="2717231" y="3784600"/>
                <a:chExt cx="286608" cy="496888"/>
              </a:xfrm>
              <a:solidFill>
                <a:schemeClr val="accent2"/>
              </a:solidFill>
            </p:grpSpPr>
            <p:sp>
              <p:nvSpPr>
                <p:cNvPr id="405" name="Oval 172">
                  <a:extLst>
                    <a:ext uri="{FF2B5EF4-FFF2-40B4-BE49-F238E27FC236}">
                      <a16:creationId xmlns:a16="http://schemas.microsoft.com/office/drawing/2014/main" id="{8C93C78A-12A4-CFA5-1A23-F15AE94EEF9B}"/>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406" name="Freeform 173">
                  <a:extLst>
                    <a:ext uri="{FF2B5EF4-FFF2-40B4-BE49-F238E27FC236}">
                      <a16:creationId xmlns:a16="http://schemas.microsoft.com/office/drawing/2014/main" id="{6EAA69FF-D110-D634-64B4-55632FA62F9B}"/>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grpSp>
          <p:nvGrpSpPr>
            <p:cNvPr id="411" name="Group 410">
              <a:extLst>
                <a:ext uri="{FF2B5EF4-FFF2-40B4-BE49-F238E27FC236}">
                  <a16:creationId xmlns:a16="http://schemas.microsoft.com/office/drawing/2014/main" id="{50DF23A0-5D09-038A-B46A-4B827D6DD484}"/>
                </a:ext>
              </a:extLst>
            </p:cNvPr>
            <p:cNvGrpSpPr/>
            <p:nvPr/>
          </p:nvGrpSpPr>
          <p:grpSpPr>
            <a:xfrm>
              <a:off x="15771969" y="5436287"/>
              <a:ext cx="516073" cy="294446"/>
              <a:chOff x="17035327" y="2105854"/>
              <a:chExt cx="516073" cy="294446"/>
            </a:xfrm>
          </p:grpSpPr>
          <p:grpSp>
            <p:nvGrpSpPr>
              <p:cNvPr id="412" name="Group 411" descr="male shape">
                <a:extLst>
                  <a:ext uri="{FF2B5EF4-FFF2-40B4-BE49-F238E27FC236}">
                    <a16:creationId xmlns:a16="http://schemas.microsoft.com/office/drawing/2014/main" id="{FC9543B6-CB77-112F-D173-2A4E1500235A}"/>
                  </a:ext>
                </a:extLst>
              </p:cNvPr>
              <p:cNvGrpSpPr/>
              <p:nvPr/>
            </p:nvGrpSpPr>
            <p:grpSpPr>
              <a:xfrm>
                <a:off x="17382181" y="2105995"/>
                <a:ext cx="169219" cy="294305"/>
                <a:chOff x="2717231" y="3784600"/>
                <a:chExt cx="286608" cy="496888"/>
              </a:xfrm>
              <a:solidFill>
                <a:schemeClr val="accent2"/>
              </a:solidFill>
            </p:grpSpPr>
            <p:sp>
              <p:nvSpPr>
                <p:cNvPr id="419" name="Oval 172">
                  <a:extLst>
                    <a:ext uri="{FF2B5EF4-FFF2-40B4-BE49-F238E27FC236}">
                      <a16:creationId xmlns:a16="http://schemas.microsoft.com/office/drawing/2014/main" id="{E1AA5A6F-B3B4-C8B9-8B26-8A8A24F170EA}"/>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420" name="Freeform 173">
                  <a:extLst>
                    <a:ext uri="{FF2B5EF4-FFF2-40B4-BE49-F238E27FC236}">
                      <a16:creationId xmlns:a16="http://schemas.microsoft.com/office/drawing/2014/main" id="{31C90BF6-187C-8ECD-8952-FFBE289B3619}"/>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413" name="Group 412" descr="male shape">
                <a:extLst>
                  <a:ext uri="{FF2B5EF4-FFF2-40B4-BE49-F238E27FC236}">
                    <a16:creationId xmlns:a16="http://schemas.microsoft.com/office/drawing/2014/main" id="{0B69919F-3425-CD23-FC90-2C45D14D1AAB}"/>
                  </a:ext>
                </a:extLst>
              </p:cNvPr>
              <p:cNvGrpSpPr/>
              <p:nvPr/>
            </p:nvGrpSpPr>
            <p:grpSpPr>
              <a:xfrm>
                <a:off x="17035327" y="2105854"/>
                <a:ext cx="169219" cy="294305"/>
                <a:chOff x="2717231" y="3784600"/>
                <a:chExt cx="286608" cy="496888"/>
              </a:xfrm>
              <a:solidFill>
                <a:schemeClr val="accent2"/>
              </a:solidFill>
            </p:grpSpPr>
            <p:sp>
              <p:nvSpPr>
                <p:cNvPr id="417" name="Oval 172">
                  <a:extLst>
                    <a:ext uri="{FF2B5EF4-FFF2-40B4-BE49-F238E27FC236}">
                      <a16:creationId xmlns:a16="http://schemas.microsoft.com/office/drawing/2014/main" id="{E96A2768-ED9B-D116-A722-AC452BF88CEF}"/>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418" name="Freeform 173">
                  <a:extLst>
                    <a:ext uri="{FF2B5EF4-FFF2-40B4-BE49-F238E27FC236}">
                      <a16:creationId xmlns:a16="http://schemas.microsoft.com/office/drawing/2014/main" id="{2C4EF32E-D909-8CE9-B2F4-738820B8ADCC}"/>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414" name="Group 413" descr="male shape">
                <a:extLst>
                  <a:ext uri="{FF2B5EF4-FFF2-40B4-BE49-F238E27FC236}">
                    <a16:creationId xmlns:a16="http://schemas.microsoft.com/office/drawing/2014/main" id="{B7CE5C59-8643-51AE-E4B0-18529A2740C9}"/>
                  </a:ext>
                </a:extLst>
              </p:cNvPr>
              <p:cNvGrpSpPr/>
              <p:nvPr/>
            </p:nvGrpSpPr>
            <p:grpSpPr>
              <a:xfrm>
                <a:off x="17215281" y="2105854"/>
                <a:ext cx="169219" cy="294305"/>
                <a:chOff x="2717231" y="3784600"/>
                <a:chExt cx="286608" cy="496888"/>
              </a:xfrm>
              <a:solidFill>
                <a:schemeClr val="accent2"/>
              </a:solidFill>
            </p:grpSpPr>
            <p:sp>
              <p:nvSpPr>
                <p:cNvPr id="415" name="Oval 172">
                  <a:extLst>
                    <a:ext uri="{FF2B5EF4-FFF2-40B4-BE49-F238E27FC236}">
                      <a16:creationId xmlns:a16="http://schemas.microsoft.com/office/drawing/2014/main" id="{2D3F750A-EA92-AD5D-7D24-8C6A6E7C954A}"/>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416" name="Freeform 173">
                  <a:extLst>
                    <a:ext uri="{FF2B5EF4-FFF2-40B4-BE49-F238E27FC236}">
                      <a16:creationId xmlns:a16="http://schemas.microsoft.com/office/drawing/2014/main" id="{F250A58E-1634-8984-CDD4-8F52331E1DD2}"/>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grpSp>
          <p:nvGrpSpPr>
            <p:cNvPr id="431" name="Group 430" descr="male shape">
              <a:extLst>
                <a:ext uri="{FF2B5EF4-FFF2-40B4-BE49-F238E27FC236}">
                  <a16:creationId xmlns:a16="http://schemas.microsoft.com/office/drawing/2014/main" id="{731BBAE1-B572-02CC-0C36-6E0C4B1AAB72}"/>
                </a:ext>
              </a:extLst>
            </p:cNvPr>
            <p:cNvGrpSpPr/>
            <p:nvPr/>
          </p:nvGrpSpPr>
          <p:grpSpPr>
            <a:xfrm>
              <a:off x="16666994" y="3222822"/>
              <a:ext cx="169219" cy="294305"/>
              <a:chOff x="2717231" y="3784600"/>
              <a:chExt cx="286608" cy="496888"/>
            </a:xfrm>
            <a:solidFill>
              <a:schemeClr val="accent2"/>
            </a:solidFill>
          </p:grpSpPr>
          <p:sp>
            <p:nvSpPr>
              <p:cNvPr id="432" name="Oval 172">
                <a:extLst>
                  <a:ext uri="{FF2B5EF4-FFF2-40B4-BE49-F238E27FC236}">
                    <a16:creationId xmlns:a16="http://schemas.microsoft.com/office/drawing/2014/main" id="{C436B76C-FBBC-B03C-18A4-493E1EE95BAB}"/>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433" name="Freeform 173">
                <a:extLst>
                  <a:ext uri="{FF2B5EF4-FFF2-40B4-BE49-F238E27FC236}">
                    <a16:creationId xmlns:a16="http://schemas.microsoft.com/office/drawing/2014/main" id="{4086E5D2-CE6B-F221-C574-20E6C23E2D78}"/>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434" name="Group 433" descr="male shape">
              <a:extLst>
                <a:ext uri="{FF2B5EF4-FFF2-40B4-BE49-F238E27FC236}">
                  <a16:creationId xmlns:a16="http://schemas.microsoft.com/office/drawing/2014/main" id="{43FB177C-8630-0281-28D1-F7AB0D58E901}"/>
                </a:ext>
              </a:extLst>
            </p:cNvPr>
            <p:cNvGrpSpPr/>
            <p:nvPr/>
          </p:nvGrpSpPr>
          <p:grpSpPr>
            <a:xfrm>
              <a:off x="16493674" y="3223484"/>
              <a:ext cx="169219" cy="294305"/>
              <a:chOff x="2717231" y="3784600"/>
              <a:chExt cx="286608" cy="496888"/>
            </a:xfrm>
            <a:solidFill>
              <a:schemeClr val="accent2"/>
            </a:solidFill>
          </p:grpSpPr>
          <p:sp>
            <p:nvSpPr>
              <p:cNvPr id="435" name="Oval 172">
                <a:extLst>
                  <a:ext uri="{FF2B5EF4-FFF2-40B4-BE49-F238E27FC236}">
                    <a16:creationId xmlns:a16="http://schemas.microsoft.com/office/drawing/2014/main" id="{FA190651-AB0A-54E1-961C-02A5EF7B6256}"/>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436" name="Freeform 173">
                <a:extLst>
                  <a:ext uri="{FF2B5EF4-FFF2-40B4-BE49-F238E27FC236}">
                    <a16:creationId xmlns:a16="http://schemas.microsoft.com/office/drawing/2014/main" id="{18829CF4-A9F1-FE05-AEB6-F2A8740ABCB6}"/>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437" name="Group 436" descr="male shape">
              <a:extLst>
                <a:ext uri="{FF2B5EF4-FFF2-40B4-BE49-F238E27FC236}">
                  <a16:creationId xmlns:a16="http://schemas.microsoft.com/office/drawing/2014/main" id="{F2751F18-3444-46DC-10E6-F2A3B56871E7}"/>
                </a:ext>
              </a:extLst>
            </p:cNvPr>
            <p:cNvGrpSpPr/>
            <p:nvPr/>
          </p:nvGrpSpPr>
          <p:grpSpPr>
            <a:xfrm>
              <a:off x="16137346" y="3592453"/>
              <a:ext cx="169219" cy="294305"/>
              <a:chOff x="2717231" y="3784600"/>
              <a:chExt cx="286608" cy="496888"/>
            </a:xfrm>
            <a:solidFill>
              <a:schemeClr val="accent2"/>
            </a:solidFill>
          </p:grpSpPr>
          <p:sp>
            <p:nvSpPr>
              <p:cNvPr id="438" name="Oval 172">
                <a:extLst>
                  <a:ext uri="{FF2B5EF4-FFF2-40B4-BE49-F238E27FC236}">
                    <a16:creationId xmlns:a16="http://schemas.microsoft.com/office/drawing/2014/main" id="{290C8F1B-DD17-0010-00F7-2DBE194FE049}"/>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439" name="Freeform 173">
                <a:extLst>
                  <a:ext uri="{FF2B5EF4-FFF2-40B4-BE49-F238E27FC236}">
                    <a16:creationId xmlns:a16="http://schemas.microsoft.com/office/drawing/2014/main" id="{530200F5-16DB-1A18-A33C-48223B716A4B}"/>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440" name="Group 439" descr="male shape">
              <a:extLst>
                <a:ext uri="{FF2B5EF4-FFF2-40B4-BE49-F238E27FC236}">
                  <a16:creationId xmlns:a16="http://schemas.microsoft.com/office/drawing/2014/main" id="{FF856693-BDDB-3E3E-7295-54CA919ED1AE}"/>
                </a:ext>
              </a:extLst>
            </p:cNvPr>
            <p:cNvGrpSpPr/>
            <p:nvPr/>
          </p:nvGrpSpPr>
          <p:grpSpPr>
            <a:xfrm>
              <a:off x="15603637" y="3957802"/>
              <a:ext cx="169219" cy="294305"/>
              <a:chOff x="2717231" y="3784600"/>
              <a:chExt cx="286608" cy="496888"/>
            </a:xfrm>
            <a:solidFill>
              <a:schemeClr val="accent2"/>
            </a:solidFill>
          </p:grpSpPr>
          <p:sp>
            <p:nvSpPr>
              <p:cNvPr id="441" name="Oval 172">
                <a:extLst>
                  <a:ext uri="{FF2B5EF4-FFF2-40B4-BE49-F238E27FC236}">
                    <a16:creationId xmlns:a16="http://schemas.microsoft.com/office/drawing/2014/main" id="{D9B957EC-9C74-7E47-BEAA-0D21095FCDD4}"/>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442" name="Freeform 173">
                <a:extLst>
                  <a:ext uri="{FF2B5EF4-FFF2-40B4-BE49-F238E27FC236}">
                    <a16:creationId xmlns:a16="http://schemas.microsoft.com/office/drawing/2014/main" id="{374F1B98-790A-C12E-13CC-266AA2F5730F}"/>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443" name="Group 442" descr="male shape">
              <a:extLst>
                <a:ext uri="{FF2B5EF4-FFF2-40B4-BE49-F238E27FC236}">
                  <a16:creationId xmlns:a16="http://schemas.microsoft.com/office/drawing/2014/main" id="{F4920A7A-CDAC-BACF-D962-4B91B8B6E6D6}"/>
                </a:ext>
              </a:extLst>
            </p:cNvPr>
            <p:cNvGrpSpPr/>
            <p:nvPr/>
          </p:nvGrpSpPr>
          <p:grpSpPr>
            <a:xfrm>
              <a:off x="15602782" y="5066462"/>
              <a:ext cx="169219" cy="294305"/>
              <a:chOff x="2717231" y="3784600"/>
              <a:chExt cx="286608" cy="496888"/>
            </a:xfrm>
            <a:solidFill>
              <a:schemeClr val="accent2"/>
            </a:solidFill>
          </p:grpSpPr>
          <p:sp>
            <p:nvSpPr>
              <p:cNvPr id="444" name="Oval 172">
                <a:extLst>
                  <a:ext uri="{FF2B5EF4-FFF2-40B4-BE49-F238E27FC236}">
                    <a16:creationId xmlns:a16="http://schemas.microsoft.com/office/drawing/2014/main" id="{FDA0E374-4E52-4D02-EA86-7F17DA59515D}"/>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445" name="Freeform 173">
                <a:extLst>
                  <a:ext uri="{FF2B5EF4-FFF2-40B4-BE49-F238E27FC236}">
                    <a16:creationId xmlns:a16="http://schemas.microsoft.com/office/drawing/2014/main" id="{4837C525-3A5D-04CF-8AB5-6321EA8A8351}"/>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446" name="Group 445" descr="male shape">
              <a:extLst>
                <a:ext uri="{FF2B5EF4-FFF2-40B4-BE49-F238E27FC236}">
                  <a16:creationId xmlns:a16="http://schemas.microsoft.com/office/drawing/2014/main" id="{053248C1-3BE6-09C9-198D-3608EB70D7DF}"/>
                </a:ext>
              </a:extLst>
            </p:cNvPr>
            <p:cNvGrpSpPr/>
            <p:nvPr/>
          </p:nvGrpSpPr>
          <p:grpSpPr>
            <a:xfrm>
              <a:off x="16137258" y="5777296"/>
              <a:ext cx="169219" cy="294305"/>
              <a:chOff x="2717231" y="3784600"/>
              <a:chExt cx="286608" cy="496888"/>
            </a:xfrm>
            <a:solidFill>
              <a:schemeClr val="accent2"/>
            </a:solidFill>
          </p:grpSpPr>
          <p:sp>
            <p:nvSpPr>
              <p:cNvPr id="447" name="Oval 172">
                <a:extLst>
                  <a:ext uri="{FF2B5EF4-FFF2-40B4-BE49-F238E27FC236}">
                    <a16:creationId xmlns:a16="http://schemas.microsoft.com/office/drawing/2014/main" id="{1BEB4278-EFE2-5B92-3561-43146FFC6A6C}"/>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448" name="Freeform 173">
                <a:extLst>
                  <a:ext uri="{FF2B5EF4-FFF2-40B4-BE49-F238E27FC236}">
                    <a16:creationId xmlns:a16="http://schemas.microsoft.com/office/drawing/2014/main" id="{4D456BB2-1E1D-0D23-0602-DB53BD19A3EF}"/>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452" name="Group 451" descr="male shape">
              <a:extLst>
                <a:ext uri="{FF2B5EF4-FFF2-40B4-BE49-F238E27FC236}">
                  <a16:creationId xmlns:a16="http://schemas.microsoft.com/office/drawing/2014/main" id="{DC13E392-46E7-0B09-F678-326C88AB6418}"/>
                </a:ext>
              </a:extLst>
            </p:cNvPr>
            <p:cNvGrpSpPr/>
            <p:nvPr/>
          </p:nvGrpSpPr>
          <p:grpSpPr>
            <a:xfrm>
              <a:off x="15947875" y="5777296"/>
              <a:ext cx="169219" cy="294305"/>
              <a:chOff x="2717231" y="3784600"/>
              <a:chExt cx="286608" cy="496888"/>
            </a:xfrm>
            <a:solidFill>
              <a:schemeClr val="accent2"/>
            </a:solidFill>
          </p:grpSpPr>
          <p:sp>
            <p:nvSpPr>
              <p:cNvPr id="453" name="Oval 172">
                <a:extLst>
                  <a:ext uri="{FF2B5EF4-FFF2-40B4-BE49-F238E27FC236}">
                    <a16:creationId xmlns:a16="http://schemas.microsoft.com/office/drawing/2014/main" id="{521F80AC-BB39-021C-2268-6452B147E674}"/>
                  </a:ext>
                </a:extLst>
              </p:cNvPr>
              <p:cNvSpPr>
                <a:spLocks noChangeArrowheads="1"/>
              </p:cNvSpPr>
              <p:nvPr userDrawn="1"/>
            </p:nvSpPr>
            <p:spPr bwMode="auto">
              <a:xfrm>
                <a:off x="2813823"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454" name="Freeform 173">
                <a:extLst>
                  <a:ext uri="{FF2B5EF4-FFF2-40B4-BE49-F238E27FC236}">
                    <a16:creationId xmlns:a16="http://schemas.microsoft.com/office/drawing/2014/main" id="{58E0830B-7ACB-67F5-64AA-A2AD970A48B1}"/>
                  </a:ext>
                </a:extLst>
              </p:cNvPr>
              <p:cNvSpPr>
                <a:spLocks/>
              </p:cNvSpPr>
              <p:nvPr userDrawn="1"/>
            </p:nvSpPr>
            <p:spPr bwMode="auto">
              <a:xfrm>
                <a:off x="2717231" y="3895725"/>
                <a:ext cx="286608" cy="385763"/>
              </a:xfrm>
              <a:custGeom>
                <a:avLst/>
                <a:gdLst>
                  <a:gd name="T0" fmla="*/ 88 w 90"/>
                  <a:gd name="T1" fmla="*/ 44 h 121"/>
                  <a:gd name="T2" fmla="*/ 69 w 90"/>
                  <a:gd name="T3" fmla="*/ 4 h 121"/>
                  <a:gd name="T4" fmla="*/ 62 w 90"/>
                  <a:gd name="T5" fmla="*/ 0 h 121"/>
                  <a:gd name="T6" fmla="*/ 56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1 w 90"/>
                  <a:gd name="T31" fmla="*/ 112 h 121"/>
                  <a:gd name="T32" fmla="*/ 41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6 w 90"/>
                  <a:gd name="T49" fmla="*/ 50 h 121"/>
                  <a:gd name="T50" fmla="*/ 85 w 90"/>
                  <a:gd name="T51" fmla="*/ 53 h 121"/>
                  <a:gd name="T52" fmla="*/ 88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8" y="44"/>
                    </a:moveTo>
                    <a:cubicBezTo>
                      <a:pt x="69" y="4"/>
                      <a:pt x="69" y="4"/>
                      <a:pt x="69" y="4"/>
                    </a:cubicBezTo>
                    <a:cubicBezTo>
                      <a:pt x="68" y="1"/>
                      <a:pt x="65" y="0"/>
                      <a:pt x="62" y="0"/>
                    </a:cubicBezTo>
                    <a:cubicBezTo>
                      <a:pt x="56" y="0"/>
                      <a:pt x="56" y="0"/>
                      <a:pt x="56" y="0"/>
                    </a:cubicBezTo>
                    <a:cubicBezTo>
                      <a:pt x="34" y="0"/>
                      <a:pt x="34" y="0"/>
                      <a:pt x="34" y="0"/>
                    </a:cubicBezTo>
                    <a:cubicBezTo>
                      <a:pt x="28" y="0"/>
                      <a:pt x="28" y="0"/>
                      <a:pt x="28" y="0"/>
                    </a:cubicBezTo>
                    <a:cubicBezTo>
                      <a:pt x="25"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1" y="117"/>
                      <a:pt x="41" y="112"/>
                    </a:cubicBezTo>
                    <a:cubicBezTo>
                      <a:pt x="41" y="65"/>
                      <a:pt x="41" y="65"/>
                      <a:pt x="41"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6" y="50"/>
                      <a:pt x="76" y="50"/>
                      <a:pt x="76" y="50"/>
                    </a:cubicBezTo>
                    <a:cubicBezTo>
                      <a:pt x="78" y="53"/>
                      <a:pt x="82" y="54"/>
                      <a:pt x="85" y="53"/>
                    </a:cubicBezTo>
                    <a:cubicBezTo>
                      <a:pt x="89" y="51"/>
                      <a:pt x="90" y="47"/>
                      <a:pt x="88"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468" name="Group 467" descr="female icon placeholder">
              <a:extLst>
                <a:ext uri="{FF2B5EF4-FFF2-40B4-BE49-F238E27FC236}">
                  <a16:creationId xmlns:a16="http://schemas.microsoft.com/office/drawing/2014/main" id="{0EEBFEAA-54E7-EABB-5871-8568E9027EED}"/>
                </a:ext>
              </a:extLst>
            </p:cNvPr>
            <p:cNvGrpSpPr/>
            <p:nvPr/>
          </p:nvGrpSpPr>
          <p:grpSpPr>
            <a:xfrm>
              <a:off x="19620090" y="2521344"/>
              <a:ext cx="858130" cy="847428"/>
              <a:chOff x="1604053" y="466725"/>
              <a:chExt cx="459206" cy="465138"/>
            </a:xfrm>
            <a:solidFill>
              <a:schemeClr val="tx1"/>
            </a:solidFill>
          </p:grpSpPr>
          <p:sp>
            <p:nvSpPr>
              <p:cNvPr id="469" name="Freeform 208">
                <a:extLst>
                  <a:ext uri="{FF2B5EF4-FFF2-40B4-BE49-F238E27FC236}">
                    <a16:creationId xmlns:a16="http://schemas.microsoft.com/office/drawing/2014/main" id="{3B64ED83-496C-5CE7-7928-0A1851B29C00}"/>
                  </a:ext>
                </a:extLst>
              </p:cNvPr>
              <p:cNvSpPr>
                <a:spLocks/>
              </p:cNvSpPr>
              <p:nvPr/>
            </p:nvSpPr>
            <p:spPr bwMode="auto">
              <a:xfrm>
                <a:off x="1667392" y="501650"/>
                <a:ext cx="329361" cy="423863"/>
              </a:xfrm>
              <a:custGeom>
                <a:avLst/>
                <a:gdLst>
                  <a:gd name="T0" fmla="*/ 90 w 104"/>
                  <a:gd name="T1" fmla="*/ 104 h 133"/>
                  <a:gd name="T2" fmla="*/ 71 w 104"/>
                  <a:gd name="T3" fmla="*/ 97 h 133"/>
                  <a:gd name="T4" fmla="*/ 71 w 104"/>
                  <a:gd name="T5" fmla="*/ 97 h 133"/>
                  <a:gd name="T6" fmla="*/ 69 w 104"/>
                  <a:gd name="T7" fmla="*/ 93 h 133"/>
                  <a:gd name="T8" fmla="*/ 69 w 104"/>
                  <a:gd name="T9" fmla="*/ 87 h 133"/>
                  <a:gd name="T10" fmla="*/ 69 w 104"/>
                  <a:gd name="T11" fmla="*/ 85 h 133"/>
                  <a:gd name="T12" fmla="*/ 95 w 104"/>
                  <a:gd name="T13" fmla="*/ 77 h 133"/>
                  <a:gd name="T14" fmla="*/ 85 w 104"/>
                  <a:gd name="T15" fmla="*/ 51 h 133"/>
                  <a:gd name="T16" fmla="*/ 64 w 104"/>
                  <a:gd name="T17" fmla="*/ 10 h 133"/>
                  <a:gd name="T18" fmla="*/ 40 w 104"/>
                  <a:gd name="T19" fmla="*/ 6 h 133"/>
                  <a:gd name="T20" fmla="*/ 21 w 104"/>
                  <a:gd name="T21" fmla="*/ 45 h 133"/>
                  <a:gd name="T22" fmla="*/ 10 w 104"/>
                  <a:gd name="T23" fmla="*/ 76 h 133"/>
                  <a:gd name="T24" fmla="*/ 37 w 104"/>
                  <a:gd name="T25" fmla="*/ 85 h 133"/>
                  <a:gd name="T26" fmla="*/ 37 w 104"/>
                  <a:gd name="T27" fmla="*/ 87 h 133"/>
                  <a:gd name="T28" fmla="*/ 37 w 104"/>
                  <a:gd name="T29" fmla="*/ 93 h 133"/>
                  <a:gd name="T30" fmla="*/ 35 w 104"/>
                  <a:gd name="T31" fmla="*/ 97 h 133"/>
                  <a:gd name="T32" fmla="*/ 34 w 104"/>
                  <a:gd name="T33" fmla="*/ 97 h 133"/>
                  <a:gd name="T34" fmla="*/ 15 w 104"/>
                  <a:gd name="T35" fmla="*/ 104 h 133"/>
                  <a:gd name="T36" fmla="*/ 2 w 104"/>
                  <a:gd name="T37" fmla="*/ 109 h 133"/>
                  <a:gd name="T38" fmla="*/ 0 w 104"/>
                  <a:gd name="T39" fmla="*/ 110 h 133"/>
                  <a:gd name="T40" fmla="*/ 52 w 104"/>
                  <a:gd name="T41" fmla="*/ 133 h 133"/>
                  <a:gd name="T42" fmla="*/ 104 w 104"/>
                  <a:gd name="T43" fmla="*/ 110 h 133"/>
                  <a:gd name="T44" fmla="*/ 102 w 104"/>
                  <a:gd name="T45" fmla="*/ 109 h 133"/>
                  <a:gd name="T46" fmla="*/ 90 w 104"/>
                  <a:gd name="T47" fmla="*/ 10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 h="133">
                    <a:moveTo>
                      <a:pt x="90" y="104"/>
                    </a:moveTo>
                    <a:cubicBezTo>
                      <a:pt x="90" y="104"/>
                      <a:pt x="77" y="100"/>
                      <a:pt x="71" y="97"/>
                    </a:cubicBezTo>
                    <a:cubicBezTo>
                      <a:pt x="71" y="97"/>
                      <a:pt x="71" y="97"/>
                      <a:pt x="71" y="97"/>
                    </a:cubicBezTo>
                    <a:cubicBezTo>
                      <a:pt x="69" y="96"/>
                      <a:pt x="69" y="95"/>
                      <a:pt x="69" y="93"/>
                    </a:cubicBezTo>
                    <a:cubicBezTo>
                      <a:pt x="69" y="87"/>
                      <a:pt x="69" y="87"/>
                      <a:pt x="69" y="87"/>
                    </a:cubicBezTo>
                    <a:cubicBezTo>
                      <a:pt x="69" y="85"/>
                      <a:pt x="69" y="85"/>
                      <a:pt x="69" y="85"/>
                    </a:cubicBezTo>
                    <a:cubicBezTo>
                      <a:pt x="69" y="85"/>
                      <a:pt x="86" y="86"/>
                      <a:pt x="95" y="77"/>
                    </a:cubicBezTo>
                    <a:cubicBezTo>
                      <a:pt x="95" y="77"/>
                      <a:pt x="83" y="73"/>
                      <a:pt x="85" y="51"/>
                    </a:cubicBezTo>
                    <a:cubicBezTo>
                      <a:pt x="87" y="28"/>
                      <a:pt x="82" y="8"/>
                      <a:pt x="64" y="10"/>
                    </a:cubicBezTo>
                    <a:cubicBezTo>
                      <a:pt x="64" y="10"/>
                      <a:pt x="56" y="0"/>
                      <a:pt x="40" y="6"/>
                    </a:cubicBezTo>
                    <a:cubicBezTo>
                      <a:pt x="35" y="8"/>
                      <a:pt x="20" y="13"/>
                      <a:pt x="21" y="45"/>
                    </a:cubicBezTo>
                    <a:cubicBezTo>
                      <a:pt x="22" y="76"/>
                      <a:pt x="10" y="76"/>
                      <a:pt x="10" y="76"/>
                    </a:cubicBezTo>
                    <a:cubicBezTo>
                      <a:pt x="10" y="76"/>
                      <a:pt x="16" y="85"/>
                      <a:pt x="37" y="85"/>
                    </a:cubicBezTo>
                    <a:cubicBezTo>
                      <a:pt x="37" y="87"/>
                      <a:pt x="37" y="87"/>
                      <a:pt x="37" y="87"/>
                    </a:cubicBezTo>
                    <a:cubicBezTo>
                      <a:pt x="37" y="93"/>
                      <a:pt x="37" y="93"/>
                      <a:pt x="37" y="93"/>
                    </a:cubicBezTo>
                    <a:cubicBezTo>
                      <a:pt x="37" y="95"/>
                      <a:pt x="36" y="96"/>
                      <a:pt x="35" y="97"/>
                    </a:cubicBezTo>
                    <a:cubicBezTo>
                      <a:pt x="34" y="97"/>
                      <a:pt x="34" y="97"/>
                      <a:pt x="34" y="97"/>
                    </a:cubicBezTo>
                    <a:cubicBezTo>
                      <a:pt x="28" y="100"/>
                      <a:pt x="15" y="104"/>
                      <a:pt x="15" y="104"/>
                    </a:cubicBezTo>
                    <a:cubicBezTo>
                      <a:pt x="15" y="104"/>
                      <a:pt x="10" y="105"/>
                      <a:pt x="2" y="109"/>
                    </a:cubicBezTo>
                    <a:cubicBezTo>
                      <a:pt x="2" y="109"/>
                      <a:pt x="1" y="109"/>
                      <a:pt x="0" y="110"/>
                    </a:cubicBezTo>
                    <a:cubicBezTo>
                      <a:pt x="13" y="124"/>
                      <a:pt x="32" y="133"/>
                      <a:pt x="52" y="133"/>
                    </a:cubicBezTo>
                    <a:cubicBezTo>
                      <a:pt x="73" y="133"/>
                      <a:pt x="92" y="124"/>
                      <a:pt x="104" y="110"/>
                    </a:cubicBezTo>
                    <a:cubicBezTo>
                      <a:pt x="104" y="109"/>
                      <a:pt x="103" y="109"/>
                      <a:pt x="102" y="109"/>
                    </a:cubicBezTo>
                    <a:cubicBezTo>
                      <a:pt x="95" y="105"/>
                      <a:pt x="90" y="104"/>
                      <a:pt x="90"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470" name="Freeform 209">
                <a:extLst>
                  <a:ext uri="{FF2B5EF4-FFF2-40B4-BE49-F238E27FC236}">
                    <a16:creationId xmlns:a16="http://schemas.microsoft.com/office/drawing/2014/main" id="{30702736-7F8E-EDC6-8455-51826A5C67F7}"/>
                  </a:ext>
                </a:extLst>
              </p:cNvPr>
              <p:cNvSpPr>
                <a:spLocks noEditPoints="1"/>
              </p:cNvSpPr>
              <p:nvPr userDrawn="1"/>
            </p:nvSpPr>
            <p:spPr bwMode="auto">
              <a:xfrm>
                <a:off x="1604053" y="466725"/>
                <a:ext cx="459206" cy="465138"/>
              </a:xfrm>
              <a:custGeom>
                <a:avLst/>
                <a:gdLst>
                  <a:gd name="T0" fmla="*/ 72 w 145"/>
                  <a:gd name="T1" fmla="*/ 146 h 146"/>
                  <a:gd name="T2" fmla="*/ 0 w 145"/>
                  <a:gd name="T3" fmla="*/ 73 h 146"/>
                  <a:gd name="T4" fmla="*/ 72 w 145"/>
                  <a:gd name="T5" fmla="*/ 0 h 146"/>
                  <a:gd name="T6" fmla="*/ 145 w 145"/>
                  <a:gd name="T7" fmla="*/ 73 h 146"/>
                  <a:gd name="T8" fmla="*/ 72 w 145"/>
                  <a:gd name="T9" fmla="*/ 146 h 146"/>
                  <a:gd name="T10" fmla="*/ 72 w 145"/>
                  <a:gd name="T11" fmla="*/ 5 h 146"/>
                  <a:gd name="T12" fmla="*/ 4 w 145"/>
                  <a:gd name="T13" fmla="*/ 73 h 146"/>
                  <a:gd name="T14" fmla="*/ 72 w 145"/>
                  <a:gd name="T15" fmla="*/ 141 h 146"/>
                  <a:gd name="T16" fmla="*/ 141 w 145"/>
                  <a:gd name="T17" fmla="*/ 73 h 146"/>
                  <a:gd name="T18" fmla="*/ 72 w 145"/>
                  <a:gd name="T19" fmla="*/ 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46">
                    <a:moveTo>
                      <a:pt x="72" y="146"/>
                    </a:moveTo>
                    <a:cubicBezTo>
                      <a:pt x="32" y="146"/>
                      <a:pt x="0" y="113"/>
                      <a:pt x="0" y="73"/>
                    </a:cubicBezTo>
                    <a:cubicBezTo>
                      <a:pt x="0" y="33"/>
                      <a:pt x="32" y="0"/>
                      <a:pt x="72" y="0"/>
                    </a:cubicBezTo>
                    <a:cubicBezTo>
                      <a:pt x="113" y="0"/>
                      <a:pt x="145" y="33"/>
                      <a:pt x="145" y="73"/>
                    </a:cubicBezTo>
                    <a:cubicBezTo>
                      <a:pt x="145" y="113"/>
                      <a:pt x="113" y="146"/>
                      <a:pt x="72" y="146"/>
                    </a:cubicBezTo>
                    <a:close/>
                    <a:moveTo>
                      <a:pt x="72" y="5"/>
                    </a:moveTo>
                    <a:cubicBezTo>
                      <a:pt x="35" y="5"/>
                      <a:pt x="4" y="35"/>
                      <a:pt x="4" y="73"/>
                    </a:cubicBezTo>
                    <a:cubicBezTo>
                      <a:pt x="4" y="111"/>
                      <a:pt x="35" y="141"/>
                      <a:pt x="72" y="141"/>
                    </a:cubicBezTo>
                    <a:cubicBezTo>
                      <a:pt x="110" y="141"/>
                      <a:pt x="141" y="111"/>
                      <a:pt x="141" y="73"/>
                    </a:cubicBezTo>
                    <a:cubicBezTo>
                      <a:pt x="141" y="35"/>
                      <a:pt x="110" y="5"/>
                      <a:pt x="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471" name="Group 470" descr="male icon placeholder">
              <a:extLst>
                <a:ext uri="{FF2B5EF4-FFF2-40B4-BE49-F238E27FC236}">
                  <a16:creationId xmlns:a16="http://schemas.microsoft.com/office/drawing/2014/main" id="{1B276B26-E0D4-CF4E-A231-BEE20C974F12}"/>
                </a:ext>
              </a:extLst>
            </p:cNvPr>
            <p:cNvGrpSpPr/>
            <p:nvPr/>
          </p:nvGrpSpPr>
          <p:grpSpPr>
            <a:xfrm>
              <a:off x="15488929" y="2570045"/>
              <a:ext cx="797551" cy="783930"/>
              <a:chOff x="2145600" y="466725"/>
              <a:chExt cx="463957" cy="465138"/>
            </a:xfrm>
            <a:solidFill>
              <a:schemeClr val="tx1"/>
            </a:solidFill>
          </p:grpSpPr>
          <p:sp>
            <p:nvSpPr>
              <p:cNvPr id="472" name="Freeform 210">
                <a:extLst>
                  <a:ext uri="{FF2B5EF4-FFF2-40B4-BE49-F238E27FC236}">
                    <a16:creationId xmlns:a16="http://schemas.microsoft.com/office/drawing/2014/main" id="{8B87804E-7E0A-4CA2-00AF-0E4678E7A3BA}"/>
                  </a:ext>
                </a:extLst>
              </p:cNvPr>
              <p:cNvSpPr>
                <a:spLocks/>
              </p:cNvSpPr>
              <p:nvPr userDrawn="1"/>
            </p:nvSpPr>
            <p:spPr bwMode="auto">
              <a:xfrm>
                <a:off x="2220022" y="523875"/>
                <a:ext cx="319861" cy="401638"/>
              </a:xfrm>
              <a:custGeom>
                <a:avLst/>
                <a:gdLst>
                  <a:gd name="T0" fmla="*/ 28 w 101"/>
                  <a:gd name="T1" fmla="*/ 89 h 126"/>
                  <a:gd name="T2" fmla="*/ 23 w 101"/>
                  <a:gd name="T3" fmla="*/ 91 h 126"/>
                  <a:gd name="T4" fmla="*/ 0 w 101"/>
                  <a:gd name="T5" fmla="*/ 105 h 126"/>
                  <a:gd name="T6" fmla="*/ 50 w 101"/>
                  <a:gd name="T7" fmla="*/ 126 h 126"/>
                  <a:gd name="T8" fmla="*/ 101 w 101"/>
                  <a:gd name="T9" fmla="*/ 104 h 126"/>
                  <a:gd name="T10" fmla="*/ 76 w 101"/>
                  <a:gd name="T11" fmla="*/ 89 h 126"/>
                  <a:gd name="T12" fmla="*/ 75 w 101"/>
                  <a:gd name="T13" fmla="*/ 88 h 126"/>
                  <a:gd name="T14" fmla="*/ 75 w 101"/>
                  <a:gd name="T15" fmla="*/ 74 h 126"/>
                  <a:gd name="T16" fmla="*/ 79 w 101"/>
                  <a:gd name="T17" fmla="*/ 64 h 126"/>
                  <a:gd name="T18" fmla="*/ 85 w 101"/>
                  <a:gd name="T19" fmla="*/ 54 h 126"/>
                  <a:gd name="T20" fmla="*/ 82 w 101"/>
                  <a:gd name="T21" fmla="*/ 42 h 126"/>
                  <a:gd name="T22" fmla="*/ 72 w 101"/>
                  <a:gd name="T23" fmla="*/ 13 h 126"/>
                  <a:gd name="T24" fmla="*/ 54 w 101"/>
                  <a:gd name="T25" fmla="*/ 2 h 126"/>
                  <a:gd name="T26" fmla="*/ 29 w 101"/>
                  <a:gd name="T27" fmla="*/ 1 h 126"/>
                  <a:gd name="T28" fmla="*/ 32 w 101"/>
                  <a:gd name="T29" fmla="*/ 8 h 126"/>
                  <a:gd name="T30" fmla="*/ 22 w 101"/>
                  <a:gd name="T31" fmla="*/ 42 h 126"/>
                  <a:gd name="T32" fmla="*/ 19 w 101"/>
                  <a:gd name="T33" fmla="*/ 54 h 126"/>
                  <a:gd name="T34" fmla="*/ 25 w 101"/>
                  <a:gd name="T35" fmla="*/ 64 h 126"/>
                  <a:gd name="T36" fmla="*/ 29 w 101"/>
                  <a:gd name="T37" fmla="*/ 74 h 126"/>
                  <a:gd name="T38" fmla="*/ 29 w 101"/>
                  <a:gd name="T39" fmla="*/ 88 h 126"/>
                  <a:gd name="T40" fmla="*/ 28 w 101"/>
                  <a:gd name="T41" fmla="*/ 8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126">
                    <a:moveTo>
                      <a:pt x="28" y="89"/>
                    </a:moveTo>
                    <a:cubicBezTo>
                      <a:pt x="27" y="89"/>
                      <a:pt x="26" y="90"/>
                      <a:pt x="23" y="91"/>
                    </a:cubicBezTo>
                    <a:cubicBezTo>
                      <a:pt x="18" y="94"/>
                      <a:pt x="10" y="99"/>
                      <a:pt x="0" y="105"/>
                    </a:cubicBezTo>
                    <a:cubicBezTo>
                      <a:pt x="13" y="118"/>
                      <a:pt x="31" y="126"/>
                      <a:pt x="50" y="126"/>
                    </a:cubicBezTo>
                    <a:cubicBezTo>
                      <a:pt x="70" y="126"/>
                      <a:pt x="88" y="117"/>
                      <a:pt x="101" y="104"/>
                    </a:cubicBezTo>
                    <a:cubicBezTo>
                      <a:pt x="89" y="95"/>
                      <a:pt x="79" y="90"/>
                      <a:pt x="76" y="89"/>
                    </a:cubicBezTo>
                    <a:cubicBezTo>
                      <a:pt x="75" y="89"/>
                      <a:pt x="75" y="88"/>
                      <a:pt x="75" y="88"/>
                    </a:cubicBezTo>
                    <a:cubicBezTo>
                      <a:pt x="75" y="74"/>
                      <a:pt x="75" y="74"/>
                      <a:pt x="75" y="74"/>
                    </a:cubicBezTo>
                    <a:cubicBezTo>
                      <a:pt x="77" y="71"/>
                      <a:pt x="79" y="67"/>
                      <a:pt x="79" y="64"/>
                    </a:cubicBezTo>
                    <a:cubicBezTo>
                      <a:pt x="81" y="64"/>
                      <a:pt x="83" y="61"/>
                      <a:pt x="85" y="54"/>
                    </a:cubicBezTo>
                    <a:cubicBezTo>
                      <a:pt x="88" y="44"/>
                      <a:pt x="85" y="42"/>
                      <a:pt x="82" y="42"/>
                    </a:cubicBezTo>
                    <a:cubicBezTo>
                      <a:pt x="89" y="13"/>
                      <a:pt x="72" y="13"/>
                      <a:pt x="72" y="13"/>
                    </a:cubicBezTo>
                    <a:cubicBezTo>
                      <a:pt x="71" y="7"/>
                      <a:pt x="62" y="0"/>
                      <a:pt x="54" y="2"/>
                    </a:cubicBezTo>
                    <a:cubicBezTo>
                      <a:pt x="46" y="3"/>
                      <a:pt x="29" y="1"/>
                      <a:pt x="29" y="1"/>
                    </a:cubicBezTo>
                    <a:cubicBezTo>
                      <a:pt x="29" y="5"/>
                      <a:pt x="32" y="8"/>
                      <a:pt x="32" y="8"/>
                    </a:cubicBezTo>
                    <a:cubicBezTo>
                      <a:pt x="17" y="17"/>
                      <a:pt x="20" y="36"/>
                      <a:pt x="22" y="42"/>
                    </a:cubicBezTo>
                    <a:cubicBezTo>
                      <a:pt x="19" y="42"/>
                      <a:pt x="17" y="44"/>
                      <a:pt x="19" y="54"/>
                    </a:cubicBezTo>
                    <a:cubicBezTo>
                      <a:pt x="21" y="61"/>
                      <a:pt x="24" y="64"/>
                      <a:pt x="25" y="64"/>
                    </a:cubicBezTo>
                    <a:cubicBezTo>
                      <a:pt x="26" y="67"/>
                      <a:pt x="27" y="71"/>
                      <a:pt x="29" y="74"/>
                    </a:cubicBezTo>
                    <a:cubicBezTo>
                      <a:pt x="29" y="88"/>
                      <a:pt x="29" y="88"/>
                      <a:pt x="29" y="88"/>
                    </a:cubicBezTo>
                    <a:cubicBezTo>
                      <a:pt x="29" y="88"/>
                      <a:pt x="29" y="89"/>
                      <a:pt x="28"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473" name="Freeform 211">
                <a:extLst>
                  <a:ext uri="{FF2B5EF4-FFF2-40B4-BE49-F238E27FC236}">
                    <a16:creationId xmlns:a16="http://schemas.microsoft.com/office/drawing/2014/main" id="{51A21CAB-8756-CB1B-AA0C-C3590B4C457B}"/>
                  </a:ext>
                </a:extLst>
              </p:cNvPr>
              <p:cNvSpPr>
                <a:spLocks noEditPoints="1"/>
              </p:cNvSpPr>
              <p:nvPr userDrawn="1"/>
            </p:nvSpPr>
            <p:spPr bwMode="auto">
              <a:xfrm>
                <a:off x="2145600" y="466725"/>
                <a:ext cx="463957" cy="465138"/>
              </a:xfrm>
              <a:custGeom>
                <a:avLst/>
                <a:gdLst>
                  <a:gd name="T0" fmla="*/ 73 w 146"/>
                  <a:gd name="T1" fmla="*/ 146 h 146"/>
                  <a:gd name="T2" fmla="*/ 0 w 146"/>
                  <a:gd name="T3" fmla="*/ 73 h 146"/>
                  <a:gd name="T4" fmla="*/ 73 w 146"/>
                  <a:gd name="T5" fmla="*/ 0 h 146"/>
                  <a:gd name="T6" fmla="*/ 146 w 146"/>
                  <a:gd name="T7" fmla="*/ 73 h 146"/>
                  <a:gd name="T8" fmla="*/ 73 w 146"/>
                  <a:gd name="T9" fmla="*/ 146 h 146"/>
                  <a:gd name="T10" fmla="*/ 73 w 146"/>
                  <a:gd name="T11" fmla="*/ 5 h 146"/>
                  <a:gd name="T12" fmla="*/ 5 w 146"/>
                  <a:gd name="T13" fmla="*/ 73 h 146"/>
                  <a:gd name="T14" fmla="*/ 73 w 146"/>
                  <a:gd name="T15" fmla="*/ 141 h 146"/>
                  <a:gd name="T16" fmla="*/ 141 w 146"/>
                  <a:gd name="T17" fmla="*/ 73 h 146"/>
                  <a:gd name="T18" fmla="*/ 73 w 146"/>
                  <a:gd name="T19" fmla="*/ 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46">
                    <a:moveTo>
                      <a:pt x="73" y="146"/>
                    </a:moveTo>
                    <a:cubicBezTo>
                      <a:pt x="33" y="146"/>
                      <a:pt x="0" y="113"/>
                      <a:pt x="0" y="73"/>
                    </a:cubicBezTo>
                    <a:cubicBezTo>
                      <a:pt x="0" y="33"/>
                      <a:pt x="33" y="0"/>
                      <a:pt x="73" y="0"/>
                    </a:cubicBezTo>
                    <a:cubicBezTo>
                      <a:pt x="113" y="0"/>
                      <a:pt x="146" y="33"/>
                      <a:pt x="146" y="73"/>
                    </a:cubicBezTo>
                    <a:cubicBezTo>
                      <a:pt x="146" y="113"/>
                      <a:pt x="113" y="146"/>
                      <a:pt x="73" y="146"/>
                    </a:cubicBezTo>
                    <a:close/>
                    <a:moveTo>
                      <a:pt x="73" y="5"/>
                    </a:moveTo>
                    <a:cubicBezTo>
                      <a:pt x="35" y="5"/>
                      <a:pt x="5" y="35"/>
                      <a:pt x="5" y="73"/>
                    </a:cubicBezTo>
                    <a:cubicBezTo>
                      <a:pt x="5" y="111"/>
                      <a:pt x="35" y="141"/>
                      <a:pt x="73" y="141"/>
                    </a:cubicBezTo>
                    <a:cubicBezTo>
                      <a:pt x="111" y="141"/>
                      <a:pt x="141" y="111"/>
                      <a:pt x="141" y="73"/>
                    </a:cubicBezTo>
                    <a:cubicBezTo>
                      <a:pt x="141" y="35"/>
                      <a:pt x="111" y="5"/>
                      <a:pt x="7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5" name="Group 4" descr="female shape">
              <a:extLst>
                <a:ext uri="{FF2B5EF4-FFF2-40B4-BE49-F238E27FC236}">
                  <a16:creationId xmlns:a16="http://schemas.microsoft.com/office/drawing/2014/main" id="{515D5727-126C-B886-EB12-C3E1CF6FBBBB}"/>
                </a:ext>
              </a:extLst>
            </p:cNvPr>
            <p:cNvGrpSpPr/>
            <p:nvPr/>
          </p:nvGrpSpPr>
          <p:grpSpPr>
            <a:xfrm>
              <a:off x="17972272" y="2489299"/>
              <a:ext cx="169219" cy="307815"/>
              <a:chOff x="3565970" y="3784600"/>
              <a:chExt cx="269190" cy="496888"/>
            </a:xfrm>
            <a:solidFill>
              <a:schemeClr val="accent1"/>
            </a:solidFill>
          </p:grpSpPr>
          <p:sp>
            <p:nvSpPr>
              <p:cNvPr id="6" name="Oval 178">
                <a:extLst>
                  <a:ext uri="{FF2B5EF4-FFF2-40B4-BE49-F238E27FC236}">
                    <a16:creationId xmlns:a16="http://schemas.microsoft.com/office/drawing/2014/main" id="{4909DE94-B3A0-036B-CADF-2B0542535386}"/>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50" name="Freeform 179">
                <a:extLst>
                  <a:ext uri="{FF2B5EF4-FFF2-40B4-BE49-F238E27FC236}">
                    <a16:creationId xmlns:a16="http://schemas.microsoft.com/office/drawing/2014/main" id="{F78F6E5E-18A5-F346-23F7-EEBAAF44796C}"/>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53" name="Group 52" descr="female shape">
              <a:extLst>
                <a:ext uri="{FF2B5EF4-FFF2-40B4-BE49-F238E27FC236}">
                  <a16:creationId xmlns:a16="http://schemas.microsoft.com/office/drawing/2014/main" id="{517A9637-2DFC-10E6-B509-F05722D66C7D}"/>
                </a:ext>
              </a:extLst>
            </p:cNvPr>
            <p:cNvGrpSpPr/>
            <p:nvPr/>
          </p:nvGrpSpPr>
          <p:grpSpPr>
            <a:xfrm>
              <a:off x="17981259" y="2845113"/>
              <a:ext cx="169219" cy="307815"/>
              <a:chOff x="3565970" y="3784600"/>
              <a:chExt cx="269190" cy="496888"/>
            </a:xfrm>
            <a:solidFill>
              <a:schemeClr val="accent1"/>
            </a:solidFill>
          </p:grpSpPr>
          <p:sp>
            <p:nvSpPr>
              <p:cNvPr id="54" name="Oval 178">
                <a:extLst>
                  <a:ext uri="{FF2B5EF4-FFF2-40B4-BE49-F238E27FC236}">
                    <a16:creationId xmlns:a16="http://schemas.microsoft.com/office/drawing/2014/main" id="{A1694221-54E1-7DD9-9F58-C026B4AFAC8C}"/>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55" name="Freeform 179">
                <a:extLst>
                  <a:ext uri="{FF2B5EF4-FFF2-40B4-BE49-F238E27FC236}">
                    <a16:creationId xmlns:a16="http://schemas.microsoft.com/office/drawing/2014/main" id="{775E3BEC-4D16-880A-512E-BEDBB3724334}"/>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57" name="Group 56" descr="female shape">
              <a:extLst>
                <a:ext uri="{FF2B5EF4-FFF2-40B4-BE49-F238E27FC236}">
                  <a16:creationId xmlns:a16="http://schemas.microsoft.com/office/drawing/2014/main" id="{BA6EDED1-B2FA-7BF3-17A6-934DF0155FA9}"/>
                </a:ext>
              </a:extLst>
            </p:cNvPr>
            <p:cNvGrpSpPr/>
            <p:nvPr/>
          </p:nvGrpSpPr>
          <p:grpSpPr>
            <a:xfrm>
              <a:off x="18154842" y="2855188"/>
              <a:ext cx="169219" cy="307815"/>
              <a:chOff x="3565970" y="3784600"/>
              <a:chExt cx="269190" cy="496888"/>
            </a:xfrm>
            <a:solidFill>
              <a:schemeClr val="accent1"/>
            </a:solidFill>
          </p:grpSpPr>
          <p:sp>
            <p:nvSpPr>
              <p:cNvPr id="58" name="Oval 178">
                <a:extLst>
                  <a:ext uri="{FF2B5EF4-FFF2-40B4-BE49-F238E27FC236}">
                    <a16:creationId xmlns:a16="http://schemas.microsoft.com/office/drawing/2014/main" id="{D8DDB6BB-D383-BA50-9C9F-DD57519CBF88}"/>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59" name="Freeform 179">
                <a:extLst>
                  <a:ext uri="{FF2B5EF4-FFF2-40B4-BE49-F238E27FC236}">
                    <a16:creationId xmlns:a16="http://schemas.microsoft.com/office/drawing/2014/main" id="{668350E4-D5C2-12C2-2F51-844F01E8A964}"/>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80" name="Group 79" descr="female shape">
              <a:extLst>
                <a:ext uri="{FF2B5EF4-FFF2-40B4-BE49-F238E27FC236}">
                  <a16:creationId xmlns:a16="http://schemas.microsoft.com/office/drawing/2014/main" id="{29920104-3F93-8615-8496-A289CBD6BEAE}"/>
                </a:ext>
              </a:extLst>
            </p:cNvPr>
            <p:cNvGrpSpPr/>
            <p:nvPr/>
          </p:nvGrpSpPr>
          <p:grpSpPr>
            <a:xfrm>
              <a:off x="18338090" y="2854424"/>
              <a:ext cx="169219" cy="307815"/>
              <a:chOff x="3565970" y="3784600"/>
              <a:chExt cx="269190" cy="496888"/>
            </a:xfrm>
            <a:solidFill>
              <a:schemeClr val="accent1"/>
            </a:solidFill>
          </p:grpSpPr>
          <p:sp>
            <p:nvSpPr>
              <p:cNvPr id="251" name="Oval 178">
                <a:extLst>
                  <a:ext uri="{FF2B5EF4-FFF2-40B4-BE49-F238E27FC236}">
                    <a16:creationId xmlns:a16="http://schemas.microsoft.com/office/drawing/2014/main" id="{DE8D42FE-3D00-1664-8EA2-81CC15C87FEF}"/>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252" name="Freeform 179">
                <a:extLst>
                  <a:ext uri="{FF2B5EF4-FFF2-40B4-BE49-F238E27FC236}">
                    <a16:creationId xmlns:a16="http://schemas.microsoft.com/office/drawing/2014/main" id="{F2330054-93A7-39DC-2669-6342BF9CD071}"/>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253" name="Group 252" descr="female shape">
              <a:extLst>
                <a:ext uri="{FF2B5EF4-FFF2-40B4-BE49-F238E27FC236}">
                  <a16:creationId xmlns:a16="http://schemas.microsoft.com/office/drawing/2014/main" id="{99A6EE42-EF27-8966-261C-EACD20D5BE02}"/>
                </a:ext>
              </a:extLst>
            </p:cNvPr>
            <p:cNvGrpSpPr/>
            <p:nvPr/>
          </p:nvGrpSpPr>
          <p:grpSpPr>
            <a:xfrm>
              <a:off x="18511659" y="2855137"/>
              <a:ext cx="169219" cy="307815"/>
              <a:chOff x="3565970" y="3784600"/>
              <a:chExt cx="269190" cy="496888"/>
            </a:xfrm>
            <a:solidFill>
              <a:schemeClr val="accent1"/>
            </a:solidFill>
          </p:grpSpPr>
          <p:sp>
            <p:nvSpPr>
              <p:cNvPr id="254" name="Oval 178">
                <a:extLst>
                  <a:ext uri="{FF2B5EF4-FFF2-40B4-BE49-F238E27FC236}">
                    <a16:creationId xmlns:a16="http://schemas.microsoft.com/office/drawing/2014/main" id="{042779D0-1D3F-1120-C5E7-7715EACF3205}"/>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255" name="Freeform 179">
                <a:extLst>
                  <a:ext uri="{FF2B5EF4-FFF2-40B4-BE49-F238E27FC236}">
                    <a16:creationId xmlns:a16="http://schemas.microsoft.com/office/drawing/2014/main" id="{21324990-4AE7-8BA9-631C-BF230B301421}"/>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288" name="Group 287" descr="female shape">
              <a:extLst>
                <a:ext uri="{FF2B5EF4-FFF2-40B4-BE49-F238E27FC236}">
                  <a16:creationId xmlns:a16="http://schemas.microsoft.com/office/drawing/2014/main" id="{921D2AE5-96B4-807B-1311-11954004D4BA}"/>
                </a:ext>
              </a:extLst>
            </p:cNvPr>
            <p:cNvGrpSpPr/>
            <p:nvPr/>
          </p:nvGrpSpPr>
          <p:grpSpPr>
            <a:xfrm>
              <a:off x="17960728" y="3220844"/>
              <a:ext cx="169219" cy="307815"/>
              <a:chOff x="3565970" y="3784600"/>
              <a:chExt cx="269190" cy="496888"/>
            </a:xfrm>
            <a:solidFill>
              <a:schemeClr val="accent1"/>
            </a:solidFill>
          </p:grpSpPr>
          <p:sp>
            <p:nvSpPr>
              <p:cNvPr id="289" name="Oval 178">
                <a:extLst>
                  <a:ext uri="{FF2B5EF4-FFF2-40B4-BE49-F238E27FC236}">
                    <a16:creationId xmlns:a16="http://schemas.microsoft.com/office/drawing/2014/main" id="{BF2DAE4F-B4A3-7095-B687-CFB0A05DF1B7}"/>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290" name="Freeform 179">
                <a:extLst>
                  <a:ext uri="{FF2B5EF4-FFF2-40B4-BE49-F238E27FC236}">
                    <a16:creationId xmlns:a16="http://schemas.microsoft.com/office/drawing/2014/main" id="{5299BCC1-FF93-536E-4C14-97C596D9A8E7}"/>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291" name="Group 290" descr="female shape">
              <a:extLst>
                <a:ext uri="{FF2B5EF4-FFF2-40B4-BE49-F238E27FC236}">
                  <a16:creationId xmlns:a16="http://schemas.microsoft.com/office/drawing/2014/main" id="{B45A4C81-FB39-9E72-93A7-9DB11680DF54}"/>
                </a:ext>
              </a:extLst>
            </p:cNvPr>
            <p:cNvGrpSpPr/>
            <p:nvPr/>
          </p:nvGrpSpPr>
          <p:grpSpPr>
            <a:xfrm>
              <a:off x="18134311" y="3230919"/>
              <a:ext cx="169219" cy="307815"/>
              <a:chOff x="3565970" y="3784600"/>
              <a:chExt cx="269190" cy="496888"/>
            </a:xfrm>
            <a:solidFill>
              <a:schemeClr val="accent1"/>
            </a:solidFill>
          </p:grpSpPr>
          <p:sp>
            <p:nvSpPr>
              <p:cNvPr id="292" name="Oval 178">
                <a:extLst>
                  <a:ext uri="{FF2B5EF4-FFF2-40B4-BE49-F238E27FC236}">
                    <a16:creationId xmlns:a16="http://schemas.microsoft.com/office/drawing/2014/main" id="{DE2211CE-D5D5-D37F-5D2E-E6354D32BC78}"/>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293" name="Freeform 179">
                <a:extLst>
                  <a:ext uri="{FF2B5EF4-FFF2-40B4-BE49-F238E27FC236}">
                    <a16:creationId xmlns:a16="http://schemas.microsoft.com/office/drawing/2014/main" id="{8EB07BF0-F876-980F-A7AB-FE964CDCC95D}"/>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294" name="Group 293" descr="female shape">
              <a:extLst>
                <a:ext uri="{FF2B5EF4-FFF2-40B4-BE49-F238E27FC236}">
                  <a16:creationId xmlns:a16="http://schemas.microsoft.com/office/drawing/2014/main" id="{35AF6BC2-C17E-0C16-DCF6-F4222BE016D2}"/>
                </a:ext>
              </a:extLst>
            </p:cNvPr>
            <p:cNvGrpSpPr/>
            <p:nvPr/>
          </p:nvGrpSpPr>
          <p:grpSpPr>
            <a:xfrm>
              <a:off x="18317559" y="3230155"/>
              <a:ext cx="169219" cy="307815"/>
              <a:chOff x="3565970" y="3784600"/>
              <a:chExt cx="269190" cy="496888"/>
            </a:xfrm>
            <a:solidFill>
              <a:schemeClr val="accent1"/>
            </a:solidFill>
          </p:grpSpPr>
          <p:sp>
            <p:nvSpPr>
              <p:cNvPr id="295" name="Oval 178">
                <a:extLst>
                  <a:ext uri="{FF2B5EF4-FFF2-40B4-BE49-F238E27FC236}">
                    <a16:creationId xmlns:a16="http://schemas.microsoft.com/office/drawing/2014/main" id="{6C3A140A-9A92-98CC-A44E-34C0B58DBEC9}"/>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296" name="Freeform 179">
                <a:extLst>
                  <a:ext uri="{FF2B5EF4-FFF2-40B4-BE49-F238E27FC236}">
                    <a16:creationId xmlns:a16="http://schemas.microsoft.com/office/drawing/2014/main" id="{82C09997-197F-0A1E-C0AB-DDD2B24FB64B}"/>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297" name="Group 296" descr="female shape">
              <a:extLst>
                <a:ext uri="{FF2B5EF4-FFF2-40B4-BE49-F238E27FC236}">
                  <a16:creationId xmlns:a16="http://schemas.microsoft.com/office/drawing/2014/main" id="{229F4172-1480-8EDE-9B8F-F6018C270DB1}"/>
                </a:ext>
              </a:extLst>
            </p:cNvPr>
            <p:cNvGrpSpPr/>
            <p:nvPr/>
          </p:nvGrpSpPr>
          <p:grpSpPr>
            <a:xfrm>
              <a:off x="18491128" y="3230868"/>
              <a:ext cx="169219" cy="307815"/>
              <a:chOff x="3565970" y="3784600"/>
              <a:chExt cx="269190" cy="496888"/>
            </a:xfrm>
            <a:solidFill>
              <a:schemeClr val="accent1"/>
            </a:solidFill>
          </p:grpSpPr>
          <p:sp>
            <p:nvSpPr>
              <p:cNvPr id="298" name="Oval 178">
                <a:extLst>
                  <a:ext uri="{FF2B5EF4-FFF2-40B4-BE49-F238E27FC236}">
                    <a16:creationId xmlns:a16="http://schemas.microsoft.com/office/drawing/2014/main" id="{5475524E-DF73-29E2-E14D-C77EDC1A7021}"/>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299" name="Freeform 179">
                <a:extLst>
                  <a:ext uri="{FF2B5EF4-FFF2-40B4-BE49-F238E27FC236}">
                    <a16:creationId xmlns:a16="http://schemas.microsoft.com/office/drawing/2014/main" id="{3C8500CB-22F3-B089-31FB-E7ECD0BCADC7}"/>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300" name="Group 299" descr="female shape">
              <a:extLst>
                <a:ext uri="{FF2B5EF4-FFF2-40B4-BE49-F238E27FC236}">
                  <a16:creationId xmlns:a16="http://schemas.microsoft.com/office/drawing/2014/main" id="{B5098380-1323-AB03-E8E7-1FCD99664618}"/>
                </a:ext>
              </a:extLst>
            </p:cNvPr>
            <p:cNvGrpSpPr/>
            <p:nvPr/>
          </p:nvGrpSpPr>
          <p:grpSpPr>
            <a:xfrm>
              <a:off x="18672609" y="3220681"/>
              <a:ext cx="169219" cy="307815"/>
              <a:chOff x="3565970" y="3784600"/>
              <a:chExt cx="269190" cy="496888"/>
            </a:xfrm>
            <a:solidFill>
              <a:schemeClr val="accent1"/>
            </a:solidFill>
          </p:grpSpPr>
          <p:sp>
            <p:nvSpPr>
              <p:cNvPr id="301" name="Oval 178">
                <a:extLst>
                  <a:ext uri="{FF2B5EF4-FFF2-40B4-BE49-F238E27FC236}">
                    <a16:creationId xmlns:a16="http://schemas.microsoft.com/office/drawing/2014/main" id="{4BB8677B-0C27-67AC-D754-FDF00088863F}"/>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302" name="Freeform 179">
                <a:extLst>
                  <a:ext uri="{FF2B5EF4-FFF2-40B4-BE49-F238E27FC236}">
                    <a16:creationId xmlns:a16="http://schemas.microsoft.com/office/drawing/2014/main" id="{A0B58790-5114-082D-1F5C-14BBBD65E9F0}"/>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303" name="Group 302" descr="female shape">
              <a:extLst>
                <a:ext uri="{FF2B5EF4-FFF2-40B4-BE49-F238E27FC236}">
                  <a16:creationId xmlns:a16="http://schemas.microsoft.com/office/drawing/2014/main" id="{6E74A9CB-7A69-515C-844F-9C228FD50F5C}"/>
                </a:ext>
              </a:extLst>
            </p:cNvPr>
            <p:cNvGrpSpPr/>
            <p:nvPr/>
          </p:nvGrpSpPr>
          <p:grpSpPr>
            <a:xfrm>
              <a:off x="18846192" y="3230756"/>
              <a:ext cx="169219" cy="307815"/>
              <a:chOff x="3565970" y="3784600"/>
              <a:chExt cx="269190" cy="496888"/>
            </a:xfrm>
            <a:solidFill>
              <a:schemeClr val="accent1"/>
            </a:solidFill>
          </p:grpSpPr>
          <p:sp>
            <p:nvSpPr>
              <p:cNvPr id="304" name="Oval 178">
                <a:extLst>
                  <a:ext uri="{FF2B5EF4-FFF2-40B4-BE49-F238E27FC236}">
                    <a16:creationId xmlns:a16="http://schemas.microsoft.com/office/drawing/2014/main" id="{F3B3D112-E9A0-96BD-6F71-80DF95BBA25A}"/>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305" name="Freeform 179">
                <a:extLst>
                  <a:ext uri="{FF2B5EF4-FFF2-40B4-BE49-F238E27FC236}">
                    <a16:creationId xmlns:a16="http://schemas.microsoft.com/office/drawing/2014/main" id="{5C89F792-0005-DEDF-EB59-B55345526C5A}"/>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306" name="Group 305" descr="female shape">
              <a:extLst>
                <a:ext uri="{FF2B5EF4-FFF2-40B4-BE49-F238E27FC236}">
                  <a16:creationId xmlns:a16="http://schemas.microsoft.com/office/drawing/2014/main" id="{751DFA4E-0887-EA98-AF7F-0A602032C183}"/>
                </a:ext>
              </a:extLst>
            </p:cNvPr>
            <p:cNvGrpSpPr/>
            <p:nvPr/>
          </p:nvGrpSpPr>
          <p:grpSpPr>
            <a:xfrm>
              <a:off x="19029440" y="3229992"/>
              <a:ext cx="169219" cy="307815"/>
              <a:chOff x="3565970" y="3784600"/>
              <a:chExt cx="269190" cy="496888"/>
            </a:xfrm>
            <a:solidFill>
              <a:schemeClr val="accent1"/>
            </a:solidFill>
          </p:grpSpPr>
          <p:sp>
            <p:nvSpPr>
              <p:cNvPr id="307" name="Oval 178">
                <a:extLst>
                  <a:ext uri="{FF2B5EF4-FFF2-40B4-BE49-F238E27FC236}">
                    <a16:creationId xmlns:a16="http://schemas.microsoft.com/office/drawing/2014/main" id="{DB86A2D0-A965-AAF1-7240-126615A4F57F}"/>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308" name="Freeform 179">
                <a:extLst>
                  <a:ext uri="{FF2B5EF4-FFF2-40B4-BE49-F238E27FC236}">
                    <a16:creationId xmlns:a16="http://schemas.microsoft.com/office/drawing/2014/main" id="{BBD9636A-B7F7-5947-DF05-2B73FF6A49B0}"/>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309" name="Group 308" descr="female shape">
              <a:extLst>
                <a:ext uri="{FF2B5EF4-FFF2-40B4-BE49-F238E27FC236}">
                  <a16:creationId xmlns:a16="http://schemas.microsoft.com/office/drawing/2014/main" id="{3DBE8D5E-47C5-35BE-245C-F8691BD0F65E}"/>
                </a:ext>
              </a:extLst>
            </p:cNvPr>
            <p:cNvGrpSpPr/>
            <p:nvPr/>
          </p:nvGrpSpPr>
          <p:grpSpPr>
            <a:xfrm>
              <a:off x="19203009" y="3230705"/>
              <a:ext cx="169219" cy="307815"/>
              <a:chOff x="3565970" y="3784600"/>
              <a:chExt cx="269190" cy="496888"/>
            </a:xfrm>
            <a:solidFill>
              <a:schemeClr val="accent1"/>
            </a:solidFill>
          </p:grpSpPr>
          <p:sp>
            <p:nvSpPr>
              <p:cNvPr id="310" name="Oval 178">
                <a:extLst>
                  <a:ext uri="{FF2B5EF4-FFF2-40B4-BE49-F238E27FC236}">
                    <a16:creationId xmlns:a16="http://schemas.microsoft.com/office/drawing/2014/main" id="{C63B0BA6-9942-4B35-4D47-1F4E71D33D67}"/>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421" name="Freeform 179">
                <a:extLst>
                  <a:ext uri="{FF2B5EF4-FFF2-40B4-BE49-F238E27FC236}">
                    <a16:creationId xmlns:a16="http://schemas.microsoft.com/office/drawing/2014/main" id="{9CC614B6-3CFD-C315-61C8-156631698031}"/>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422" name="Group 421" descr="female shape">
              <a:extLst>
                <a:ext uri="{FF2B5EF4-FFF2-40B4-BE49-F238E27FC236}">
                  <a16:creationId xmlns:a16="http://schemas.microsoft.com/office/drawing/2014/main" id="{8E01097E-D6B3-9D3C-D401-11C0CFAFFD7C}"/>
                </a:ext>
              </a:extLst>
            </p:cNvPr>
            <p:cNvGrpSpPr/>
            <p:nvPr/>
          </p:nvGrpSpPr>
          <p:grpSpPr>
            <a:xfrm>
              <a:off x="17960728" y="3577434"/>
              <a:ext cx="169219" cy="307815"/>
              <a:chOff x="3565970" y="3784600"/>
              <a:chExt cx="269190" cy="496888"/>
            </a:xfrm>
            <a:solidFill>
              <a:schemeClr val="accent1"/>
            </a:solidFill>
          </p:grpSpPr>
          <p:sp>
            <p:nvSpPr>
              <p:cNvPr id="423" name="Oval 178">
                <a:extLst>
                  <a:ext uri="{FF2B5EF4-FFF2-40B4-BE49-F238E27FC236}">
                    <a16:creationId xmlns:a16="http://schemas.microsoft.com/office/drawing/2014/main" id="{B2F0FBFA-ABD3-0E26-A8E3-5D64C8BE9871}"/>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424" name="Freeform 179">
                <a:extLst>
                  <a:ext uri="{FF2B5EF4-FFF2-40B4-BE49-F238E27FC236}">
                    <a16:creationId xmlns:a16="http://schemas.microsoft.com/office/drawing/2014/main" id="{3D5173F6-8069-EE37-C4FE-AA73F595854D}"/>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425" name="Group 424" descr="female shape">
              <a:extLst>
                <a:ext uri="{FF2B5EF4-FFF2-40B4-BE49-F238E27FC236}">
                  <a16:creationId xmlns:a16="http://schemas.microsoft.com/office/drawing/2014/main" id="{4BD72792-0076-2EA8-DB95-67ABE9AE480F}"/>
                </a:ext>
              </a:extLst>
            </p:cNvPr>
            <p:cNvGrpSpPr/>
            <p:nvPr/>
          </p:nvGrpSpPr>
          <p:grpSpPr>
            <a:xfrm>
              <a:off x="18134311" y="3587509"/>
              <a:ext cx="169219" cy="307815"/>
              <a:chOff x="3565970" y="3784600"/>
              <a:chExt cx="269190" cy="496888"/>
            </a:xfrm>
            <a:solidFill>
              <a:schemeClr val="accent1"/>
            </a:solidFill>
          </p:grpSpPr>
          <p:sp>
            <p:nvSpPr>
              <p:cNvPr id="426" name="Oval 178">
                <a:extLst>
                  <a:ext uri="{FF2B5EF4-FFF2-40B4-BE49-F238E27FC236}">
                    <a16:creationId xmlns:a16="http://schemas.microsoft.com/office/drawing/2014/main" id="{7B99FD3F-7D71-B9E0-0A76-326CDCF7B25A}"/>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427" name="Freeform 179">
                <a:extLst>
                  <a:ext uri="{FF2B5EF4-FFF2-40B4-BE49-F238E27FC236}">
                    <a16:creationId xmlns:a16="http://schemas.microsoft.com/office/drawing/2014/main" id="{2457B059-EDCC-37D5-8C7A-A451003AA92F}"/>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428" name="Group 427" descr="female shape">
              <a:extLst>
                <a:ext uri="{FF2B5EF4-FFF2-40B4-BE49-F238E27FC236}">
                  <a16:creationId xmlns:a16="http://schemas.microsoft.com/office/drawing/2014/main" id="{6BC8845F-F5AB-E533-8B21-FC75873D9D99}"/>
                </a:ext>
              </a:extLst>
            </p:cNvPr>
            <p:cNvGrpSpPr/>
            <p:nvPr/>
          </p:nvGrpSpPr>
          <p:grpSpPr>
            <a:xfrm>
              <a:off x="18317559" y="3586745"/>
              <a:ext cx="169219" cy="307815"/>
              <a:chOff x="3565970" y="3784600"/>
              <a:chExt cx="269190" cy="496888"/>
            </a:xfrm>
            <a:solidFill>
              <a:schemeClr val="accent1"/>
            </a:solidFill>
          </p:grpSpPr>
          <p:sp>
            <p:nvSpPr>
              <p:cNvPr id="429" name="Oval 178">
                <a:extLst>
                  <a:ext uri="{FF2B5EF4-FFF2-40B4-BE49-F238E27FC236}">
                    <a16:creationId xmlns:a16="http://schemas.microsoft.com/office/drawing/2014/main" id="{143C8B0D-E378-7045-8B9F-6FFE3FACBDB6}"/>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430" name="Freeform 179">
                <a:extLst>
                  <a:ext uri="{FF2B5EF4-FFF2-40B4-BE49-F238E27FC236}">
                    <a16:creationId xmlns:a16="http://schemas.microsoft.com/office/drawing/2014/main" id="{B24EC30F-7230-B7F0-30B4-39F7493FDD92}"/>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449" name="Group 448" descr="female shape">
              <a:extLst>
                <a:ext uri="{FF2B5EF4-FFF2-40B4-BE49-F238E27FC236}">
                  <a16:creationId xmlns:a16="http://schemas.microsoft.com/office/drawing/2014/main" id="{445A1BDE-D799-6D62-EAAC-D4981CB9A3C7}"/>
                </a:ext>
              </a:extLst>
            </p:cNvPr>
            <p:cNvGrpSpPr/>
            <p:nvPr/>
          </p:nvGrpSpPr>
          <p:grpSpPr>
            <a:xfrm>
              <a:off x="18491128" y="3587458"/>
              <a:ext cx="169219" cy="307815"/>
              <a:chOff x="3565970" y="3784600"/>
              <a:chExt cx="269190" cy="496888"/>
            </a:xfrm>
            <a:solidFill>
              <a:schemeClr val="accent1"/>
            </a:solidFill>
          </p:grpSpPr>
          <p:sp>
            <p:nvSpPr>
              <p:cNvPr id="450" name="Oval 178">
                <a:extLst>
                  <a:ext uri="{FF2B5EF4-FFF2-40B4-BE49-F238E27FC236}">
                    <a16:creationId xmlns:a16="http://schemas.microsoft.com/office/drawing/2014/main" id="{1FF66B72-9325-1F95-C56E-487BEBC80FD6}"/>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451" name="Freeform 179">
                <a:extLst>
                  <a:ext uri="{FF2B5EF4-FFF2-40B4-BE49-F238E27FC236}">
                    <a16:creationId xmlns:a16="http://schemas.microsoft.com/office/drawing/2014/main" id="{553DD370-F7C8-D955-215D-B40979A56E88}"/>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457" name="Group 456" descr="female shape">
              <a:extLst>
                <a:ext uri="{FF2B5EF4-FFF2-40B4-BE49-F238E27FC236}">
                  <a16:creationId xmlns:a16="http://schemas.microsoft.com/office/drawing/2014/main" id="{5F27497B-0A4B-58E6-E25A-E2D3D5C74FDC}"/>
                </a:ext>
              </a:extLst>
            </p:cNvPr>
            <p:cNvGrpSpPr/>
            <p:nvPr/>
          </p:nvGrpSpPr>
          <p:grpSpPr>
            <a:xfrm>
              <a:off x="18662689" y="3587661"/>
              <a:ext cx="169219" cy="307815"/>
              <a:chOff x="3565970" y="3784600"/>
              <a:chExt cx="269190" cy="496888"/>
            </a:xfrm>
            <a:solidFill>
              <a:schemeClr val="accent1"/>
            </a:solidFill>
          </p:grpSpPr>
          <p:sp>
            <p:nvSpPr>
              <p:cNvPr id="458" name="Oval 178">
                <a:extLst>
                  <a:ext uri="{FF2B5EF4-FFF2-40B4-BE49-F238E27FC236}">
                    <a16:creationId xmlns:a16="http://schemas.microsoft.com/office/drawing/2014/main" id="{CB31451C-9CFF-ED08-81FB-85AD195A49D0}"/>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461" name="Freeform 179">
                <a:extLst>
                  <a:ext uri="{FF2B5EF4-FFF2-40B4-BE49-F238E27FC236}">
                    <a16:creationId xmlns:a16="http://schemas.microsoft.com/office/drawing/2014/main" id="{85085D0C-11B2-4F8B-E62E-528D58774919}"/>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475" name="Group 474" descr="female shape">
              <a:extLst>
                <a:ext uri="{FF2B5EF4-FFF2-40B4-BE49-F238E27FC236}">
                  <a16:creationId xmlns:a16="http://schemas.microsoft.com/office/drawing/2014/main" id="{5ABBC63C-C4D6-92F0-3494-D07606A65BF2}"/>
                </a:ext>
              </a:extLst>
            </p:cNvPr>
            <p:cNvGrpSpPr/>
            <p:nvPr/>
          </p:nvGrpSpPr>
          <p:grpSpPr>
            <a:xfrm>
              <a:off x="18836272" y="3597736"/>
              <a:ext cx="169219" cy="307815"/>
              <a:chOff x="3565970" y="3784600"/>
              <a:chExt cx="269190" cy="496888"/>
            </a:xfrm>
            <a:solidFill>
              <a:schemeClr val="accent1"/>
            </a:solidFill>
          </p:grpSpPr>
          <p:sp>
            <p:nvSpPr>
              <p:cNvPr id="477" name="Oval 178">
                <a:extLst>
                  <a:ext uri="{FF2B5EF4-FFF2-40B4-BE49-F238E27FC236}">
                    <a16:creationId xmlns:a16="http://schemas.microsoft.com/office/drawing/2014/main" id="{C488D173-DF1E-91C1-F1BC-C222DCB4E96C}"/>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483" name="Freeform 179">
                <a:extLst>
                  <a:ext uri="{FF2B5EF4-FFF2-40B4-BE49-F238E27FC236}">
                    <a16:creationId xmlns:a16="http://schemas.microsoft.com/office/drawing/2014/main" id="{B5F93C02-01B1-B776-2058-FF9633A9ACF1}"/>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485" name="Group 484" descr="female shape">
              <a:extLst>
                <a:ext uri="{FF2B5EF4-FFF2-40B4-BE49-F238E27FC236}">
                  <a16:creationId xmlns:a16="http://schemas.microsoft.com/office/drawing/2014/main" id="{122B3FF1-89A3-6D5F-64A8-6E9E2C061A9A}"/>
                </a:ext>
              </a:extLst>
            </p:cNvPr>
            <p:cNvGrpSpPr/>
            <p:nvPr/>
          </p:nvGrpSpPr>
          <p:grpSpPr>
            <a:xfrm>
              <a:off x="19019520" y="3596972"/>
              <a:ext cx="169219" cy="307815"/>
              <a:chOff x="3565970" y="3784600"/>
              <a:chExt cx="269190" cy="496888"/>
            </a:xfrm>
            <a:solidFill>
              <a:schemeClr val="accent1"/>
            </a:solidFill>
          </p:grpSpPr>
          <p:sp>
            <p:nvSpPr>
              <p:cNvPr id="491" name="Oval 178">
                <a:extLst>
                  <a:ext uri="{FF2B5EF4-FFF2-40B4-BE49-F238E27FC236}">
                    <a16:creationId xmlns:a16="http://schemas.microsoft.com/office/drawing/2014/main" id="{A7B2B29B-243E-D737-3135-3477CEA554A1}"/>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493" name="Freeform 179">
                <a:extLst>
                  <a:ext uri="{FF2B5EF4-FFF2-40B4-BE49-F238E27FC236}">
                    <a16:creationId xmlns:a16="http://schemas.microsoft.com/office/drawing/2014/main" id="{AEA45E92-7F33-67B5-1A60-19C7ECF5AB52}"/>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498" name="Group 497" descr="female shape">
              <a:extLst>
                <a:ext uri="{FF2B5EF4-FFF2-40B4-BE49-F238E27FC236}">
                  <a16:creationId xmlns:a16="http://schemas.microsoft.com/office/drawing/2014/main" id="{1FFE7D96-CFDD-5743-C280-F6AC9124593F}"/>
                </a:ext>
              </a:extLst>
            </p:cNvPr>
            <p:cNvGrpSpPr/>
            <p:nvPr/>
          </p:nvGrpSpPr>
          <p:grpSpPr>
            <a:xfrm>
              <a:off x="19193089" y="3597685"/>
              <a:ext cx="169219" cy="307815"/>
              <a:chOff x="3565970" y="3784600"/>
              <a:chExt cx="269190" cy="496888"/>
            </a:xfrm>
            <a:solidFill>
              <a:schemeClr val="accent1"/>
            </a:solidFill>
          </p:grpSpPr>
          <p:sp>
            <p:nvSpPr>
              <p:cNvPr id="500" name="Oval 178">
                <a:extLst>
                  <a:ext uri="{FF2B5EF4-FFF2-40B4-BE49-F238E27FC236}">
                    <a16:creationId xmlns:a16="http://schemas.microsoft.com/office/drawing/2014/main" id="{28ACF083-A9ED-E25A-302A-487F28ED8154}"/>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507" name="Freeform 179">
                <a:extLst>
                  <a:ext uri="{FF2B5EF4-FFF2-40B4-BE49-F238E27FC236}">
                    <a16:creationId xmlns:a16="http://schemas.microsoft.com/office/drawing/2014/main" id="{B5C39209-DF30-5B0C-7DE2-C606E2ACDEB0}"/>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510" name="Group 509" descr="female shape">
              <a:extLst>
                <a:ext uri="{FF2B5EF4-FFF2-40B4-BE49-F238E27FC236}">
                  <a16:creationId xmlns:a16="http://schemas.microsoft.com/office/drawing/2014/main" id="{DA052D04-3BC7-7DD6-20CE-3D88340B5FBC}"/>
                </a:ext>
              </a:extLst>
            </p:cNvPr>
            <p:cNvGrpSpPr/>
            <p:nvPr/>
          </p:nvGrpSpPr>
          <p:grpSpPr>
            <a:xfrm>
              <a:off x="17973349" y="3943074"/>
              <a:ext cx="169219" cy="307815"/>
              <a:chOff x="3565970" y="3784600"/>
              <a:chExt cx="269190" cy="496888"/>
            </a:xfrm>
            <a:solidFill>
              <a:schemeClr val="accent1"/>
            </a:solidFill>
          </p:grpSpPr>
          <p:sp>
            <p:nvSpPr>
              <p:cNvPr id="511" name="Oval 178">
                <a:extLst>
                  <a:ext uri="{FF2B5EF4-FFF2-40B4-BE49-F238E27FC236}">
                    <a16:creationId xmlns:a16="http://schemas.microsoft.com/office/drawing/2014/main" id="{6F2E6540-2F55-F66B-9EBD-74BF34D0CD9E}"/>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512" name="Freeform 179">
                <a:extLst>
                  <a:ext uri="{FF2B5EF4-FFF2-40B4-BE49-F238E27FC236}">
                    <a16:creationId xmlns:a16="http://schemas.microsoft.com/office/drawing/2014/main" id="{82C3151E-1333-90A7-19B5-C3D04E851921}"/>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513" name="Group 512" descr="female shape">
              <a:extLst>
                <a:ext uri="{FF2B5EF4-FFF2-40B4-BE49-F238E27FC236}">
                  <a16:creationId xmlns:a16="http://schemas.microsoft.com/office/drawing/2014/main" id="{2061AB23-1EDD-C728-C2B4-19797D2A72C2}"/>
                </a:ext>
              </a:extLst>
            </p:cNvPr>
            <p:cNvGrpSpPr/>
            <p:nvPr/>
          </p:nvGrpSpPr>
          <p:grpSpPr>
            <a:xfrm>
              <a:off x="18146932" y="3953149"/>
              <a:ext cx="169219" cy="307815"/>
              <a:chOff x="3565970" y="3784600"/>
              <a:chExt cx="269190" cy="496888"/>
            </a:xfrm>
            <a:solidFill>
              <a:schemeClr val="accent1"/>
            </a:solidFill>
          </p:grpSpPr>
          <p:sp>
            <p:nvSpPr>
              <p:cNvPr id="514" name="Oval 178">
                <a:extLst>
                  <a:ext uri="{FF2B5EF4-FFF2-40B4-BE49-F238E27FC236}">
                    <a16:creationId xmlns:a16="http://schemas.microsoft.com/office/drawing/2014/main" id="{D90FE63E-A039-8967-495C-66667CA6C103}"/>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515" name="Freeform 179">
                <a:extLst>
                  <a:ext uri="{FF2B5EF4-FFF2-40B4-BE49-F238E27FC236}">
                    <a16:creationId xmlns:a16="http://schemas.microsoft.com/office/drawing/2014/main" id="{5FE6EF4B-54E2-D5A0-34F8-3CF845A32899}"/>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516" name="Group 515" descr="female shape">
              <a:extLst>
                <a:ext uri="{FF2B5EF4-FFF2-40B4-BE49-F238E27FC236}">
                  <a16:creationId xmlns:a16="http://schemas.microsoft.com/office/drawing/2014/main" id="{0360CCAD-7D79-EB3D-FF07-BE91571D791C}"/>
                </a:ext>
              </a:extLst>
            </p:cNvPr>
            <p:cNvGrpSpPr/>
            <p:nvPr/>
          </p:nvGrpSpPr>
          <p:grpSpPr>
            <a:xfrm>
              <a:off x="18330180" y="3952385"/>
              <a:ext cx="169219" cy="307815"/>
              <a:chOff x="3565970" y="3784600"/>
              <a:chExt cx="269190" cy="496888"/>
            </a:xfrm>
            <a:solidFill>
              <a:schemeClr val="accent1"/>
            </a:solidFill>
          </p:grpSpPr>
          <p:sp>
            <p:nvSpPr>
              <p:cNvPr id="517" name="Oval 178">
                <a:extLst>
                  <a:ext uri="{FF2B5EF4-FFF2-40B4-BE49-F238E27FC236}">
                    <a16:creationId xmlns:a16="http://schemas.microsoft.com/office/drawing/2014/main" id="{21A9AE02-44C3-9928-2B33-522B6AE4EAAD}"/>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518" name="Freeform 179">
                <a:extLst>
                  <a:ext uri="{FF2B5EF4-FFF2-40B4-BE49-F238E27FC236}">
                    <a16:creationId xmlns:a16="http://schemas.microsoft.com/office/drawing/2014/main" id="{DD3ECAB3-A5F8-D953-88D7-EADF9B98E95F}"/>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519" name="Group 518" descr="female shape">
              <a:extLst>
                <a:ext uri="{FF2B5EF4-FFF2-40B4-BE49-F238E27FC236}">
                  <a16:creationId xmlns:a16="http://schemas.microsoft.com/office/drawing/2014/main" id="{C25E60F4-2CA2-B364-E3E7-DAFD5E792D3B}"/>
                </a:ext>
              </a:extLst>
            </p:cNvPr>
            <p:cNvGrpSpPr/>
            <p:nvPr/>
          </p:nvGrpSpPr>
          <p:grpSpPr>
            <a:xfrm>
              <a:off x="18503749" y="3953098"/>
              <a:ext cx="169219" cy="307815"/>
              <a:chOff x="3565970" y="3784600"/>
              <a:chExt cx="269190" cy="496888"/>
            </a:xfrm>
            <a:solidFill>
              <a:schemeClr val="accent1"/>
            </a:solidFill>
          </p:grpSpPr>
          <p:sp>
            <p:nvSpPr>
              <p:cNvPr id="520" name="Oval 178">
                <a:extLst>
                  <a:ext uri="{FF2B5EF4-FFF2-40B4-BE49-F238E27FC236}">
                    <a16:creationId xmlns:a16="http://schemas.microsoft.com/office/drawing/2014/main" id="{131B323F-BDCB-FEE4-24B3-FDB19BAF1C7A}"/>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521" name="Freeform 179">
                <a:extLst>
                  <a:ext uri="{FF2B5EF4-FFF2-40B4-BE49-F238E27FC236}">
                    <a16:creationId xmlns:a16="http://schemas.microsoft.com/office/drawing/2014/main" id="{8AC92AD4-61CB-61DF-640B-9A31E424FF42}"/>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522" name="Group 521" descr="female shape">
              <a:extLst>
                <a:ext uri="{FF2B5EF4-FFF2-40B4-BE49-F238E27FC236}">
                  <a16:creationId xmlns:a16="http://schemas.microsoft.com/office/drawing/2014/main" id="{8523A26A-5AB4-97C6-767A-7CBCAC39C50C}"/>
                </a:ext>
              </a:extLst>
            </p:cNvPr>
            <p:cNvGrpSpPr/>
            <p:nvPr/>
          </p:nvGrpSpPr>
          <p:grpSpPr>
            <a:xfrm>
              <a:off x="18682958" y="3943216"/>
              <a:ext cx="169219" cy="307815"/>
              <a:chOff x="3565970" y="3784600"/>
              <a:chExt cx="269190" cy="496888"/>
            </a:xfrm>
            <a:solidFill>
              <a:schemeClr val="accent1"/>
            </a:solidFill>
          </p:grpSpPr>
          <p:sp>
            <p:nvSpPr>
              <p:cNvPr id="523" name="Oval 178">
                <a:extLst>
                  <a:ext uri="{FF2B5EF4-FFF2-40B4-BE49-F238E27FC236}">
                    <a16:creationId xmlns:a16="http://schemas.microsoft.com/office/drawing/2014/main" id="{6F74DC9B-6990-2DD2-17B5-CAD34DC624A2}"/>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524" name="Freeform 179">
                <a:extLst>
                  <a:ext uri="{FF2B5EF4-FFF2-40B4-BE49-F238E27FC236}">
                    <a16:creationId xmlns:a16="http://schemas.microsoft.com/office/drawing/2014/main" id="{0A6BA878-5C03-654C-EEE0-14C02CBCFB4C}"/>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525" name="Group 524" descr="female shape">
              <a:extLst>
                <a:ext uri="{FF2B5EF4-FFF2-40B4-BE49-F238E27FC236}">
                  <a16:creationId xmlns:a16="http://schemas.microsoft.com/office/drawing/2014/main" id="{37082723-C003-A563-9CCD-BC37629B13FE}"/>
                </a:ext>
              </a:extLst>
            </p:cNvPr>
            <p:cNvGrpSpPr/>
            <p:nvPr/>
          </p:nvGrpSpPr>
          <p:grpSpPr>
            <a:xfrm>
              <a:off x="18856541" y="3953291"/>
              <a:ext cx="169219" cy="307815"/>
              <a:chOff x="3565970" y="3784600"/>
              <a:chExt cx="269190" cy="496888"/>
            </a:xfrm>
            <a:solidFill>
              <a:schemeClr val="accent1"/>
            </a:solidFill>
          </p:grpSpPr>
          <p:sp>
            <p:nvSpPr>
              <p:cNvPr id="526" name="Oval 178">
                <a:extLst>
                  <a:ext uri="{FF2B5EF4-FFF2-40B4-BE49-F238E27FC236}">
                    <a16:creationId xmlns:a16="http://schemas.microsoft.com/office/drawing/2014/main" id="{9A5F8E06-37EC-7035-89C0-E8A1E8FDA594}"/>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527" name="Freeform 179">
                <a:extLst>
                  <a:ext uri="{FF2B5EF4-FFF2-40B4-BE49-F238E27FC236}">
                    <a16:creationId xmlns:a16="http://schemas.microsoft.com/office/drawing/2014/main" id="{CA64BCBB-0B89-5AAD-E9F6-531DF93741C0}"/>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528" name="Group 527" descr="female shape">
              <a:extLst>
                <a:ext uri="{FF2B5EF4-FFF2-40B4-BE49-F238E27FC236}">
                  <a16:creationId xmlns:a16="http://schemas.microsoft.com/office/drawing/2014/main" id="{47F0EAC7-4D32-50C1-2903-B4270B0621F3}"/>
                </a:ext>
              </a:extLst>
            </p:cNvPr>
            <p:cNvGrpSpPr/>
            <p:nvPr/>
          </p:nvGrpSpPr>
          <p:grpSpPr>
            <a:xfrm>
              <a:off x="19039789" y="3952527"/>
              <a:ext cx="169219" cy="307815"/>
              <a:chOff x="3565970" y="3784600"/>
              <a:chExt cx="269190" cy="496888"/>
            </a:xfrm>
            <a:solidFill>
              <a:schemeClr val="accent1"/>
            </a:solidFill>
          </p:grpSpPr>
          <p:sp>
            <p:nvSpPr>
              <p:cNvPr id="529" name="Oval 178">
                <a:extLst>
                  <a:ext uri="{FF2B5EF4-FFF2-40B4-BE49-F238E27FC236}">
                    <a16:creationId xmlns:a16="http://schemas.microsoft.com/office/drawing/2014/main" id="{9D762F9F-17F0-667E-9EEB-B14337916C0E}"/>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530" name="Freeform 179">
                <a:extLst>
                  <a:ext uri="{FF2B5EF4-FFF2-40B4-BE49-F238E27FC236}">
                    <a16:creationId xmlns:a16="http://schemas.microsoft.com/office/drawing/2014/main" id="{7959B7D0-FB5E-3F2F-2764-A8B32FBFCBBB}"/>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531" name="Group 530" descr="female shape">
              <a:extLst>
                <a:ext uri="{FF2B5EF4-FFF2-40B4-BE49-F238E27FC236}">
                  <a16:creationId xmlns:a16="http://schemas.microsoft.com/office/drawing/2014/main" id="{5B39BB58-AD35-F9D8-A842-69F3B2DD4620}"/>
                </a:ext>
              </a:extLst>
            </p:cNvPr>
            <p:cNvGrpSpPr/>
            <p:nvPr/>
          </p:nvGrpSpPr>
          <p:grpSpPr>
            <a:xfrm>
              <a:off x="19213358" y="3953240"/>
              <a:ext cx="169219" cy="307815"/>
              <a:chOff x="3565970" y="3784600"/>
              <a:chExt cx="269190" cy="496888"/>
            </a:xfrm>
            <a:solidFill>
              <a:schemeClr val="accent1"/>
            </a:solidFill>
          </p:grpSpPr>
          <p:sp>
            <p:nvSpPr>
              <p:cNvPr id="532" name="Oval 178">
                <a:extLst>
                  <a:ext uri="{FF2B5EF4-FFF2-40B4-BE49-F238E27FC236}">
                    <a16:creationId xmlns:a16="http://schemas.microsoft.com/office/drawing/2014/main" id="{252D502B-9CB8-A55E-C924-93B48C331FE9}"/>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533" name="Freeform 179">
                <a:extLst>
                  <a:ext uri="{FF2B5EF4-FFF2-40B4-BE49-F238E27FC236}">
                    <a16:creationId xmlns:a16="http://schemas.microsoft.com/office/drawing/2014/main" id="{10BDBADA-A603-B14A-9B2F-AE947976483E}"/>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534" name="Group 533" descr="female shape">
              <a:extLst>
                <a:ext uri="{FF2B5EF4-FFF2-40B4-BE49-F238E27FC236}">
                  <a16:creationId xmlns:a16="http://schemas.microsoft.com/office/drawing/2014/main" id="{994BE45D-1FA8-70A9-6FEE-A69921ADBAAD}"/>
                </a:ext>
              </a:extLst>
            </p:cNvPr>
            <p:cNvGrpSpPr/>
            <p:nvPr/>
          </p:nvGrpSpPr>
          <p:grpSpPr>
            <a:xfrm>
              <a:off x="19394215" y="3953234"/>
              <a:ext cx="169219" cy="307815"/>
              <a:chOff x="3565970" y="3784600"/>
              <a:chExt cx="269190" cy="496888"/>
            </a:xfrm>
            <a:solidFill>
              <a:schemeClr val="accent1"/>
            </a:solidFill>
          </p:grpSpPr>
          <p:sp>
            <p:nvSpPr>
              <p:cNvPr id="535" name="Oval 178">
                <a:extLst>
                  <a:ext uri="{FF2B5EF4-FFF2-40B4-BE49-F238E27FC236}">
                    <a16:creationId xmlns:a16="http://schemas.microsoft.com/office/drawing/2014/main" id="{9C361B04-3399-8136-B053-A01FA72EBC5D}"/>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536" name="Freeform 179">
                <a:extLst>
                  <a:ext uri="{FF2B5EF4-FFF2-40B4-BE49-F238E27FC236}">
                    <a16:creationId xmlns:a16="http://schemas.microsoft.com/office/drawing/2014/main" id="{96FD6D41-B548-EBAF-3491-E252E5B6A5D4}"/>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537" name="Group 536" descr="female shape">
              <a:extLst>
                <a:ext uri="{FF2B5EF4-FFF2-40B4-BE49-F238E27FC236}">
                  <a16:creationId xmlns:a16="http://schemas.microsoft.com/office/drawing/2014/main" id="{9E9C26DA-F472-BBCA-A186-18C3ACFD499F}"/>
                </a:ext>
              </a:extLst>
            </p:cNvPr>
            <p:cNvGrpSpPr/>
            <p:nvPr/>
          </p:nvGrpSpPr>
          <p:grpSpPr>
            <a:xfrm>
              <a:off x="19567798" y="3963309"/>
              <a:ext cx="169219" cy="307815"/>
              <a:chOff x="3565970" y="3784600"/>
              <a:chExt cx="269190" cy="496888"/>
            </a:xfrm>
            <a:solidFill>
              <a:schemeClr val="accent1"/>
            </a:solidFill>
          </p:grpSpPr>
          <p:sp>
            <p:nvSpPr>
              <p:cNvPr id="538" name="Oval 178">
                <a:extLst>
                  <a:ext uri="{FF2B5EF4-FFF2-40B4-BE49-F238E27FC236}">
                    <a16:creationId xmlns:a16="http://schemas.microsoft.com/office/drawing/2014/main" id="{641BDA8F-3D6C-B113-1B77-97AC311014EA}"/>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539" name="Freeform 179">
                <a:extLst>
                  <a:ext uri="{FF2B5EF4-FFF2-40B4-BE49-F238E27FC236}">
                    <a16:creationId xmlns:a16="http://schemas.microsoft.com/office/drawing/2014/main" id="{816CA5E5-BE6B-9120-91AD-E3F6575EF99E}"/>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540" name="Group 539" descr="female shape">
              <a:extLst>
                <a:ext uri="{FF2B5EF4-FFF2-40B4-BE49-F238E27FC236}">
                  <a16:creationId xmlns:a16="http://schemas.microsoft.com/office/drawing/2014/main" id="{40B85909-4898-8340-52CC-93EB52127393}"/>
                </a:ext>
              </a:extLst>
            </p:cNvPr>
            <p:cNvGrpSpPr/>
            <p:nvPr/>
          </p:nvGrpSpPr>
          <p:grpSpPr>
            <a:xfrm>
              <a:off x="19751046" y="3962545"/>
              <a:ext cx="169219" cy="307815"/>
              <a:chOff x="3565970" y="3784600"/>
              <a:chExt cx="269190" cy="496888"/>
            </a:xfrm>
            <a:solidFill>
              <a:schemeClr val="accent1"/>
            </a:solidFill>
          </p:grpSpPr>
          <p:sp>
            <p:nvSpPr>
              <p:cNvPr id="541" name="Oval 178">
                <a:extLst>
                  <a:ext uri="{FF2B5EF4-FFF2-40B4-BE49-F238E27FC236}">
                    <a16:creationId xmlns:a16="http://schemas.microsoft.com/office/drawing/2014/main" id="{F1A6D662-D045-DDDE-B44D-C5501A16E3D8}"/>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542" name="Freeform 179">
                <a:extLst>
                  <a:ext uri="{FF2B5EF4-FFF2-40B4-BE49-F238E27FC236}">
                    <a16:creationId xmlns:a16="http://schemas.microsoft.com/office/drawing/2014/main" id="{0A1C8540-5D63-8D48-1D5D-7DDC2AD6118D}"/>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543" name="Group 542" descr="female shape">
              <a:extLst>
                <a:ext uri="{FF2B5EF4-FFF2-40B4-BE49-F238E27FC236}">
                  <a16:creationId xmlns:a16="http://schemas.microsoft.com/office/drawing/2014/main" id="{0C080BCD-6532-2653-24B2-86DDF2504133}"/>
                </a:ext>
              </a:extLst>
            </p:cNvPr>
            <p:cNvGrpSpPr/>
            <p:nvPr/>
          </p:nvGrpSpPr>
          <p:grpSpPr>
            <a:xfrm>
              <a:off x="19924615" y="3963258"/>
              <a:ext cx="169219" cy="307815"/>
              <a:chOff x="3565970" y="3784600"/>
              <a:chExt cx="269190" cy="496888"/>
            </a:xfrm>
            <a:solidFill>
              <a:schemeClr val="accent1"/>
            </a:solidFill>
          </p:grpSpPr>
          <p:sp>
            <p:nvSpPr>
              <p:cNvPr id="544" name="Oval 178">
                <a:extLst>
                  <a:ext uri="{FF2B5EF4-FFF2-40B4-BE49-F238E27FC236}">
                    <a16:creationId xmlns:a16="http://schemas.microsoft.com/office/drawing/2014/main" id="{1D4FEFE8-0CC4-8ADC-533A-40F3D9C75D3D}"/>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545" name="Freeform 179">
                <a:extLst>
                  <a:ext uri="{FF2B5EF4-FFF2-40B4-BE49-F238E27FC236}">
                    <a16:creationId xmlns:a16="http://schemas.microsoft.com/office/drawing/2014/main" id="{B4E4D039-3F95-E6C1-BF93-7BFA62BEB7F0}"/>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546" name="Group 545" descr="female shape">
              <a:extLst>
                <a:ext uri="{FF2B5EF4-FFF2-40B4-BE49-F238E27FC236}">
                  <a16:creationId xmlns:a16="http://schemas.microsoft.com/office/drawing/2014/main" id="{148B23BF-9533-D691-A05E-D92A7913A30F}"/>
                </a:ext>
              </a:extLst>
            </p:cNvPr>
            <p:cNvGrpSpPr/>
            <p:nvPr/>
          </p:nvGrpSpPr>
          <p:grpSpPr>
            <a:xfrm>
              <a:off x="17993309" y="4309109"/>
              <a:ext cx="169219" cy="307815"/>
              <a:chOff x="3565970" y="3784600"/>
              <a:chExt cx="269190" cy="496888"/>
            </a:xfrm>
            <a:solidFill>
              <a:schemeClr val="accent1"/>
            </a:solidFill>
          </p:grpSpPr>
          <p:sp>
            <p:nvSpPr>
              <p:cNvPr id="547" name="Oval 178">
                <a:extLst>
                  <a:ext uri="{FF2B5EF4-FFF2-40B4-BE49-F238E27FC236}">
                    <a16:creationId xmlns:a16="http://schemas.microsoft.com/office/drawing/2014/main" id="{6AB43407-71CA-962B-8666-0E49CDDD157B}"/>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548" name="Freeform 179">
                <a:extLst>
                  <a:ext uri="{FF2B5EF4-FFF2-40B4-BE49-F238E27FC236}">
                    <a16:creationId xmlns:a16="http://schemas.microsoft.com/office/drawing/2014/main" id="{2642D019-5EFA-FD60-7DB6-A3070F6D13E1}"/>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549" name="Group 548" descr="female shape">
              <a:extLst>
                <a:ext uri="{FF2B5EF4-FFF2-40B4-BE49-F238E27FC236}">
                  <a16:creationId xmlns:a16="http://schemas.microsoft.com/office/drawing/2014/main" id="{E611D333-46F9-A0D6-61CF-D4C1898F3D8A}"/>
                </a:ext>
              </a:extLst>
            </p:cNvPr>
            <p:cNvGrpSpPr/>
            <p:nvPr/>
          </p:nvGrpSpPr>
          <p:grpSpPr>
            <a:xfrm>
              <a:off x="18166892" y="4319184"/>
              <a:ext cx="169219" cy="307815"/>
              <a:chOff x="3565970" y="3784600"/>
              <a:chExt cx="269190" cy="496888"/>
            </a:xfrm>
            <a:solidFill>
              <a:schemeClr val="accent1"/>
            </a:solidFill>
          </p:grpSpPr>
          <p:sp>
            <p:nvSpPr>
              <p:cNvPr id="550" name="Oval 178">
                <a:extLst>
                  <a:ext uri="{FF2B5EF4-FFF2-40B4-BE49-F238E27FC236}">
                    <a16:creationId xmlns:a16="http://schemas.microsoft.com/office/drawing/2014/main" id="{C69E84F1-2B0B-298D-2246-0AF0596A02E6}"/>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551" name="Freeform 179">
                <a:extLst>
                  <a:ext uri="{FF2B5EF4-FFF2-40B4-BE49-F238E27FC236}">
                    <a16:creationId xmlns:a16="http://schemas.microsoft.com/office/drawing/2014/main" id="{4D99542B-5AC5-16DF-A179-0C0A9E20F681}"/>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552" name="Group 551" descr="female shape">
              <a:extLst>
                <a:ext uri="{FF2B5EF4-FFF2-40B4-BE49-F238E27FC236}">
                  <a16:creationId xmlns:a16="http://schemas.microsoft.com/office/drawing/2014/main" id="{05345197-5B8C-4083-E328-074EA02575C2}"/>
                </a:ext>
              </a:extLst>
            </p:cNvPr>
            <p:cNvGrpSpPr/>
            <p:nvPr/>
          </p:nvGrpSpPr>
          <p:grpSpPr>
            <a:xfrm>
              <a:off x="18350140" y="4318420"/>
              <a:ext cx="169219" cy="307815"/>
              <a:chOff x="3565970" y="3784600"/>
              <a:chExt cx="269190" cy="496888"/>
            </a:xfrm>
            <a:solidFill>
              <a:schemeClr val="accent1"/>
            </a:solidFill>
          </p:grpSpPr>
          <p:sp>
            <p:nvSpPr>
              <p:cNvPr id="553" name="Oval 178">
                <a:extLst>
                  <a:ext uri="{FF2B5EF4-FFF2-40B4-BE49-F238E27FC236}">
                    <a16:creationId xmlns:a16="http://schemas.microsoft.com/office/drawing/2014/main" id="{F42EE41E-7560-C830-71CE-9A1F2ECE96C2}"/>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554" name="Freeform 179">
                <a:extLst>
                  <a:ext uri="{FF2B5EF4-FFF2-40B4-BE49-F238E27FC236}">
                    <a16:creationId xmlns:a16="http://schemas.microsoft.com/office/drawing/2014/main" id="{979FC173-5A27-1832-CBDC-E0A04DF5ADF4}"/>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555" name="Group 554" descr="female shape">
              <a:extLst>
                <a:ext uri="{FF2B5EF4-FFF2-40B4-BE49-F238E27FC236}">
                  <a16:creationId xmlns:a16="http://schemas.microsoft.com/office/drawing/2014/main" id="{B06078FF-293D-411D-FEC7-4CA4A3CDD00B}"/>
                </a:ext>
              </a:extLst>
            </p:cNvPr>
            <p:cNvGrpSpPr/>
            <p:nvPr/>
          </p:nvGrpSpPr>
          <p:grpSpPr>
            <a:xfrm>
              <a:off x="18523709" y="4319133"/>
              <a:ext cx="169219" cy="307815"/>
              <a:chOff x="3565970" y="3784600"/>
              <a:chExt cx="269190" cy="496888"/>
            </a:xfrm>
            <a:solidFill>
              <a:schemeClr val="accent1"/>
            </a:solidFill>
          </p:grpSpPr>
          <p:sp>
            <p:nvSpPr>
              <p:cNvPr id="556" name="Oval 178">
                <a:extLst>
                  <a:ext uri="{FF2B5EF4-FFF2-40B4-BE49-F238E27FC236}">
                    <a16:creationId xmlns:a16="http://schemas.microsoft.com/office/drawing/2014/main" id="{4E3C3CF9-20A8-35E6-378B-BD60325F62CF}"/>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557" name="Freeform 179">
                <a:extLst>
                  <a:ext uri="{FF2B5EF4-FFF2-40B4-BE49-F238E27FC236}">
                    <a16:creationId xmlns:a16="http://schemas.microsoft.com/office/drawing/2014/main" id="{B1A8575C-0AB7-3955-DA5F-3B7AFC4E33B7}"/>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558" name="Group 557" descr="female shape">
              <a:extLst>
                <a:ext uri="{FF2B5EF4-FFF2-40B4-BE49-F238E27FC236}">
                  <a16:creationId xmlns:a16="http://schemas.microsoft.com/office/drawing/2014/main" id="{85AA0261-D1CB-7060-14C9-A44DA9996F12}"/>
                </a:ext>
              </a:extLst>
            </p:cNvPr>
            <p:cNvGrpSpPr/>
            <p:nvPr/>
          </p:nvGrpSpPr>
          <p:grpSpPr>
            <a:xfrm>
              <a:off x="18695633" y="4307909"/>
              <a:ext cx="169219" cy="307815"/>
              <a:chOff x="3565970" y="3784600"/>
              <a:chExt cx="269190" cy="496888"/>
            </a:xfrm>
            <a:solidFill>
              <a:schemeClr val="accent1"/>
            </a:solidFill>
          </p:grpSpPr>
          <p:sp>
            <p:nvSpPr>
              <p:cNvPr id="559" name="Oval 178">
                <a:extLst>
                  <a:ext uri="{FF2B5EF4-FFF2-40B4-BE49-F238E27FC236}">
                    <a16:creationId xmlns:a16="http://schemas.microsoft.com/office/drawing/2014/main" id="{40200115-46C0-EAE9-996E-5BB61538B0C8}"/>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560" name="Freeform 179">
                <a:extLst>
                  <a:ext uri="{FF2B5EF4-FFF2-40B4-BE49-F238E27FC236}">
                    <a16:creationId xmlns:a16="http://schemas.microsoft.com/office/drawing/2014/main" id="{1CC9785F-8F79-8F06-5FC7-17C20410A37B}"/>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561" name="Group 560" descr="female shape">
              <a:extLst>
                <a:ext uri="{FF2B5EF4-FFF2-40B4-BE49-F238E27FC236}">
                  <a16:creationId xmlns:a16="http://schemas.microsoft.com/office/drawing/2014/main" id="{F46F8CEC-249B-054F-7B73-1541AC87FC5D}"/>
                </a:ext>
              </a:extLst>
            </p:cNvPr>
            <p:cNvGrpSpPr/>
            <p:nvPr/>
          </p:nvGrpSpPr>
          <p:grpSpPr>
            <a:xfrm>
              <a:off x="18869216" y="4317984"/>
              <a:ext cx="169219" cy="307815"/>
              <a:chOff x="3565970" y="3784600"/>
              <a:chExt cx="269190" cy="496888"/>
            </a:xfrm>
            <a:solidFill>
              <a:schemeClr val="accent1"/>
            </a:solidFill>
          </p:grpSpPr>
          <p:sp>
            <p:nvSpPr>
              <p:cNvPr id="562" name="Oval 178">
                <a:extLst>
                  <a:ext uri="{FF2B5EF4-FFF2-40B4-BE49-F238E27FC236}">
                    <a16:creationId xmlns:a16="http://schemas.microsoft.com/office/drawing/2014/main" id="{199F666E-BA0D-27C2-D98A-02E7A5A3B1E1}"/>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563" name="Freeform 179">
                <a:extLst>
                  <a:ext uri="{FF2B5EF4-FFF2-40B4-BE49-F238E27FC236}">
                    <a16:creationId xmlns:a16="http://schemas.microsoft.com/office/drawing/2014/main" id="{0B2CB5FD-5BE8-0FAD-F9B0-9D9FA7B0169E}"/>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564" name="Group 563" descr="female shape">
              <a:extLst>
                <a:ext uri="{FF2B5EF4-FFF2-40B4-BE49-F238E27FC236}">
                  <a16:creationId xmlns:a16="http://schemas.microsoft.com/office/drawing/2014/main" id="{D7FBD341-DC2B-DBC3-B297-18932BFAC1AD}"/>
                </a:ext>
              </a:extLst>
            </p:cNvPr>
            <p:cNvGrpSpPr/>
            <p:nvPr/>
          </p:nvGrpSpPr>
          <p:grpSpPr>
            <a:xfrm>
              <a:off x="19052464" y="4317220"/>
              <a:ext cx="169219" cy="307815"/>
              <a:chOff x="3565970" y="3784600"/>
              <a:chExt cx="269190" cy="496888"/>
            </a:xfrm>
            <a:solidFill>
              <a:schemeClr val="accent1"/>
            </a:solidFill>
          </p:grpSpPr>
          <p:sp>
            <p:nvSpPr>
              <p:cNvPr id="565" name="Oval 178">
                <a:extLst>
                  <a:ext uri="{FF2B5EF4-FFF2-40B4-BE49-F238E27FC236}">
                    <a16:creationId xmlns:a16="http://schemas.microsoft.com/office/drawing/2014/main" id="{F8E60FF3-CD4B-3C70-645A-A0C02C11FD98}"/>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566" name="Freeform 179">
                <a:extLst>
                  <a:ext uri="{FF2B5EF4-FFF2-40B4-BE49-F238E27FC236}">
                    <a16:creationId xmlns:a16="http://schemas.microsoft.com/office/drawing/2014/main" id="{AF738312-C418-34D8-2F46-3C31F1B9D902}"/>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567" name="Group 566" descr="female shape">
              <a:extLst>
                <a:ext uri="{FF2B5EF4-FFF2-40B4-BE49-F238E27FC236}">
                  <a16:creationId xmlns:a16="http://schemas.microsoft.com/office/drawing/2014/main" id="{D5278A9C-2227-E917-B78C-1CA90891F968}"/>
                </a:ext>
              </a:extLst>
            </p:cNvPr>
            <p:cNvGrpSpPr/>
            <p:nvPr/>
          </p:nvGrpSpPr>
          <p:grpSpPr>
            <a:xfrm>
              <a:off x="19226033" y="4317933"/>
              <a:ext cx="169219" cy="307815"/>
              <a:chOff x="3565970" y="3784600"/>
              <a:chExt cx="269190" cy="496888"/>
            </a:xfrm>
            <a:solidFill>
              <a:schemeClr val="accent1"/>
            </a:solidFill>
          </p:grpSpPr>
          <p:sp>
            <p:nvSpPr>
              <p:cNvPr id="568" name="Oval 178">
                <a:extLst>
                  <a:ext uri="{FF2B5EF4-FFF2-40B4-BE49-F238E27FC236}">
                    <a16:creationId xmlns:a16="http://schemas.microsoft.com/office/drawing/2014/main" id="{D4283C70-22D1-A54A-463B-56F23A405323}"/>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569" name="Freeform 179">
                <a:extLst>
                  <a:ext uri="{FF2B5EF4-FFF2-40B4-BE49-F238E27FC236}">
                    <a16:creationId xmlns:a16="http://schemas.microsoft.com/office/drawing/2014/main" id="{EEEA53D5-FC42-C992-D144-4AEF5BE77C29}"/>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582" name="Group 581" descr="female shape">
              <a:extLst>
                <a:ext uri="{FF2B5EF4-FFF2-40B4-BE49-F238E27FC236}">
                  <a16:creationId xmlns:a16="http://schemas.microsoft.com/office/drawing/2014/main" id="{CA75A710-9586-D6ED-CB5E-B703911EC46B}"/>
                </a:ext>
              </a:extLst>
            </p:cNvPr>
            <p:cNvGrpSpPr/>
            <p:nvPr/>
          </p:nvGrpSpPr>
          <p:grpSpPr>
            <a:xfrm>
              <a:off x="17972611" y="4683694"/>
              <a:ext cx="169219" cy="307815"/>
              <a:chOff x="3565970" y="3784600"/>
              <a:chExt cx="269190" cy="496888"/>
            </a:xfrm>
            <a:solidFill>
              <a:schemeClr val="accent1"/>
            </a:solidFill>
          </p:grpSpPr>
          <p:sp>
            <p:nvSpPr>
              <p:cNvPr id="583" name="Oval 178">
                <a:extLst>
                  <a:ext uri="{FF2B5EF4-FFF2-40B4-BE49-F238E27FC236}">
                    <a16:creationId xmlns:a16="http://schemas.microsoft.com/office/drawing/2014/main" id="{D7137BB5-1634-26BD-03A3-60D4267F72EF}"/>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584" name="Freeform 179">
                <a:extLst>
                  <a:ext uri="{FF2B5EF4-FFF2-40B4-BE49-F238E27FC236}">
                    <a16:creationId xmlns:a16="http://schemas.microsoft.com/office/drawing/2014/main" id="{5B3F891B-3728-6624-9CB4-A0C122EC8E01}"/>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585" name="Group 584" descr="female shape">
              <a:extLst>
                <a:ext uri="{FF2B5EF4-FFF2-40B4-BE49-F238E27FC236}">
                  <a16:creationId xmlns:a16="http://schemas.microsoft.com/office/drawing/2014/main" id="{EA4E1EA5-B18A-F955-0FB0-B9AAD00D19AA}"/>
                </a:ext>
              </a:extLst>
            </p:cNvPr>
            <p:cNvGrpSpPr/>
            <p:nvPr/>
          </p:nvGrpSpPr>
          <p:grpSpPr>
            <a:xfrm>
              <a:off x="18146194" y="4693769"/>
              <a:ext cx="169219" cy="307815"/>
              <a:chOff x="3565970" y="3784600"/>
              <a:chExt cx="269190" cy="496888"/>
            </a:xfrm>
            <a:solidFill>
              <a:schemeClr val="accent1"/>
            </a:solidFill>
          </p:grpSpPr>
          <p:sp>
            <p:nvSpPr>
              <p:cNvPr id="586" name="Oval 178">
                <a:extLst>
                  <a:ext uri="{FF2B5EF4-FFF2-40B4-BE49-F238E27FC236}">
                    <a16:creationId xmlns:a16="http://schemas.microsoft.com/office/drawing/2014/main" id="{84C3E826-A4C2-C8A7-0006-679CA5FEF4F8}"/>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587" name="Freeform 179">
                <a:extLst>
                  <a:ext uri="{FF2B5EF4-FFF2-40B4-BE49-F238E27FC236}">
                    <a16:creationId xmlns:a16="http://schemas.microsoft.com/office/drawing/2014/main" id="{0750EF82-3353-DD96-0BF7-6BAAFACA36A0}"/>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588" name="Group 587" descr="female shape">
              <a:extLst>
                <a:ext uri="{FF2B5EF4-FFF2-40B4-BE49-F238E27FC236}">
                  <a16:creationId xmlns:a16="http://schemas.microsoft.com/office/drawing/2014/main" id="{77F2DA4B-63E9-E929-EA71-2E4DCE0DB04C}"/>
                </a:ext>
              </a:extLst>
            </p:cNvPr>
            <p:cNvGrpSpPr/>
            <p:nvPr/>
          </p:nvGrpSpPr>
          <p:grpSpPr>
            <a:xfrm>
              <a:off x="18329442" y="4693005"/>
              <a:ext cx="169219" cy="307815"/>
              <a:chOff x="3565970" y="3784600"/>
              <a:chExt cx="269190" cy="496888"/>
            </a:xfrm>
            <a:solidFill>
              <a:schemeClr val="accent1"/>
            </a:solidFill>
          </p:grpSpPr>
          <p:sp>
            <p:nvSpPr>
              <p:cNvPr id="589" name="Oval 178">
                <a:extLst>
                  <a:ext uri="{FF2B5EF4-FFF2-40B4-BE49-F238E27FC236}">
                    <a16:creationId xmlns:a16="http://schemas.microsoft.com/office/drawing/2014/main" id="{B87AEB7D-803B-31E0-98EB-52E4D8ED227E}"/>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590" name="Freeform 179">
                <a:extLst>
                  <a:ext uri="{FF2B5EF4-FFF2-40B4-BE49-F238E27FC236}">
                    <a16:creationId xmlns:a16="http://schemas.microsoft.com/office/drawing/2014/main" id="{8CF56592-5F25-346A-14E8-0E4251E8ABA7}"/>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591" name="Group 590" descr="female shape">
              <a:extLst>
                <a:ext uri="{FF2B5EF4-FFF2-40B4-BE49-F238E27FC236}">
                  <a16:creationId xmlns:a16="http://schemas.microsoft.com/office/drawing/2014/main" id="{302BB7E1-3D4E-57A2-995D-114448E00090}"/>
                </a:ext>
              </a:extLst>
            </p:cNvPr>
            <p:cNvGrpSpPr/>
            <p:nvPr/>
          </p:nvGrpSpPr>
          <p:grpSpPr>
            <a:xfrm>
              <a:off x="18503011" y="4693718"/>
              <a:ext cx="169219" cy="307815"/>
              <a:chOff x="3565970" y="3784600"/>
              <a:chExt cx="269190" cy="496888"/>
            </a:xfrm>
            <a:solidFill>
              <a:schemeClr val="accent1"/>
            </a:solidFill>
          </p:grpSpPr>
          <p:sp>
            <p:nvSpPr>
              <p:cNvPr id="592" name="Oval 178">
                <a:extLst>
                  <a:ext uri="{FF2B5EF4-FFF2-40B4-BE49-F238E27FC236}">
                    <a16:creationId xmlns:a16="http://schemas.microsoft.com/office/drawing/2014/main" id="{6179D9F7-3CB1-5DEB-4355-58AE35F95643}"/>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593" name="Freeform 179">
                <a:extLst>
                  <a:ext uri="{FF2B5EF4-FFF2-40B4-BE49-F238E27FC236}">
                    <a16:creationId xmlns:a16="http://schemas.microsoft.com/office/drawing/2014/main" id="{676AB2BC-306B-A726-2719-A3D778044C9D}"/>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594" name="Group 593" descr="female shape">
              <a:extLst>
                <a:ext uri="{FF2B5EF4-FFF2-40B4-BE49-F238E27FC236}">
                  <a16:creationId xmlns:a16="http://schemas.microsoft.com/office/drawing/2014/main" id="{E62FAAA7-0DF9-CB7B-35D5-E8FD4CA888D0}"/>
                </a:ext>
              </a:extLst>
            </p:cNvPr>
            <p:cNvGrpSpPr/>
            <p:nvPr/>
          </p:nvGrpSpPr>
          <p:grpSpPr>
            <a:xfrm>
              <a:off x="18684762" y="4694135"/>
              <a:ext cx="169219" cy="307815"/>
              <a:chOff x="3565970" y="3784600"/>
              <a:chExt cx="269190" cy="496888"/>
            </a:xfrm>
            <a:solidFill>
              <a:schemeClr val="accent1"/>
            </a:solidFill>
          </p:grpSpPr>
          <p:sp>
            <p:nvSpPr>
              <p:cNvPr id="595" name="Oval 178">
                <a:extLst>
                  <a:ext uri="{FF2B5EF4-FFF2-40B4-BE49-F238E27FC236}">
                    <a16:creationId xmlns:a16="http://schemas.microsoft.com/office/drawing/2014/main" id="{4A303FDE-0EE6-3DD2-E509-F4886838C0F0}"/>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596" name="Freeform 179">
                <a:extLst>
                  <a:ext uri="{FF2B5EF4-FFF2-40B4-BE49-F238E27FC236}">
                    <a16:creationId xmlns:a16="http://schemas.microsoft.com/office/drawing/2014/main" id="{8CC9C4A6-0216-9684-0C3F-09CE025DA6C8}"/>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597" name="Group 596" descr="female shape">
              <a:extLst>
                <a:ext uri="{FF2B5EF4-FFF2-40B4-BE49-F238E27FC236}">
                  <a16:creationId xmlns:a16="http://schemas.microsoft.com/office/drawing/2014/main" id="{3392FBDC-45A1-4472-3D41-DEF6140EF035}"/>
                </a:ext>
              </a:extLst>
            </p:cNvPr>
            <p:cNvGrpSpPr/>
            <p:nvPr/>
          </p:nvGrpSpPr>
          <p:grpSpPr>
            <a:xfrm>
              <a:off x="18858345" y="4704210"/>
              <a:ext cx="169219" cy="307815"/>
              <a:chOff x="3565970" y="3784600"/>
              <a:chExt cx="269190" cy="496888"/>
            </a:xfrm>
            <a:solidFill>
              <a:schemeClr val="accent1"/>
            </a:solidFill>
          </p:grpSpPr>
          <p:sp>
            <p:nvSpPr>
              <p:cNvPr id="598" name="Oval 178">
                <a:extLst>
                  <a:ext uri="{FF2B5EF4-FFF2-40B4-BE49-F238E27FC236}">
                    <a16:creationId xmlns:a16="http://schemas.microsoft.com/office/drawing/2014/main" id="{7A21E612-FC4D-48D3-6A63-DC1A678939C4}"/>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599" name="Freeform 179">
                <a:extLst>
                  <a:ext uri="{FF2B5EF4-FFF2-40B4-BE49-F238E27FC236}">
                    <a16:creationId xmlns:a16="http://schemas.microsoft.com/office/drawing/2014/main" id="{0EAA4E0F-DA77-B161-1598-9548257D19F4}"/>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600" name="Group 599" descr="female shape">
              <a:extLst>
                <a:ext uri="{FF2B5EF4-FFF2-40B4-BE49-F238E27FC236}">
                  <a16:creationId xmlns:a16="http://schemas.microsoft.com/office/drawing/2014/main" id="{9BC1B4E8-7A21-1FDA-FEE0-F51E73B2EA00}"/>
                </a:ext>
              </a:extLst>
            </p:cNvPr>
            <p:cNvGrpSpPr/>
            <p:nvPr/>
          </p:nvGrpSpPr>
          <p:grpSpPr>
            <a:xfrm>
              <a:off x="19041593" y="4703446"/>
              <a:ext cx="169219" cy="307815"/>
              <a:chOff x="3565970" y="3784600"/>
              <a:chExt cx="269190" cy="496888"/>
            </a:xfrm>
            <a:solidFill>
              <a:schemeClr val="accent1"/>
            </a:solidFill>
          </p:grpSpPr>
          <p:sp>
            <p:nvSpPr>
              <p:cNvPr id="601" name="Oval 178">
                <a:extLst>
                  <a:ext uri="{FF2B5EF4-FFF2-40B4-BE49-F238E27FC236}">
                    <a16:creationId xmlns:a16="http://schemas.microsoft.com/office/drawing/2014/main" id="{BABA4938-A543-749C-DE8B-1D803F1D5200}"/>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602" name="Freeform 179">
                <a:extLst>
                  <a:ext uri="{FF2B5EF4-FFF2-40B4-BE49-F238E27FC236}">
                    <a16:creationId xmlns:a16="http://schemas.microsoft.com/office/drawing/2014/main" id="{B1EAC662-AAB9-014D-E166-F3C986CC11C4}"/>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603" name="Group 602" descr="female shape">
              <a:extLst>
                <a:ext uri="{FF2B5EF4-FFF2-40B4-BE49-F238E27FC236}">
                  <a16:creationId xmlns:a16="http://schemas.microsoft.com/office/drawing/2014/main" id="{28199F35-3EDF-8A5D-F1AB-84FD9B3C6CA4}"/>
                </a:ext>
              </a:extLst>
            </p:cNvPr>
            <p:cNvGrpSpPr/>
            <p:nvPr/>
          </p:nvGrpSpPr>
          <p:grpSpPr>
            <a:xfrm>
              <a:off x="19215162" y="4704159"/>
              <a:ext cx="169219" cy="307815"/>
              <a:chOff x="3565970" y="3784600"/>
              <a:chExt cx="269190" cy="496888"/>
            </a:xfrm>
            <a:solidFill>
              <a:schemeClr val="accent1"/>
            </a:solidFill>
          </p:grpSpPr>
          <p:sp>
            <p:nvSpPr>
              <p:cNvPr id="604" name="Oval 178">
                <a:extLst>
                  <a:ext uri="{FF2B5EF4-FFF2-40B4-BE49-F238E27FC236}">
                    <a16:creationId xmlns:a16="http://schemas.microsoft.com/office/drawing/2014/main" id="{D2B6C95A-D3A7-6442-E83F-5D599488C39C}"/>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605" name="Freeform 179">
                <a:extLst>
                  <a:ext uri="{FF2B5EF4-FFF2-40B4-BE49-F238E27FC236}">
                    <a16:creationId xmlns:a16="http://schemas.microsoft.com/office/drawing/2014/main" id="{C279A03D-5831-5449-25CC-E8377DAB67FC}"/>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606" name="Group 605" descr="female shape">
              <a:extLst>
                <a:ext uri="{FF2B5EF4-FFF2-40B4-BE49-F238E27FC236}">
                  <a16:creationId xmlns:a16="http://schemas.microsoft.com/office/drawing/2014/main" id="{E4C2318C-AD85-2494-FB38-BF702241A8A1}"/>
                </a:ext>
              </a:extLst>
            </p:cNvPr>
            <p:cNvGrpSpPr/>
            <p:nvPr/>
          </p:nvGrpSpPr>
          <p:grpSpPr>
            <a:xfrm>
              <a:off x="19395203" y="4683643"/>
              <a:ext cx="169219" cy="307815"/>
              <a:chOff x="3565970" y="3784600"/>
              <a:chExt cx="269190" cy="496888"/>
            </a:xfrm>
            <a:solidFill>
              <a:schemeClr val="accent1"/>
            </a:solidFill>
          </p:grpSpPr>
          <p:sp>
            <p:nvSpPr>
              <p:cNvPr id="607" name="Oval 178">
                <a:extLst>
                  <a:ext uri="{FF2B5EF4-FFF2-40B4-BE49-F238E27FC236}">
                    <a16:creationId xmlns:a16="http://schemas.microsoft.com/office/drawing/2014/main" id="{2CC8DA4F-A3F9-4D56-2829-B51D3F2F4A6D}"/>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608" name="Freeform 179">
                <a:extLst>
                  <a:ext uri="{FF2B5EF4-FFF2-40B4-BE49-F238E27FC236}">
                    <a16:creationId xmlns:a16="http://schemas.microsoft.com/office/drawing/2014/main" id="{B48CC64A-8474-6029-871B-72FF5F9228FD}"/>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609" name="Group 608" descr="female shape">
              <a:extLst>
                <a:ext uri="{FF2B5EF4-FFF2-40B4-BE49-F238E27FC236}">
                  <a16:creationId xmlns:a16="http://schemas.microsoft.com/office/drawing/2014/main" id="{6B006231-1A23-4C11-8A64-A5112193817D}"/>
                </a:ext>
              </a:extLst>
            </p:cNvPr>
            <p:cNvGrpSpPr/>
            <p:nvPr/>
          </p:nvGrpSpPr>
          <p:grpSpPr>
            <a:xfrm>
              <a:off x="19568786" y="4693718"/>
              <a:ext cx="169219" cy="307815"/>
              <a:chOff x="3565970" y="3784600"/>
              <a:chExt cx="269190" cy="496888"/>
            </a:xfrm>
            <a:solidFill>
              <a:schemeClr val="accent1"/>
            </a:solidFill>
          </p:grpSpPr>
          <p:sp>
            <p:nvSpPr>
              <p:cNvPr id="610" name="Oval 178">
                <a:extLst>
                  <a:ext uri="{FF2B5EF4-FFF2-40B4-BE49-F238E27FC236}">
                    <a16:creationId xmlns:a16="http://schemas.microsoft.com/office/drawing/2014/main" id="{29B63BCE-D6AB-2456-E935-24609F6F2D0C}"/>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611" name="Freeform 179">
                <a:extLst>
                  <a:ext uri="{FF2B5EF4-FFF2-40B4-BE49-F238E27FC236}">
                    <a16:creationId xmlns:a16="http://schemas.microsoft.com/office/drawing/2014/main" id="{3B409C0C-ED1B-F13D-B225-C055DB536DC4}"/>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612" name="Group 611" descr="female shape">
              <a:extLst>
                <a:ext uri="{FF2B5EF4-FFF2-40B4-BE49-F238E27FC236}">
                  <a16:creationId xmlns:a16="http://schemas.microsoft.com/office/drawing/2014/main" id="{B41E20A6-9700-FD62-11A9-E80B99A2018F}"/>
                </a:ext>
              </a:extLst>
            </p:cNvPr>
            <p:cNvGrpSpPr/>
            <p:nvPr/>
          </p:nvGrpSpPr>
          <p:grpSpPr>
            <a:xfrm>
              <a:off x="19752034" y="4692954"/>
              <a:ext cx="169219" cy="307815"/>
              <a:chOff x="3565970" y="3784600"/>
              <a:chExt cx="269190" cy="496888"/>
            </a:xfrm>
            <a:solidFill>
              <a:schemeClr val="accent1"/>
            </a:solidFill>
          </p:grpSpPr>
          <p:sp>
            <p:nvSpPr>
              <p:cNvPr id="613" name="Oval 178">
                <a:extLst>
                  <a:ext uri="{FF2B5EF4-FFF2-40B4-BE49-F238E27FC236}">
                    <a16:creationId xmlns:a16="http://schemas.microsoft.com/office/drawing/2014/main" id="{22FE0BD7-51D2-86E9-6323-B543C04C9558}"/>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614" name="Freeform 179">
                <a:extLst>
                  <a:ext uri="{FF2B5EF4-FFF2-40B4-BE49-F238E27FC236}">
                    <a16:creationId xmlns:a16="http://schemas.microsoft.com/office/drawing/2014/main" id="{A09F6274-C6E8-4FA0-413C-75BCFE44937E}"/>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615" name="Group 614" descr="female shape">
              <a:extLst>
                <a:ext uri="{FF2B5EF4-FFF2-40B4-BE49-F238E27FC236}">
                  <a16:creationId xmlns:a16="http://schemas.microsoft.com/office/drawing/2014/main" id="{F60171FF-0BA6-0ADE-4918-817B108B5D3A}"/>
                </a:ext>
              </a:extLst>
            </p:cNvPr>
            <p:cNvGrpSpPr/>
            <p:nvPr/>
          </p:nvGrpSpPr>
          <p:grpSpPr>
            <a:xfrm>
              <a:off x="19925603" y="4693667"/>
              <a:ext cx="169219" cy="307815"/>
              <a:chOff x="3565970" y="3784600"/>
              <a:chExt cx="269190" cy="496888"/>
            </a:xfrm>
            <a:solidFill>
              <a:schemeClr val="accent1"/>
            </a:solidFill>
          </p:grpSpPr>
          <p:sp>
            <p:nvSpPr>
              <p:cNvPr id="616" name="Oval 178">
                <a:extLst>
                  <a:ext uri="{FF2B5EF4-FFF2-40B4-BE49-F238E27FC236}">
                    <a16:creationId xmlns:a16="http://schemas.microsoft.com/office/drawing/2014/main" id="{709FD4CF-11F7-4B66-12E3-23E565E6AA36}"/>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617" name="Freeform 179">
                <a:extLst>
                  <a:ext uri="{FF2B5EF4-FFF2-40B4-BE49-F238E27FC236}">
                    <a16:creationId xmlns:a16="http://schemas.microsoft.com/office/drawing/2014/main" id="{7726601F-79B3-B948-1727-A22DB2721241}"/>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618" name="Group 617" descr="female shape">
              <a:extLst>
                <a:ext uri="{FF2B5EF4-FFF2-40B4-BE49-F238E27FC236}">
                  <a16:creationId xmlns:a16="http://schemas.microsoft.com/office/drawing/2014/main" id="{392E57E9-8041-02ED-14C3-F17CB9FF8DC0}"/>
                </a:ext>
              </a:extLst>
            </p:cNvPr>
            <p:cNvGrpSpPr/>
            <p:nvPr/>
          </p:nvGrpSpPr>
          <p:grpSpPr>
            <a:xfrm>
              <a:off x="17951765" y="5049680"/>
              <a:ext cx="169219" cy="307815"/>
              <a:chOff x="3565970" y="3784600"/>
              <a:chExt cx="269190" cy="496888"/>
            </a:xfrm>
            <a:solidFill>
              <a:schemeClr val="accent1"/>
            </a:solidFill>
          </p:grpSpPr>
          <p:sp>
            <p:nvSpPr>
              <p:cNvPr id="619" name="Oval 178">
                <a:extLst>
                  <a:ext uri="{FF2B5EF4-FFF2-40B4-BE49-F238E27FC236}">
                    <a16:creationId xmlns:a16="http://schemas.microsoft.com/office/drawing/2014/main" id="{26F02C8B-3D3F-E22A-216C-95B8024D1A8C}"/>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620" name="Freeform 179">
                <a:extLst>
                  <a:ext uri="{FF2B5EF4-FFF2-40B4-BE49-F238E27FC236}">
                    <a16:creationId xmlns:a16="http://schemas.microsoft.com/office/drawing/2014/main" id="{F3A076D3-D982-B48B-A1AA-D900A19D60E6}"/>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621" name="Group 620" descr="female shape">
              <a:extLst>
                <a:ext uri="{FF2B5EF4-FFF2-40B4-BE49-F238E27FC236}">
                  <a16:creationId xmlns:a16="http://schemas.microsoft.com/office/drawing/2014/main" id="{179C27E1-CB18-78E7-0A2C-DD476A25DCEF}"/>
                </a:ext>
              </a:extLst>
            </p:cNvPr>
            <p:cNvGrpSpPr/>
            <p:nvPr/>
          </p:nvGrpSpPr>
          <p:grpSpPr>
            <a:xfrm>
              <a:off x="18125348" y="5059755"/>
              <a:ext cx="169219" cy="307815"/>
              <a:chOff x="3565970" y="3784600"/>
              <a:chExt cx="269190" cy="496888"/>
            </a:xfrm>
            <a:solidFill>
              <a:schemeClr val="accent1"/>
            </a:solidFill>
          </p:grpSpPr>
          <p:sp>
            <p:nvSpPr>
              <p:cNvPr id="622" name="Oval 178">
                <a:extLst>
                  <a:ext uri="{FF2B5EF4-FFF2-40B4-BE49-F238E27FC236}">
                    <a16:creationId xmlns:a16="http://schemas.microsoft.com/office/drawing/2014/main" id="{299FB22A-1FFA-59C6-35E0-2A59C7873810}"/>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623" name="Freeform 179">
                <a:extLst>
                  <a:ext uri="{FF2B5EF4-FFF2-40B4-BE49-F238E27FC236}">
                    <a16:creationId xmlns:a16="http://schemas.microsoft.com/office/drawing/2014/main" id="{AF39C1F7-1D2D-2B5E-F3A8-19F29F0A1596}"/>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624" name="Group 623" descr="female shape">
              <a:extLst>
                <a:ext uri="{FF2B5EF4-FFF2-40B4-BE49-F238E27FC236}">
                  <a16:creationId xmlns:a16="http://schemas.microsoft.com/office/drawing/2014/main" id="{EBB31569-17F6-471E-4943-F2F251605704}"/>
                </a:ext>
              </a:extLst>
            </p:cNvPr>
            <p:cNvGrpSpPr/>
            <p:nvPr/>
          </p:nvGrpSpPr>
          <p:grpSpPr>
            <a:xfrm>
              <a:off x="18308596" y="5058991"/>
              <a:ext cx="169219" cy="307815"/>
              <a:chOff x="3565970" y="3784600"/>
              <a:chExt cx="269190" cy="496888"/>
            </a:xfrm>
            <a:solidFill>
              <a:schemeClr val="accent1"/>
            </a:solidFill>
          </p:grpSpPr>
          <p:sp>
            <p:nvSpPr>
              <p:cNvPr id="625" name="Oval 178">
                <a:extLst>
                  <a:ext uri="{FF2B5EF4-FFF2-40B4-BE49-F238E27FC236}">
                    <a16:creationId xmlns:a16="http://schemas.microsoft.com/office/drawing/2014/main" id="{603738AC-FFDA-D213-2B57-D49F55B0E419}"/>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626" name="Freeform 179">
                <a:extLst>
                  <a:ext uri="{FF2B5EF4-FFF2-40B4-BE49-F238E27FC236}">
                    <a16:creationId xmlns:a16="http://schemas.microsoft.com/office/drawing/2014/main" id="{B1E81F2A-839B-FB40-A978-26AD5DBF5276}"/>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627" name="Group 626" descr="female shape">
              <a:extLst>
                <a:ext uri="{FF2B5EF4-FFF2-40B4-BE49-F238E27FC236}">
                  <a16:creationId xmlns:a16="http://schemas.microsoft.com/office/drawing/2014/main" id="{8823872E-A77E-ECF8-8B7B-AB8B8AB6B426}"/>
                </a:ext>
              </a:extLst>
            </p:cNvPr>
            <p:cNvGrpSpPr/>
            <p:nvPr/>
          </p:nvGrpSpPr>
          <p:grpSpPr>
            <a:xfrm>
              <a:off x="18482165" y="5059704"/>
              <a:ext cx="169219" cy="307815"/>
              <a:chOff x="3565970" y="3784600"/>
              <a:chExt cx="269190" cy="496888"/>
            </a:xfrm>
            <a:solidFill>
              <a:schemeClr val="accent1"/>
            </a:solidFill>
          </p:grpSpPr>
          <p:sp>
            <p:nvSpPr>
              <p:cNvPr id="628" name="Oval 178">
                <a:extLst>
                  <a:ext uri="{FF2B5EF4-FFF2-40B4-BE49-F238E27FC236}">
                    <a16:creationId xmlns:a16="http://schemas.microsoft.com/office/drawing/2014/main" id="{91273BDA-6EF4-C96E-CFE1-D7291D7CDC00}"/>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629" name="Freeform 179">
                <a:extLst>
                  <a:ext uri="{FF2B5EF4-FFF2-40B4-BE49-F238E27FC236}">
                    <a16:creationId xmlns:a16="http://schemas.microsoft.com/office/drawing/2014/main" id="{6F67B1F2-3155-ABC7-E14B-C73F46526606}"/>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630" name="Group 629" descr="female shape">
              <a:extLst>
                <a:ext uri="{FF2B5EF4-FFF2-40B4-BE49-F238E27FC236}">
                  <a16:creationId xmlns:a16="http://schemas.microsoft.com/office/drawing/2014/main" id="{38698E79-C23E-C8CB-905D-0D35BB8720EC}"/>
                </a:ext>
              </a:extLst>
            </p:cNvPr>
            <p:cNvGrpSpPr/>
            <p:nvPr/>
          </p:nvGrpSpPr>
          <p:grpSpPr>
            <a:xfrm>
              <a:off x="18652478" y="5059474"/>
              <a:ext cx="169219" cy="307815"/>
              <a:chOff x="3565970" y="3784600"/>
              <a:chExt cx="269190" cy="496888"/>
            </a:xfrm>
            <a:solidFill>
              <a:schemeClr val="accent1"/>
            </a:solidFill>
          </p:grpSpPr>
          <p:sp>
            <p:nvSpPr>
              <p:cNvPr id="631" name="Oval 178">
                <a:extLst>
                  <a:ext uri="{FF2B5EF4-FFF2-40B4-BE49-F238E27FC236}">
                    <a16:creationId xmlns:a16="http://schemas.microsoft.com/office/drawing/2014/main" id="{62088576-66DC-3077-17AA-0D99CCDC64AD}"/>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632" name="Freeform 179">
                <a:extLst>
                  <a:ext uri="{FF2B5EF4-FFF2-40B4-BE49-F238E27FC236}">
                    <a16:creationId xmlns:a16="http://schemas.microsoft.com/office/drawing/2014/main" id="{7CDD8C6B-4EDD-76C7-303D-61244379AEED}"/>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633" name="Group 632" descr="female shape">
              <a:extLst>
                <a:ext uri="{FF2B5EF4-FFF2-40B4-BE49-F238E27FC236}">
                  <a16:creationId xmlns:a16="http://schemas.microsoft.com/office/drawing/2014/main" id="{1A5B8E28-1124-419A-CC5E-87FE9F6607BE}"/>
                </a:ext>
              </a:extLst>
            </p:cNvPr>
            <p:cNvGrpSpPr/>
            <p:nvPr/>
          </p:nvGrpSpPr>
          <p:grpSpPr>
            <a:xfrm>
              <a:off x="18826061" y="5049229"/>
              <a:ext cx="169219" cy="307815"/>
              <a:chOff x="3565970" y="3784600"/>
              <a:chExt cx="269190" cy="496888"/>
            </a:xfrm>
            <a:solidFill>
              <a:schemeClr val="accent1"/>
            </a:solidFill>
          </p:grpSpPr>
          <p:sp>
            <p:nvSpPr>
              <p:cNvPr id="634" name="Oval 178">
                <a:extLst>
                  <a:ext uri="{FF2B5EF4-FFF2-40B4-BE49-F238E27FC236}">
                    <a16:creationId xmlns:a16="http://schemas.microsoft.com/office/drawing/2014/main" id="{D43FBF0C-146C-7D5E-76D3-84BB0C886A8D}"/>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635" name="Freeform 179">
                <a:extLst>
                  <a:ext uri="{FF2B5EF4-FFF2-40B4-BE49-F238E27FC236}">
                    <a16:creationId xmlns:a16="http://schemas.microsoft.com/office/drawing/2014/main" id="{3BB5F9B2-1806-EFD0-7D08-59ED049DE808}"/>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636" name="Group 635" descr="female shape">
              <a:extLst>
                <a:ext uri="{FF2B5EF4-FFF2-40B4-BE49-F238E27FC236}">
                  <a16:creationId xmlns:a16="http://schemas.microsoft.com/office/drawing/2014/main" id="{2301A6AC-9D7D-A0EC-C992-620092AE209F}"/>
                </a:ext>
              </a:extLst>
            </p:cNvPr>
            <p:cNvGrpSpPr/>
            <p:nvPr/>
          </p:nvGrpSpPr>
          <p:grpSpPr>
            <a:xfrm>
              <a:off x="19009309" y="5048465"/>
              <a:ext cx="169219" cy="307815"/>
              <a:chOff x="3565970" y="3784600"/>
              <a:chExt cx="269190" cy="496888"/>
            </a:xfrm>
            <a:solidFill>
              <a:schemeClr val="accent1"/>
            </a:solidFill>
          </p:grpSpPr>
          <p:sp>
            <p:nvSpPr>
              <p:cNvPr id="637" name="Oval 178">
                <a:extLst>
                  <a:ext uri="{FF2B5EF4-FFF2-40B4-BE49-F238E27FC236}">
                    <a16:creationId xmlns:a16="http://schemas.microsoft.com/office/drawing/2014/main" id="{C648196E-59FF-9B02-744D-771D614A3506}"/>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638" name="Freeform 179">
                <a:extLst>
                  <a:ext uri="{FF2B5EF4-FFF2-40B4-BE49-F238E27FC236}">
                    <a16:creationId xmlns:a16="http://schemas.microsoft.com/office/drawing/2014/main" id="{9BC7D666-6550-E80B-84AF-678744155D04}"/>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639" name="Group 638" descr="female shape">
              <a:extLst>
                <a:ext uri="{FF2B5EF4-FFF2-40B4-BE49-F238E27FC236}">
                  <a16:creationId xmlns:a16="http://schemas.microsoft.com/office/drawing/2014/main" id="{F9DC05F3-3AB7-A49C-90B2-8F77B19CC9CB}"/>
                </a:ext>
              </a:extLst>
            </p:cNvPr>
            <p:cNvGrpSpPr/>
            <p:nvPr/>
          </p:nvGrpSpPr>
          <p:grpSpPr>
            <a:xfrm>
              <a:off x="19182878" y="5049178"/>
              <a:ext cx="169219" cy="307815"/>
              <a:chOff x="3565970" y="3784600"/>
              <a:chExt cx="269190" cy="496888"/>
            </a:xfrm>
            <a:solidFill>
              <a:schemeClr val="accent1"/>
            </a:solidFill>
          </p:grpSpPr>
          <p:sp>
            <p:nvSpPr>
              <p:cNvPr id="640" name="Oval 178">
                <a:extLst>
                  <a:ext uri="{FF2B5EF4-FFF2-40B4-BE49-F238E27FC236}">
                    <a16:creationId xmlns:a16="http://schemas.microsoft.com/office/drawing/2014/main" id="{137B25EA-247B-010A-AC3C-7DBDED6CE7A9}"/>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641" name="Freeform 179">
                <a:extLst>
                  <a:ext uri="{FF2B5EF4-FFF2-40B4-BE49-F238E27FC236}">
                    <a16:creationId xmlns:a16="http://schemas.microsoft.com/office/drawing/2014/main" id="{0ED14620-16B0-044B-6896-29BF629BF9C7}"/>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654" name="Group 653" descr="female shape">
              <a:extLst>
                <a:ext uri="{FF2B5EF4-FFF2-40B4-BE49-F238E27FC236}">
                  <a16:creationId xmlns:a16="http://schemas.microsoft.com/office/drawing/2014/main" id="{2C204FE0-297A-9A9F-0D95-99C94B08D3F8}"/>
                </a:ext>
              </a:extLst>
            </p:cNvPr>
            <p:cNvGrpSpPr/>
            <p:nvPr/>
          </p:nvGrpSpPr>
          <p:grpSpPr>
            <a:xfrm>
              <a:off x="19394753" y="5048718"/>
              <a:ext cx="169219" cy="307815"/>
              <a:chOff x="3565970" y="3784600"/>
              <a:chExt cx="269190" cy="496888"/>
            </a:xfrm>
            <a:solidFill>
              <a:schemeClr val="accent1"/>
            </a:solidFill>
          </p:grpSpPr>
          <p:sp>
            <p:nvSpPr>
              <p:cNvPr id="655" name="Oval 178">
                <a:extLst>
                  <a:ext uri="{FF2B5EF4-FFF2-40B4-BE49-F238E27FC236}">
                    <a16:creationId xmlns:a16="http://schemas.microsoft.com/office/drawing/2014/main" id="{73638BE1-6109-293A-B65D-17A5405EA38E}"/>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656" name="Freeform 179">
                <a:extLst>
                  <a:ext uri="{FF2B5EF4-FFF2-40B4-BE49-F238E27FC236}">
                    <a16:creationId xmlns:a16="http://schemas.microsoft.com/office/drawing/2014/main" id="{E2BC4DC1-0EC8-D9BF-2F30-CB089ECE69E3}"/>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657" name="Group 656" descr="female shape">
              <a:extLst>
                <a:ext uri="{FF2B5EF4-FFF2-40B4-BE49-F238E27FC236}">
                  <a16:creationId xmlns:a16="http://schemas.microsoft.com/office/drawing/2014/main" id="{8DCD0851-065B-3A53-349E-8AB4EABC86F2}"/>
                </a:ext>
              </a:extLst>
            </p:cNvPr>
            <p:cNvGrpSpPr/>
            <p:nvPr/>
          </p:nvGrpSpPr>
          <p:grpSpPr>
            <a:xfrm>
              <a:off x="19568336" y="5058793"/>
              <a:ext cx="169219" cy="307815"/>
              <a:chOff x="3565970" y="3784600"/>
              <a:chExt cx="269190" cy="496888"/>
            </a:xfrm>
            <a:solidFill>
              <a:schemeClr val="accent1"/>
            </a:solidFill>
          </p:grpSpPr>
          <p:sp>
            <p:nvSpPr>
              <p:cNvPr id="658" name="Oval 178">
                <a:extLst>
                  <a:ext uri="{FF2B5EF4-FFF2-40B4-BE49-F238E27FC236}">
                    <a16:creationId xmlns:a16="http://schemas.microsoft.com/office/drawing/2014/main" id="{2524DF59-8AD9-E013-CAE2-BD65F196505C}"/>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659" name="Freeform 179">
                <a:extLst>
                  <a:ext uri="{FF2B5EF4-FFF2-40B4-BE49-F238E27FC236}">
                    <a16:creationId xmlns:a16="http://schemas.microsoft.com/office/drawing/2014/main" id="{CFF9C80F-37DF-14EB-CB38-586C893086FE}"/>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660" name="Group 659" descr="female shape">
              <a:extLst>
                <a:ext uri="{FF2B5EF4-FFF2-40B4-BE49-F238E27FC236}">
                  <a16:creationId xmlns:a16="http://schemas.microsoft.com/office/drawing/2014/main" id="{07487889-804F-E7C6-3228-94CBD6C246E3}"/>
                </a:ext>
              </a:extLst>
            </p:cNvPr>
            <p:cNvGrpSpPr/>
            <p:nvPr/>
          </p:nvGrpSpPr>
          <p:grpSpPr>
            <a:xfrm>
              <a:off x="19751584" y="5058029"/>
              <a:ext cx="169219" cy="307815"/>
              <a:chOff x="3565970" y="3784600"/>
              <a:chExt cx="269190" cy="496888"/>
            </a:xfrm>
            <a:solidFill>
              <a:schemeClr val="accent1"/>
            </a:solidFill>
          </p:grpSpPr>
          <p:sp>
            <p:nvSpPr>
              <p:cNvPr id="661" name="Oval 178">
                <a:extLst>
                  <a:ext uri="{FF2B5EF4-FFF2-40B4-BE49-F238E27FC236}">
                    <a16:creationId xmlns:a16="http://schemas.microsoft.com/office/drawing/2014/main" id="{0617F915-4DBB-1A3B-921F-B591C9727C1D}"/>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662" name="Freeform 179">
                <a:extLst>
                  <a:ext uri="{FF2B5EF4-FFF2-40B4-BE49-F238E27FC236}">
                    <a16:creationId xmlns:a16="http://schemas.microsoft.com/office/drawing/2014/main" id="{E5BF8948-40B3-1AC1-564D-1DAA0E71292E}"/>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663" name="Group 662" descr="female shape">
              <a:extLst>
                <a:ext uri="{FF2B5EF4-FFF2-40B4-BE49-F238E27FC236}">
                  <a16:creationId xmlns:a16="http://schemas.microsoft.com/office/drawing/2014/main" id="{DCB9E965-2270-61AF-3F99-2BCF3C8B49F2}"/>
                </a:ext>
              </a:extLst>
            </p:cNvPr>
            <p:cNvGrpSpPr/>
            <p:nvPr/>
          </p:nvGrpSpPr>
          <p:grpSpPr>
            <a:xfrm>
              <a:off x="19925153" y="5058742"/>
              <a:ext cx="169219" cy="307815"/>
              <a:chOff x="3565970" y="3784600"/>
              <a:chExt cx="269190" cy="496888"/>
            </a:xfrm>
            <a:solidFill>
              <a:schemeClr val="accent1"/>
            </a:solidFill>
          </p:grpSpPr>
          <p:sp>
            <p:nvSpPr>
              <p:cNvPr id="664" name="Oval 178">
                <a:extLst>
                  <a:ext uri="{FF2B5EF4-FFF2-40B4-BE49-F238E27FC236}">
                    <a16:creationId xmlns:a16="http://schemas.microsoft.com/office/drawing/2014/main" id="{FD884BE5-BB0B-1881-D4E1-417792090CD6}"/>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665" name="Freeform 179">
                <a:extLst>
                  <a:ext uri="{FF2B5EF4-FFF2-40B4-BE49-F238E27FC236}">
                    <a16:creationId xmlns:a16="http://schemas.microsoft.com/office/drawing/2014/main" id="{2E3D61CA-0C20-0A52-E989-F815A9A7414A}"/>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666" name="Group 665" descr="female shape">
              <a:extLst>
                <a:ext uri="{FF2B5EF4-FFF2-40B4-BE49-F238E27FC236}">
                  <a16:creationId xmlns:a16="http://schemas.microsoft.com/office/drawing/2014/main" id="{C387448E-32BA-7E8D-9497-525CB62277EE}"/>
                </a:ext>
              </a:extLst>
            </p:cNvPr>
            <p:cNvGrpSpPr/>
            <p:nvPr/>
          </p:nvGrpSpPr>
          <p:grpSpPr>
            <a:xfrm>
              <a:off x="17938963" y="5414584"/>
              <a:ext cx="169219" cy="307815"/>
              <a:chOff x="3565970" y="3784600"/>
              <a:chExt cx="269190" cy="496888"/>
            </a:xfrm>
            <a:solidFill>
              <a:schemeClr val="accent1"/>
            </a:solidFill>
          </p:grpSpPr>
          <p:sp>
            <p:nvSpPr>
              <p:cNvPr id="667" name="Oval 178">
                <a:extLst>
                  <a:ext uri="{FF2B5EF4-FFF2-40B4-BE49-F238E27FC236}">
                    <a16:creationId xmlns:a16="http://schemas.microsoft.com/office/drawing/2014/main" id="{869DCAEA-AF02-313F-7875-5FA5B80E9F81}"/>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668" name="Freeform 179">
                <a:extLst>
                  <a:ext uri="{FF2B5EF4-FFF2-40B4-BE49-F238E27FC236}">
                    <a16:creationId xmlns:a16="http://schemas.microsoft.com/office/drawing/2014/main" id="{8AB89A19-138C-1A48-E16C-00F6117D1AC4}"/>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669" name="Group 668" descr="female shape">
              <a:extLst>
                <a:ext uri="{FF2B5EF4-FFF2-40B4-BE49-F238E27FC236}">
                  <a16:creationId xmlns:a16="http://schemas.microsoft.com/office/drawing/2014/main" id="{C253154C-3A63-1901-B7F1-386CF5395FFB}"/>
                </a:ext>
              </a:extLst>
            </p:cNvPr>
            <p:cNvGrpSpPr/>
            <p:nvPr/>
          </p:nvGrpSpPr>
          <p:grpSpPr>
            <a:xfrm>
              <a:off x="18112546" y="5424659"/>
              <a:ext cx="169219" cy="307815"/>
              <a:chOff x="3565970" y="3784600"/>
              <a:chExt cx="269190" cy="496888"/>
            </a:xfrm>
            <a:solidFill>
              <a:schemeClr val="accent1"/>
            </a:solidFill>
          </p:grpSpPr>
          <p:sp>
            <p:nvSpPr>
              <p:cNvPr id="670" name="Oval 178">
                <a:extLst>
                  <a:ext uri="{FF2B5EF4-FFF2-40B4-BE49-F238E27FC236}">
                    <a16:creationId xmlns:a16="http://schemas.microsoft.com/office/drawing/2014/main" id="{4DB9159A-0ABD-F1C0-4453-E21E42D92D8B}"/>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671" name="Freeform 179">
                <a:extLst>
                  <a:ext uri="{FF2B5EF4-FFF2-40B4-BE49-F238E27FC236}">
                    <a16:creationId xmlns:a16="http://schemas.microsoft.com/office/drawing/2014/main" id="{B651A3DA-7523-311E-856E-EA123D92ADF3}"/>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672" name="Group 671" descr="female shape">
              <a:extLst>
                <a:ext uri="{FF2B5EF4-FFF2-40B4-BE49-F238E27FC236}">
                  <a16:creationId xmlns:a16="http://schemas.microsoft.com/office/drawing/2014/main" id="{523FFA2E-13FD-EE7B-01C6-C9622032073C}"/>
                </a:ext>
              </a:extLst>
            </p:cNvPr>
            <p:cNvGrpSpPr/>
            <p:nvPr/>
          </p:nvGrpSpPr>
          <p:grpSpPr>
            <a:xfrm>
              <a:off x="18295794" y="5423895"/>
              <a:ext cx="169219" cy="307815"/>
              <a:chOff x="3565970" y="3784600"/>
              <a:chExt cx="269190" cy="496888"/>
            </a:xfrm>
            <a:solidFill>
              <a:schemeClr val="accent1"/>
            </a:solidFill>
          </p:grpSpPr>
          <p:sp>
            <p:nvSpPr>
              <p:cNvPr id="673" name="Oval 178">
                <a:extLst>
                  <a:ext uri="{FF2B5EF4-FFF2-40B4-BE49-F238E27FC236}">
                    <a16:creationId xmlns:a16="http://schemas.microsoft.com/office/drawing/2014/main" id="{40E9C22D-ABE3-B824-8BA0-922FB407C9AE}"/>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674" name="Freeform 179">
                <a:extLst>
                  <a:ext uri="{FF2B5EF4-FFF2-40B4-BE49-F238E27FC236}">
                    <a16:creationId xmlns:a16="http://schemas.microsoft.com/office/drawing/2014/main" id="{9C0FEAC8-3671-4BA5-65C7-35F0FBAD1310}"/>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675" name="Group 674" descr="female shape">
              <a:extLst>
                <a:ext uri="{FF2B5EF4-FFF2-40B4-BE49-F238E27FC236}">
                  <a16:creationId xmlns:a16="http://schemas.microsoft.com/office/drawing/2014/main" id="{4E3A5113-CCA7-47BB-9324-0F5B4834F364}"/>
                </a:ext>
              </a:extLst>
            </p:cNvPr>
            <p:cNvGrpSpPr/>
            <p:nvPr/>
          </p:nvGrpSpPr>
          <p:grpSpPr>
            <a:xfrm>
              <a:off x="18469363" y="5424608"/>
              <a:ext cx="169219" cy="307815"/>
              <a:chOff x="3565970" y="3784600"/>
              <a:chExt cx="269190" cy="496888"/>
            </a:xfrm>
            <a:solidFill>
              <a:schemeClr val="accent1"/>
            </a:solidFill>
          </p:grpSpPr>
          <p:sp>
            <p:nvSpPr>
              <p:cNvPr id="676" name="Oval 178">
                <a:extLst>
                  <a:ext uri="{FF2B5EF4-FFF2-40B4-BE49-F238E27FC236}">
                    <a16:creationId xmlns:a16="http://schemas.microsoft.com/office/drawing/2014/main" id="{855FE4DB-28A9-9C3B-BABA-D6C294F0FFB1}"/>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677" name="Freeform 179">
                <a:extLst>
                  <a:ext uri="{FF2B5EF4-FFF2-40B4-BE49-F238E27FC236}">
                    <a16:creationId xmlns:a16="http://schemas.microsoft.com/office/drawing/2014/main" id="{3CDBB854-62B3-EC86-2910-004279BB43A2}"/>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678" name="Group 677" descr="female shape">
              <a:extLst>
                <a:ext uri="{FF2B5EF4-FFF2-40B4-BE49-F238E27FC236}">
                  <a16:creationId xmlns:a16="http://schemas.microsoft.com/office/drawing/2014/main" id="{66E56701-5C7F-3943-BFAF-D3BC5003B138}"/>
                </a:ext>
              </a:extLst>
            </p:cNvPr>
            <p:cNvGrpSpPr/>
            <p:nvPr/>
          </p:nvGrpSpPr>
          <p:grpSpPr>
            <a:xfrm>
              <a:off x="18652770" y="5414917"/>
              <a:ext cx="169219" cy="307815"/>
              <a:chOff x="3565970" y="3784600"/>
              <a:chExt cx="269190" cy="496888"/>
            </a:xfrm>
            <a:solidFill>
              <a:schemeClr val="accent1"/>
            </a:solidFill>
          </p:grpSpPr>
          <p:sp>
            <p:nvSpPr>
              <p:cNvPr id="679" name="Oval 178">
                <a:extLst>
                  <a:ext uri="{FF2B5EF4-FFF2-40B4-BE49-F238E27FC236}">
                    <a16:creationId xmlns:a16="http://schemas.microsoft.com/office/drawing/2014/main" id="{1D102C5F-B697-3D2E-D3AB-7B8F8639A7BD}"/>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680" name="Freeform 179">
                <a:extLst>
                  <a:ext uri="{FF2B5EF4-FFF2-40B4-BE49-F238E27FC236}">
                    <a16:creationId xmlns:a16="http://schemas.microsoft.com/office/drawing/2014/main" id="{6322A105-933E-CF8B-A7F8-BD02E12B70E2}"/>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681" name="Group 680" descr="female shape">
              <a:extLst>
                <a:ext uri="{FF2B5EF4-FFF2-40B4-BE49-F238E27FC236}">
                  <a16:creationId xmlns:a16="http://schemas.microsoft.com/office/drawing/2014/main" id="{E0CCA076-112B-6C0B-B8F3-27297CA96645}"/>
                </a:ext>
              </a:extLst>
            </p:cNvPr>
            <p:cNvGrpSpPr/>
            <p:nvPr/>
          </p:nvGrpSpPr>
          <p:grpSpPr>
            <a:xfrm>
              <a:off x="18826353" y="5424992"/>
              <a:ext cx="169219" cy="307815"/>
              <a:chOff x="3565970" y="3784600"/>
              <a:chExt cx="269190" cy="496888"/>
            </a:xfrm>
            <a:solidFill>
              <a:schemeClr val="accent1"/>
            </a:solidFill>
          </p:grpSpPr>
          <p:sp>
            <p:nvSpPr>
              <p:cNvPr id="682" name="Oval 178">
                <a:extLst>
                  <a:ext uri="{FF2B5EF4-FFF2-40B4-BE49-F238E27FC236}">
                    <a16:creationId xmlns:a16="http://schemas.microsoft.com/office/drawing/2014/main" id="{636BB403-91DB-FE1F-CEEF-67346FEBAF5C}"/>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683" name="Freeform 179">
                <a:extLst>
                  <a:ext uri="{FF2B5EF4-FFF2-40B4-BE49-F238E27FC236}">
                    <a16:creationId xmlns:a16="http://schemas.microsoft.com/office/drawing/2014/main" id="{7489B4CF-87A9-2C59-4477-87ED1A2465F9}"/>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684" name="Group 683" descr="female shape">
              <a:extLst>
                <a:ext uri="{FF2B5EF4-FFF2-40B4-BE49-F238E27FC236}">
                  <a16:creationId xmlns:a16="http://schemas.microsoft.com/office/drawing/2014/main" id="{DE736B9E-6464-296D-901A-BD9EE6F9779D}"/>
                </a:ext>
              </a:extLst>
            </p:cNvPr>
            <p:cNvGrpSpPr/>
            <p:nvPr/>
          </p:nvGrpSpPr>
          <p:grpSpPr>
            <a:xfrm>
              <a:off x="19009601" y="5424228"/>
              <a:ext cx="169219" cy="307815"/>
              <a:chOff x="3565970" y="3784600"/>
              <a:chExt cx="269190" cy="496888"/>
            </a:xfrm>
            <a:solidFill>
              <a:schemeClr val="accent1"/>
            </a:solidFill>
          </p:grpSpPr>
          <p:sp>
            <p:nvSpPr>
              <p:cNvPr id="685" name="Oval 178">
                <a:extLst>
                  <a:ext uri="{FF2B5EF4-FFF2-40B4-BE49-F238E27FC236}">
                    <a16:creationId xmlns:a16="http://schemas.microsoft.com/office/drawing/2014/main" id="{B0136106-53E5-89C1-8160-BF79E6D16EBB}"/>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686" name="Freeform 179">
                <a:extLst>
                  <a:ext uri="{FF2B5EF4-FFF2-40B4-BE49-F238E27FC236}">
                    <a16:creationId xmlns:a16="http://schemas.microsoft.com/office/drawing/2014/main" id="{C468C646-F057-0572-48D1-EEA0EA610DC0}"/>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687" name="Group 686" descr="female shape">
              <a:extLst>
                <a:ext uri="{FF2B5EF4-FFF2-40B4-BE49-F238E27FC236}">
                  <a16:creationId xmlns:a16="http://schemas.microsoft.com/office/drawing/2014/main" id="{0A65F723-1CFA-93ED-73F2-88686AD7CFA6}"/>
                </a:ext>
              </a:extLst>
            </p:cNvPr>
            <p:cNvGrpSpPr/>
            <p:nvPr/>
          </p:nvGrpSpPr>
          <p:grpSpPr>
            <a:xfrm>
              <a:off x="19183170" y="5424941"/>
              <a:ext cx="169219" cy="307815"/>
              <a:chOff x="3565970" y="3784600"/>
              <a:chExt cx="269190" cy="496888"/>
            </a:xfrm>
            <a:solidFill>
              <a:schemeClr val="accent1"/>
            </a:solidFill>
          </p:grpSpPr>
          <p:sp>
            <p:nvSpPr>
              <p:cNvPr id="688" name="Oval 178">
                <a:extLst>
                  <a:ext uri="{FF2B5EF4-FFF2-40B4-BE49-F238E27FC236}">
                    <a16:creationId xmlns:a16="http://schemas.microsoft.com/office/drawing/2014/main" id="{A7CEA9C1-0846-DA29-DAC8-4AE9308B595C}"/>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689" name="Freeform 179">
                <a:extLst>
                  <a:ext uri="{FF2B5EF4-FFF2-40B4-BE49-F238E27FC236}">
                    <a16:creationId xmlns:a16="http://schemas.microsoft.com/office/drawing/2014/main" id="{21D0405B-D287-2859-D619-D984DD02CBDA}"/>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690" name="Group 689" descr="female shape">
              <a:extLst>
                <a:ext uri="{FF2B5EF4-FFF2-40B4-BE49-F238E27FC236}">
                  <a16:creationId xmlns:a16="http://schemas.microsoft.com/office/drawing/2014/main" id="{1C0F08A4-9C76-4177-F6FC-387268F6FE27}"/>
                </a:ext>
              </a:extLst>
            </p:cNvPr>
            <p:cNvGrpSpPr/>
            <p:nvPr/>
          </p:nvGrpSpPr>
          <p:grpSpPr>
            <a:xfrm>
              <a:off x="17962451" y="5781872"/>
              <a:ext cx="169219" cy="307815"/>
              <a:chOff x="3565970" y="3784600"/>
              <a:chExt cx="269190" cy="496888"/>
            </a:xfrm>
            <a:solidFill>
              <a:schemeClr val="accent1"/>
            </a:solidFill>
          </p:grpSpPr>
          <p:sp>
            <p:nvSpPr>
              <p:cNvPr id="691" name="Oval 178">
                <a:extLst>
                  <a:ext uri="{FF2B5EF4-FFF2-40B4-BE49-F238E27FC236}">
                    <a16:creationId xmlns:a16="http://schemas.microsoft.com/office/drawing/2014/main" id="{FFAD23A9-C46B-4942-422F-C903EE73E4AE}"/>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692" name="Freeform 179">
                <a:extLst>
                  <a:ext uri="{FF2B5EF4-FFF2-40B4-BE49-F238E27FC236}">
                    <a16:creationId xmlns:a16="http://schemas.microsoft.com/office/drawing/2014/main" id="{370B1B6A-36F5-91B3-4B9E-C7884140362D}"/>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693" name="Group 692" descr="female shape">
              <a:extLst>
                <a:ext uri="{FF2B5EF4-FFF2-40B4-BE49-F238E27FC236}">
                  <a16:creationId xmlns:a16="http://schemas.microsoft.com/office/drawing/2014/main" id="{70300511-A89C-350B-B79A-BE3764025616}"/>
                </a:ext>
              </a:extLst>
            </p:cNvPr>
            <p:cNvGrpSpPr/>
            <p:nvPr/>
          </p:nvGrpSpPr>
          <p:grpSpPr>
            <a:xfrm>
              <a:off x="18136034" y="5791947"/>
              <a:ext cx="169219" cy="307815"/>
              <a:chOff x="3565970" y="3784600"/>
              <a:chExt cx="269190" cy="496888"/>
            </a:xfrm>
            <a:solidFill>
              <a:schemeClr val="accent1"/>
            </a:solidFill>
          </p:grpSpPr>
          <p:sp>
            <p:nvSpPr>
              <p:cNvPr id="694" name="Oval 178">
                <a:extLst>
                  <a:ext uri="{FF2B5EF4-FFF2-40B4-BE49-F238E27FC236}">
                    <a16:creationId xmlns:a16="http://schemas.microsoft.com/office/drawing/2014/main" id="{D3C20165-F3C9-E3D7-24B2-0B4131B95ADD}"/>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695" name="Freeform 179">
                <a:extLst>
                  <a:ext uri="{FF2B5EF4-FFF2-40B4-BE49-F238E27FC236}">
                    <a16:creationId xmlns:a16="http://schemas.microsoft.com/office/drawing/2014/main" id="{239B050D-7CA2-3756-C539-6B4ACC49ED4B}"/>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696" name="Group 695" descr="female shape">
              <a:extLst>
                <a:ext uri="{FF2B5EF4-FFF2-40B4-BE49-F238E27FC236}">
                  <a16:creationId xmlns:a16="http://schemas.microsoft.com/office/drawing/2014/main" id="{F7A9BF3F-4844-E35D-C7EF-8496ED3ECF4C}"/>
                </a:ext>
              </a:extLst>
            </p:cNvPr>
            <p:cNvGrpSpPr/>
            <p:nvPr/>
          </p:nvGrpSpPr>
          <p:grpSpPr>
            <a:xfrm>
              <a:off x="18319282" y="5791183"/>
              <a:ext cx="169219" cy="307815"/>
              <a:chOff x="3565970" y="3784600"/>
              <a:chExt cx="269190" cy="496888"/>
            </a:xfrm>
            <a:solidFill>
              <a:schemeClr val="accent1"/>
            </a:solidFill>
          </p:grpSpPr>
          <p:sp>
            <p:nvSpPr>
              <p:cNvPr id="697" name="Oval 178">
                <a:extLst>
                  <a:ext uri="{FF2B5EF4-FFF2-40B4-BE49-F238E27FC236}">
                    <a16:creationId xmlns:a16="http://schemas.microsoft.com/office/drawing/2014/main" id="{91BECE6C-0AF0-AF04-2D6F-901547D072BE}"/>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698" name="Freeform 179">
                <a:extLst>
                  <a:ext uri="{FF2B5EF4-FFF2-40B4-BE49-F238E27FC236}">
                    <a16:creationId xmlns:a16="http://schemas.microsoft.com/office/drawing/2014/main" id="{3A6B31B0-C78C-34FA-BF1F-6E82C1701822}"/>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699" name="Group 698" descr="female shape">
              <a:extLst>
                <a:ext uri="{FF2B5EF4-FFF2-40B4-BE49-F238E27FC236}">
                  <a16:creationId xmlns:a16="http://schemas.microsoft.com/office/drawing/2014/main" id="{96D9495C-6DBA-30A1-B344-A262901361BC}"/>
                </a:ext>
              </a:extLst>
            </p:cNvPr>
            <p:cNvGrpSpPr/>
            <p:nvPr/>
          </p:nvGrpSpPr>
          <p:grpSpPr>
            <a:xfrm>
              <a:off x="18492851" y="5791896"/>
              <a:ext cx="169219" cy="307815"/>
              <a:chOff x="3565970" y="3784600"/>
              <a:chExt cx="269190" cy="496888"/>
            </a:xfrm>
            <a:solidFill>
              <a:schemeClr val="accent1"/>
            </a:solidFill>
          </p:grpSpPr>
          <p:sp>
            <p:nvSpPr>
              <p:cNvPr id="700" name="Oval 178">
                <a:extLst>
                  <a:ext uri="{FF2B5EF4-FFF2-40B4-BE49-F238E27FC236}">
                    <a16:creationId xmlns:a16="http://schemas.microsoft.com/office/drawing/2014/main" id="{EAC71E10-A302-EF8B-32CD-EB260BDD5004}"/>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701" name="Freeform 179">
                <a:extLst>
                  <a:ext uri="{FF2B5EF4-FFF2-40B4-BE49-F238E27FC236}">
                    <a16:creationId xmlns:a16="http://schemas.microsoft.com/office/drawing/2014/main" id="{0FF2A9BF-A8E3-A518-736E-786DABFEECD3}"/>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702" name="Group 701" descr="female shape">
              <a:extLst>
                <a:ext uri="{FF2B5EF4-FFF2-40B4-BE49-F238E27FC236}">
                  <a16:creationId xmlns:a16="http://schemas.microsoft.com/office/drawing/2014/main" id="{6E692C51-52BE-AB58-0BCC-83383B6DF26E}"/>
                </a:ext>
              </a:extLst>
            </p:cNvPr>
            <p:cNvGrpSpPr/>
            <p:nvPr/>
          </p:nvGrpSpPr>
          <p:grpSpPr>
            <a:xfrm>
              <a:off x="18674405" y="5792000"/>
              <a:ext cx="169219" cy="307815"/>
              <a:chOff x="3565970" y="3784600"/>
              <a:chExt cx="269190" cy="496888"/>
            </a:xfrm>
            <a:solidFill>
              <a:schemeClr val="accent1"/>
            </a:solidFill>
          </p:grpSpPr>
          <p:sp>
            <p:nvSpPr>
              <p:cNvPr id="703" name="Oval 178">
                <a:extLst>
                  <a:ext uri="{FF2B5EF4-FFF2-40B4-BE49-F238E27FC236}">
                    <a16:creationId xmlns:a16="http://schemas.microsoft.com/office/drawing/2014/main" id="{F3B9DBB8-5316-A3BF-4378-0CD997678CE1}"/>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704" name="Freeform 179">
                <a:extLst>
                  <a:ext uri="{FF2B5EF4-FFF2-40B4-BE49-F238E27FC236}">
                    <a16:creationId xmlns:a16="http://schemas.microsoft.com/office/drawing/2014/main" id="{3B146857-DC94-6321-D0BA-9DFAA86964EB}"/>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705" name="Group 704" descr="female shape">
              <a:extLst>
                <a:ext uri="{FF2B5EF4-FFF2-40B4-BE49-F238E27FC236}">
                  <a16:creationId xmlns:a16="http://schemas.microsoft.com/office/drawing/2014/main" id="{5059A67B-8C6F-54D9-C5BA-64DE130E8D70}"/>
                </a:ext>
              </a:extLst>
            </p:cNvPr>
            <p:cNvGrpSpPr/>
            <p:nvPr/>
          </p:nvGrpSpPr>
          <p:grpSpPr>
            <a:xfrm>
              <a:off x="18847988" y="5802075"/>
              <a:ext cx="169219" cy="307815"/>
              <a:chOff x="3565970" y="3784600"/>
              <a:chExt cx="269190" cy="496888"/>
            </a:xfrm>
            <a:solidFill>
              <a:schemeClr val="accent1"/>
            </a:solidFill>
          </p:grpSpPr>
          <p:sp>
            <p:nvSpPr>
              <p:cNvPr id="706" name="Oval 178">
                <a:extLst>
                  <a:ext uri="{FF2B5EF4-FFF2-40B4-BE49-F238E27FC236}">
                    <a16:creationId xmlns:a16="http://schemas.microsoft.com/office/drawing/2014/main" id="{110F5BED-6617-A8A8-E97E-5E22D3D56EE3}"/>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707" name="Freeform 179">
                <a:extLst>
                  <a:ext uri="{FF2B5EF4-FFF2-40B4-BE49-F238E27FC236}">
                    <a16:creationId xmlns:a16="http://schemas.microsoft.com/office/drawing/2014/main" id="{07EEC56A-70D9-C0FA-06B1-8D82647DAE1C}"/>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708" name="Group 707" descr="female shape">
              <a:extLst>
                <a:ext uri="{FF2B5EF4-FFF2-40B4-BE49-F238E27FC236}">
                  <a16:creationId xmlns:a16="http://schemas.microsoft.com/office/drawing/2014/main" id="{5FBFE7D5-6D53-D9EA-07DA-3D7D8E9DDBE7}"/>
                </a:ext>
              </a:extLst>
            </p:cNvPr>
            <p:cNvGrpSpPr/>
            <p:nvPr/>
          </p:nvGrpSpPr>
          <p:grpSpPr>
            <a:xfrm>
              <a:off x="19031236" y="5801311"/>
              <a:ext cx="169219" cy="307815"/>
              <a:chOff x="3565970" y="3784600"/>
              <a:chExt cx="269190" cy="496888"/>
            </a:xfrm>
            <a:solidFill>
              <a:schemeClr val="accent1"/>
            </a:solidFill>
          </p:grpSpPr>
          <p:sp>
            <p:nvSpPr>
              <p:cNvPr id="709" name="Oval 178">
                <a:extLst>
                  <a:ext uri="{FF2B5EF4-FFF2-40B4-BE49-F238E27FC236}">
                    <a16:creationId xmlns:a16="http://schemas.microsoft.com/office/drawing/2014/main" id="{34D04E53-35B7-C76D-ECAB-06931F65A3AA}"/>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710" name="Freeform 179">
                <a:extLst>
                  <a:ext uri="{FF2B5EF4-FFF2-40B4-BE49-F238E27FC236}">
                    <a16:creationId xmlns:a16="http://schemas.microsoft.com/office/drawing/2014/main" id="{14497BC3-DAA1-D098-BF17-9C1EFBC33323}"/>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711" name="Group 710" descr="female shape">
              <a:extLst>
                <a:ext uri="{FF2B5EF4-FFF2-40B4-BE49-F238E27FC236}">
                  <a16:creationId xmlns:a16="http://schemas.microsoft.com/office/drawing/2014/main" id="{A3B8E60E-8BD4-5E06-E4FA-4C9B8680C32E}"/>
                </a:ext>
              </a:extLst>
            </p:cNvPr>
            <p:cNvGrpSpPr/>
            <p:nvPr/>
          </p:nvGrpSpPr>
          <p:grpSpPr>
            <a:xfrm>
              <a:off x="19204805" y="5802024"/>
              <a:ext cx="169219" cy="307815"/>
              <a:chOff x="3565970" y="3784600"/>
              <a:chExt cx="269190" cy="496888"/>
            </a:xfrm>
            <a:solidFill>
              <a:schemeClr val="accent1"/>
            </a:solidFill>
          </p:grpSpPr>
          <p:sp>
            <p:nvSpPr>
              <p:cNvPr id="712" name="Oval 178">
                <a:extLst>
                  <a:ext uri="{FF2B5EF4-FFF2-40B4-BE49-F238E27FC236}">
                    <a16:creationId xmlns:a16="http://schemas.microsoft.com/office/drawing/2014/main" id="{FF5DE62C-963D-A39C-4690-377E3D22F5DE}"/>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713" name="Freeform 179">
                <a:extLst>
                  <a:ext uri="{FF2B5EF4-FFF2-40B4-BE49-F238E27FC236}">
                    <a16:creationId xmlns:a16="http://schemas.microsoft.com/office/drawing/2014/main" id="{3C919B8B-4F78-355B-516D-A76B0E3F37E3}"/>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714" name="Group 713" descr="female shape">
              <a:extLst>
                <a:ext uri="{FF2B5EF4-FFF2-40B4-BE49-F238E27FC236}">
                  <a16:creationId xmlns:a16="http://schemas.microsoft.com/office/drawing/2014/main" id="{DB8EBB32-9675-8A86-472B-49352391FC66}"/>
                </a:ext>
              </a:extLst>
            </p:cNvPr>
            <p:cNvGrpSpPr/>
            <p:nvPr/>
          </p:nvGrpSpPr>
          <p:grpSpPr>
            <a:xfrm>
              <a:off x="19404740" y="4318992"/>
              <a:ext cx="169219" cy="307815"/>
              <a:chOff x="3565970" y="3784600"/>
              <a:chExt cx="269190" cy="496888"/>
            </a:xfrm>
            <a:solidFill>
              <a:schemeClr val="accent1"/>
            </a:solidFill>
          </p:grpSpPr>
          <p:sp>
            <p:nvSpPr>
              <p:cNvPr id="715" name="Oval 178">
                <a:extLst>
                  <a:ext uri="{FF2B5EF4-FFF2-40B4-BE49-F238E27FC236}">
                    <a16:creationId xmlns:a16="http://schemas.microsoft.com/office/drawing/2014/main" id="{4104E0C3-1B26-0C6E-809C-A048E6AFC2EC}"/>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716" name="Freeform 179">
                <a:extLst>
                  <a:ext uri="{FF2B5EF4-FFF2-40B4-BE49-F238E27FC236}">
                    <a16:creationId xmlns:a16="http://schemas.microsoft.com/office/drawing/2014/main" id="{0037DD33-B7F2-0D5F-38E3-A403C9FDB1FE}"/>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717" name="Group 716" descr="female shape">
              <a:extLst>
                <a:ext uri="{FF2B5EF4-FFF2-40B4-BE49-F238E27FC236}">
                  <a16:creationId xmlns:a16="http://schemas.microsoft.com/office/drawing/2014/main" id="{8FDFBB49-FE46-B0CD-A913-535DFC73D808}"/>
                </a:ext>
              </a:extLst>
            </p:cNvPr>
            <p:cNvGrpSpPr/>
            <p:nvPr/>
          </p:nvGrpSpPr>
          <p:grpSpPr>
            <a:xfrm>
              <a:off x="19578323" y="4329067"/>
              <a:ext cx="169219" cy="307815"/>
              <a:chOff x="3565970" y="3784600"/>
              <a:chExt cx="269190" cy="496888"/>
            </a:xfrm>
            <a:solidFill>
              <a:schemeClr val="accent1"/>
            </a:solidFill>
          </p:grpSpPr>
          <p:sp>
            <p:nvSpPr>
              <p:cNvPr id="718" name="Oval 178">
                <a:extLst>
                  <a:ext uri="{FF2B5EF4-FFF2-40B4-BE49-F238E27FC236}">
                    <a16:creationId xmlns:a16="http://schemas.microsoft.com/office/drawing/2014/main" id="{65E4CACC-9D49-7082-EA0F-D079E3B7E35A}"/>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719" name="Freeform 179">
                <a:extLst>
                  <a:ext uri="{FF2B5EF4-FFF2-40B4-BE49-F238E27FC236}">
                    <a16:creationId xmlns:a16="http://schemas.microsoft.com/office/drawing/2014/main" id="{6BDC8726-6942-816E-3949-9CB1035DF460}"/>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720" name="Group 719" descr="female shape">
              <a:extLst>
                <a:ext uri="{FF2B5EF4-FFF2-40B4-BE49-F238E27FC236}">
                  <a16:creationId xmlns:a16="http://schemas.microsoft.com/office/drawing/2014/main" id="{C6DF40D4-96AF-8EE7-7622-56FF6AA2E28D}"/>
                </a:ext>
              </a:extLst>
            </p:cNvPr>
            <p:cNvGrpSpPr/>
            <p:nvPr/>
          </p:nvGrpSpPr>
          <p:grpSpPr>
            <a:xfrm>
              <a:off x="19761571" y="4328303"/>
              <a:ext cx="169219" cy="307815"/>
              <a:chOff x="3565970" y="3784600"/>
              <a:chExt cx="269190" cy="496888"/>
            </a:xfrm>
            <a:solidFill>
              <a:schemeClr val="accent1"/>
            </a:solidFill>
          </p:grpSpPr>
          <p:sp>
            <p:nvSpPr>
              <p:cNvPr id="721" name="Oval 178">
                <a:extLst>
                  <a:ext uri="{FF2B5EF4-FFF2-40B4-BE49-F238E27FC236}">
                    <a16:creationId xmlns:a16="http://schemas.microsoft.com/office/drawing/2014/main" id="{D831CC51-EF92-5A02-1B69-F32211378B5C}"/>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722" name="Freeform 179">
                <a:extLst>
                  <a:ext uri="{FF2B5EF4-FFF2-40B4-BE49-F238E27FC236}">
                    <a16:creationId xmlns:a16="http://schemas.microsoft.com/office/drawing/2014/main" id="{3D16EC90-27A7-3489-705D-A2EC96D06CAF}"/>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723" name="Group 722" descr="female shape">
              <a:extLst>
                <a:ext uri="{FF2B5EF4-FFF2-40B4-BE49-F238E27FC236}">
                  <a16:creationId xmlns:a16="http://schemas.microsoft.com/office/drawing/2014/main" id="{AA49E097-FCBA-7040-76F4-1A6F5EE9CD6F}"/>
                </a:ext>
              </a:extLst>
            </p:cNvPr>
            <p:cNvGrpSpPr/>
            <p:nvPr/>
          </p:nvGrpSpPr>
          <p:grpSpPr>
            <a:xfrm>
              <a:off x="19365498" y="5417343"/>
              <a:ext cx="169219" cy="307815"/>
              <a:chOff x="3565970" y="3784600"/>
              <a:chExt cx="269190" cy="496888"/>
            </a:xfrm>
            <a:solidFill>
              <a:schemeClr val="accent1"/>
            </a:solidFill>
          </p:grpSpPr>
          <p:sp>
            <p:nvSpPr>
              <p:cNvPr id="724" name="Oval 178">
                <a:extLst>
                  <a:ext uri="{FF2B5EF4-FFF2-40B4-BE49-F238E27FC236}">
                    <a16:creationId xmlns:a16="http://schemas.microsoft.com/office/drawing/2014/main" id="{E4E35289-502F-B9EA-4E62-1428DE91C7CB}"/>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725" name="Freeform 179">
                <a:extLst>
                  <a:ext uri="{FF2B5EF4-FFF2-40B4-BE49-F238E27FC236}">
                    <a16:creationId xmlns:a16="http://schemas.microsoft.com/office/drawing/2014/main" id="{FE0BEDA8-2738-0798-D983-D832D6B35F99}"/>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726" name="Group 725" descr="female shape">
              <a:extLst>
                <a:ext uri="{FF2B5EF4-FFF2-40B4-BE49-F238E27FC236}">
                  <a16:creationId xmlns:a16="http://schemas.microsoft.com/office/drawing/2014/main" id="{B6CBE642-7214-397A-CA5A-8EE5E7A2EE41}"/>
                </a:ext>
              </a:extLst>
            </p:cNvPr>
            <p:cNvGrpSpPr/>
            <p:nvPr/>
          </p:nvGrpSpPr>
          <p:grpSpPr>
            <a:xfrm>
              <a:off x="19539081" y="5427418"/>
              <a:ext cx="169219" cy="307815"/>
              <a:chOff x="3565970" y="3784600"/>
              <a:chExt cx="269190" cy="496888"/>
            </a:xfrm>
            <a:solidFill>
              <a:schemeClr val="accent1"/>
            </a:solidFill>
          </p:grpSpPr>
          <p:sp>
            <p:nvSpPr>
              <p:cNvPr id="727" name="Oval 178">
                <a:extLst>
                  <a:ext uri="{FF2B5EF4-FFF2-40B4-BE49-F238E27FC236}">
                    <a16:creationId xmlns:a16="http://schemas.microsoft.com/office/drawing/2014/main" id="{AD741487-FE70-9FC4-8633-4D004C87E143}"/>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728" name="Freeform 179">
                <a:extLst>
                  <a:ext uri="{FF2B5EF4-FFF2-40B4-BE49-F238E27FC236}">
                    <a16:creationId xmlns:a16="http://schemas.microsoft.com/office/drawing/2014/main" id="{41363ADB-B4A8-6408-D89F-1D01CCDD80CF}"/>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729" name="Group 728" descr="female shape">
              <a:extLst>
                <a:ext uri="{FF2B5EF4-FFF2-40B4-BE49-F238E27FC236}">
                  <a16:creationId xmlns:a16="http://schemas.microsoft.com/office/drawing/2014/main" id="{5FBAD27B-4CDD-D292-C2F9-05EACCC82DC1}"/>
                </a:ext>
              </a:extLst>
            </p:cNvPr>
            <p:cNvGrpSpPr/>
            <p:nvPr/>
          </p:nvGrpSpPr>
          <p:grpSpPr>
            <a:xfrm>
              <a:off x="19722329" y="5426654"/>
              <a:ext cx="169219" cy="307815"/>
              <a:chOff x="3565970" y="3784600"/>
              <a:chExt cx="269190" cy="496888"/>
            </a:xfrm>
            <a:solidFill>
              <a:schemeClr val="accent1"/>
            </a:solidFill>
          </p:grpSpPr>
          <p:sp>
            <p:nvSpPr>
              <p:cNvPr id="730" name="Oval 178">
                <a:extLst>
                  <a:ext uri="{FF2B5EF4-FFF2-40B4-BE49-F238E27FC236}">
                    <a16:creationId xmlns:a16="http://schemas.microsoft.com/office/drawing/2014/main" id="{8D74F131-34DB-68E5-C2AC-4CE21395FFBF}"/>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731" name="Freeform 179">
                <a:extLst>
                  <a:ext uri="{FF2B5EF4-FFF2-40B4-BE49-F238E27FC236}">
                    <a16:creationId xmlns:a16="http://schemas.microsoft.com/office/drawing/2014/main" id="{C4A5E5DB-F5D2-8CEE-6D89-50E27322E7D5}"/>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732" name="Group 731" descr="female shape">
              <a:extLst>
                <a:ext uri="{FF2B5EF4-FFF2-40B4-BE49-F238E27FC236}">
                  <a16:creationId xmlns:a16="http://schemas.microsoft.com/office/drawing/2014/main" id="{F29B2342-6F47-3A84-EED2-8921749EF62E}"/>
                </a:ext>
              </a:extLst>
            </p:cNvPr>
            <p:cNvGrpSpPr/>
            <p:nvPr/>
          </p:nvGrpSpPr>
          <p:grpSpPr>
            <a:xfrm>
              <a:off x="19374721" y="5782118"/>
              <a:ext cx="169219" cy="307815"/>
              <a:chOff x="3565970" y="3784600"/>
              <a:chExt cx="269190" cy="496888"/>
            </a:xfrm>
            <a:solidFill>
              <a:schemeClr val="accent1"/>
            </a:solidFill>
          </p:grpSpPr>
          <p:sp>
            <p:nvSpPr>
              <p:cNvPr id="733" name="Oval 178">
                <a:extLst>
                  <a:ext uri="{FF2B5EF4-FFF2-40B4-BE49-F238E27FC236}">
                    <a16:creationId xmlns:a16="http://schemas.microsoft.com/office/drawing/2014/main" id="{270A5EA3-4A45-5382-2B59-FB4EE7AE0BD0}"/>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734" name="Freeform 179">
                <a:extLst>
                  <a:ext uri="{FF2B5EF4-FFF2-40B4-BE49-F238E27FC236}">
                    <a16:creationId xmlns:a16="http://schemas.microsoft.com/office/drawing/2014/main" id="{C6AABAEB-7235-3D06-6F9C-FACECCEBC637}"/>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735" name="Group 734" descr="female shape">
              <a:extLst>
                <a:ext uri="{FF2B5EF4-FFF2-40B4-BE49-F238E27FC236}">
                  <a16:creationId xmlns:a16="http://schemas.microsoft.com/office/drawing/2014/main" id="{75D634E8-47AB-E2C9-BBC1-10AD02014009}"/>
                </a:ext>
              </a:extLst>
            </p:cNvPr>
            <p:cNvGrpSpPr/>
            <p:nvPr/>
          </p:nvGrpSpPr>
          <p:grpSpPr>
            <a:xfrm>
              <a:off x="19548304" y="5792193"/>
              <a:ext cx="169219" cy="307815"/>
              <a:chOff x="3565970" y="3784600"/>
              <a:chExt cx="269190" cy="496888"/>
            </a:xfrm>
            <a:solidFill>
              <a:schemeClr val="accent1"/>
            </a:solidFill>
          </p:grpSpPr>
          <p:sp>
            <p:nvSpPr>
              <p:cNvPr id="736" name="Oval 178">
                <a:extLst>
                  <a:ext uri="{FF2B5EF4-FFF2-40B4-BE49-F238E27FC236}">
                    <a16:creationId xmlns:a16="http://schemas.microsoft.com/office/drawing/2014/main" id="{32D6355F-A9D4-2F85-E32D-D76E29268137}"/>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737" name="Freeform 179">
                <a:extLst>
                  <a:ext uri="{FF2B5EF4-FFF2-40B4-BE49-F238E27FC236}">
                    <a16:creationId xmlns:a16="http://schemas.microsoft.com/office/drawing/2014/main" id="{EB1A7154-1359-5A69-04EB-DE846A4AD821}"/>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741" name="Group 740" descr="female shape">
              <a:extLst>
                <a:ext uri="{FF2B5EF4-FFF2-40B4-BE49-F238E27FC236}">
                  <a16:creationId xmlns:a16="http://schemas.microsoft.com/office/drawing/2014/main" id="{D43BE664-15A8-D38D-6B9E-FE88B3CC1DB9}"/>
                </a:ext>
              </a:extLst>
            </p:cNvPr>
            <p:cNvGrpSpPr/>
            <p:nvPr/>
          </p:nvGrpSpPr>
          <p:grpSpPr>
            <a:xfrm>
              <a:off x="20097288" y="5047423"/>
              <a:ext cx="169219" cy="307815"/>
              <a:chOff x="3565970" y="3784600"/>
              <a:chExt cx="269190" cy="496888"/>
            </a:xfrm>
            <a:solidFill>
              <a:schemeClr val="accent1"/>
            </a:solidFill>
          </p:grpSpPr>
          <p:sp>
            <p:nvSpPr>
              <p:cNvPr id="742" name="Oval 178">
                <a:extLst>
                  <a:ext uri="{FF2B5EF4-FFF2-40B4-BE49-F238E27FC236}">
                    <a16:creationId xmlns:a16="http://schemas.microsoft.com/office/drawing/2014/main" id="{D4E67991-E038-A798-511F-1AA7DA1EB536}"/>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743" name="Freeform 179">
                <a:extLst>
                  <a:ext uri="{FF2B5EF4-FFF2-40B4-BE49-F238E27FC236}">
                    <a16:creationId xmlns:a16="http://schemas.microsoft.com/office/drawing/2014/main" id="{37910365-8078-97F6-4046-265361B1305F}"/>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744" name="Group 743" descr="female shape">
              <a:extLst>
                <a:ext uri="{FF2B5EF4-FFF2-40B4-BE49-F238E27FC236}">
                  <a16:creationId xmlns:a16="http://schemas.microsoft.com/office/drawing/2014/main" id="{B47BEDC8-D392-95BC-8B04-3518F8F45C71}"/>
                </a:ext>
              </a:extLst>
            </p:cNvPr>
            <p:cNvGrpSpPr/>
            <p:nvPr/>
          </p:nvGrpSpPr>
          <p:grpSpPr>
            <a:xfrm>
              <a:off x="19365822" y="3594375"/>
              <a:ext cx="169219" cy="307815"/>
              <a:chOff x="3565970" y="3784600"/>
              <a:chExt cx="269190" cy="496888"/>
            </a:xfrm>
            <a:solidFill>
              <a:schemeClr val="accent1"/>
            </a:solidFill>
          </p:grpSpPr>
          <p:sp>
            <p:nvSpPr>
              <p:cNvPr id="745" name="Oval 178">
                <a:extLst>
                  <a:ext uri="{FF2B5EF4-FFF2-40B4-BE49-F238E27FC236}">
                    <a16:creationId xmlns:a16="http://schemas.microsoft.com/office/drawing/2014/main" id="{7628AB35-FD1E-B496-69A5-79DABA659316}"/>
                  </a:ext>
                </a:extLst>
              </p:cNvPr>
              <p:cNvSpPr>
                <a:spLocks noChangeArrowheads="1"/>
              </p:cNvSpPr>
              <p:nvPr userDrawn="1"/>
            </p:nvSpPr>
            <p:spPr bwMode="auto">
              <a:xfrm>
                <a:off x="3651477" y="3784600"/>
                <a:ext cx="98175"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746" name="Freeform 179">
                <a:extLst>
                  <a:ext uri="{FF2B5EF4-FFF2-40B4-BE49-F238E27FC236}">
                    <a16:creationId xmlns:a16="http://schemas.microsoft.com/office/drawing/2014/main" id="{05457D4F-8D62-D57C-5501-8C3CFD60A0EC}"/>
                  </a:ext>
                </a:extLst>
              </p:cNvPr>
              <p:cNvSpPr>
                <a:spLocks/>
              </p:cNvSpPr>
              <p:nvPr userDrawn="1"/>
            </p:nvSpPr>
            <p:spPr bwMode="auto">
              <a:xfrm>
                <a:off x="3565970" y="3895725"/>
                <a:ext cx="269190" cy="385763"/>
              </a:xfrm>
              <a:custGeom>
                <a:avLst/>
                <a:gdLst>
                  <a:gd name="T0" fmla="*/ 83 w 85"/>
                  <a:gd name="T1" fmla="*/ 44 h 121"/>
                  <a:gd name="T2" fmla="*/ 64 w 85"/>
                  <a:gd name="T3" fmla="*/ 4 h 121"/>
                  <a:gd name="T4" fmla="*/ 57 w 85"/>
                  <a:gd name="T5" fmla="*/ 0 h 121"/>
                  <a:gd name="T6" fmla="*/ 56 w 85"/>
                  <a:gd name="T7" fmla="*/ 0 h 121"/>
                  <a:gd name="T8" fmla="*/ 52 w 85"/>
                  <a:gd name="T9" fmla="*/ 0 h 121"/>
                  <a:gd name="T10" fmla="*/ 33 w 85"/>
                  <a:gd name="T11" fmla="*/ 0 h 121"/>
                  <a:gd name="T12" fmla="*/ 29 w 85"/>
                  <a:gd name="T13" fmla="*/ 0 h 121"/>
                  <a:gd name="T14" fmla="*/ 28 w 85"/>
                  <a:gd name="T15" fmla="*/ 0 h 121"/>
                  <a:gd name="T16" fmla="*/ 21 w 85"/>
                  <a:gd name="T17" fmla="*/ 4 h 121"/>
                  <a:gd name="T18" fmla="*/ 2 w 85"/>
                  <a:gd name="T19" fmla="*/ 44 h 121"/>
                  <a:gd name="T20" fmla="*/ 5 w 85"/>
                  <a:gd name="T21" fmla="*/ 53 h 121"/>
                  <a:gd name="T22" fmla="*/ 14 w 85"/>
                  <a:gd name="T23" fmla="*/ 50 h 121"/>
                  <a:gd name="T24" fmla="*/ 26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4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8 w 85"/>
                  <a:gd name="T49" fmla="*/ 114 h 121"/>
                  <a:gd name="T50" fmla="*/ 58 w 85"/>
                  <a:gd name="T51" fmla="*/ 77 h 121"/>
                  <a:gd name="T52" fmla="*/ 69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4" y="4"/>
                      <a:pt x="64" y="4"/>
                      <a:pt x="64" y="4"/>
                    </a:cubicBezTo>
                    <a:cubicBezTo>
                      <a:pt x="62" y="1"/>
                      <a:pt x="59" y="0"/>
                      <a:pt x="57" y="0"/>
                    </a:cubicBezTo>
                    <a:cubicBezTo>
                      <a:pt x="56" y="0"/>
                      <a:pt x="56" y="0"/>
                      <a:pt x="56" y="0"/>
                    </a:cubicBezTo>
                    <a:cubicBezTo>
                      <a:pt x="52" y="0"/>
                      <a:pt x="52" y="0"/>
                      <a:pt x="52" y="0"/>
                    </a:cubicBezTo>
                    <a:cubicBezTo>
                      <a:pt x="33" y="0"/>
                      <a:pt x="33" y="0"/>
                      <a:pt x="33" y="0"/>
                    </a:cubicBezTo>
                    <a:cubicBezTo>
                      <a:pt x="29" y="0"/>
                      <a:pt x="29" y="0"/>
                      <a:pt x="29" y="0"/>
                    </a:cubicBezTo>
                    <a:cubicBezTo>
                      <a:pt x="28" y="0"/>
                      <a:pt x="28" y="0"/>
                      <a:pt x="28" y="0"/>
                    </a:cubicBezTo>
                    <a:cubicBezTo>
                      <a:pt x="25" y="0"/>
                      <a:pt x="22" y="1"/>
                      <a:pt x="21" y="4"/>
                    </a:cubicBezTo>
                    <a:cubicBezTo>
                      <a:pt x="2" y="44"/>
                      <a:pt x="2" y="44"/>
                      <a:pt x="2" y="44"/>
                    </a:cubicBezTo>
                    <a:cubicBezTo>
                      <a:pt x="0" y="47"/>
                      <a:pt x="1" y="51"/>
                      <a:pt x="5" y="53"/>
                    </a:cubicBezTo>
                    <a:cubicBezTo>
                      <a:pt x="8" y="54"/>
                      <a:pt x="12" y="53"/>
                      <a:pt x="14" y="50"/>
                    </a:cubicBezTo>
                    <a:cubicBezTo>
                      <a:pt x="26" y="25"/>
                      <a:pt x="26" y="25"/>
                      <a:pt x="26" y="25"/>
                    </a:cubicBezTo>
                    <a:cubicBezTo>
                      <a:pt x="26" y="40"/>
                      <a:pt x="26" y="40"/>
                      <a:pt x="26" y="40"/>
                    </a:cubicBezTo>
                    <a:cubicBezTo>
                      <a:pt x="13" y="72"/>
                      <a:pt x="13" y="72"/>
                      <a:pt x="13" y="72"/>
                    </a:cubicBezTo>
                    <a:cubicBezTo>
                      <a:pt x="12" y="74"/>
                      <a:pt x="14" y="77"/>
                      <a:pt x="16" y="77"/>
                    </a:cubicBezTo>
                    <a:cubicBezTo>
                      <a:pt x="27" y="77"/>
                      <a:pt x="27" y="77"/>
                      <a:pt x="27" y="77"/>
                    </a:cubicBezTo>
                    <a:cubicBezTo>
                      <a:pt x="27" y="114"/>
                      <a:pt x="27" y="114"/>
                      <a:pt x="27" y="114"/>
                    </a:cubicBezTo>
                    <a:cubicBezTo>
                      <a:pt x="27" y="118"/>
                      <a:pt x="30" y="121"/>
                      <a:pt x="34"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5" y="121"/>
                      <a:pt x="58" y="118"/>
                      <a:pt x="58" y="114"/>
                    </a:cubicBezTo>
                    <a:cubicBezTo>
                      <a:pt x="58" y="77"/>
                      <a:pt x="58" y="77"/>
                      <a:pt x="58" y="77"/>
                    </a:cubicBezTo>
                    <a:cubicBezTo>
                      <a:pt x="69" y="77"/>
                      <a:pt x="69" y="77"/>
                      <a:pt x="69"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grpSp>
        <p:nvGrpSpPr>
          <p:cNvPr id="747" name="Group 746" descr="female shape">
            <a:extLst>
              <a:ext uri="{FF2B5EF4-FFF2-40B4-BE49-F238E27FC236}">
                <a16:creationId xmlns:a16="http://schemas.microsoft.com/office/drawing/2014/main" id="{8DBF3BE9-994B-7E59-92AB-37B1464912DC}"/>
              </a:ext>
            </a:extLst>
          </p:cNvPr>
          <p:cNvGrpSpPr/>
          <p:nvPr/>
        </p:nvGrpSpPr>
        <p:grpSpPr>
          <a:xfrm>
            <a:off x="15580607" y="2698371"/>
            <a:ext cx="473322" cy="840777"/>
            <a:chOff x="4479631" y="3784600"/>
            <a:chExt cx="270774" cy="496888"/>
          </a:xfrm>
          <a:solidFill>
            <a:schemeClr val="accent3"/>
          </a:solidFill>
        </p:grpSpPr>
        <p:sp>
          <p:nvSpPr>
            <p:cNvPr id="748" name="Oval 184">
              <a:extLst>
                <a:ext uri="{FF2B5EF4-FFF2-40B4-BE49-F238E27FC236}">
                  <a16:creationId xmlns:a16="http://schemas.microsoft.com/office/drawing/2014/main" id="{087C6BF9-19E4-FBBB-48A0-21364A53D2D7}"/>
                </a:ext>
              </a:extLst>
            </p:cNvPr>
            <p:cNvSpPr>
              <a:spLocks noChangeArrowheads="1"/>
            </p:cNvSpPr>
            <p:nvPr userDrawn="1"/>
          </p:nvSpPr>
          <p:spPr bwMode="auto">
            <a:xfrm>
              <a:off x="4565138"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749" name="Freeform 185">
              <a:extLst>
                <a:ext uri="{FF2B5EF4-FFF2-40B4-BE49-F238E27FC236}">
                  <a16:creationId xmlns:a16="http://schemas.microsoft.com/office/drawing/2014/main" id="{51C8CAEF-BF9A-8138-CA47-D8BAF96AB2BE}"/>
                </a:ext>
              </a:extLst>
            </p:cNvPr>
            <p:cNvSpPr>
              <a:spLocks/>
            </p:cNvSpPr>
            <p:nvPr userDrawn="1"/>
          </p:nvSpPr>
          <p:spPr bwMode="auto">
            <a:xfrm>
              <a:off x="4479631"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33 w 85"/>
                <a:gd name="T39" fmla="*/ 121 h 121"/>
                <a:gd name="T40" fmla="*/ 40 w 85"/>
                <a:gd name="T41" fmla="*/ 114 h 121"/>
                <a:gd name="T42" fmla="*/ 40 w 85"/>
                <a:gd name="T43" fmla="*/ 77 h 121"/>
                <a:gd name="T44" fmla="*/ 44 w 85"/>
                <a:gd name="T45" fmla="*/ 77 h 121"/>
                <a:gd name="T46" fmla="*/ 44 w 85"/>
                <a:gd name="T47" fmla="*/ 114 h 121"/>
                <a:gd name="T48" fmla="*/ 51 w 85"/>
                <a:gd name="T49" fmla="*/ 121 h 121"/>
                <a:gd name="T50" fmla="*/ 57 w 85"/>
                <a:gd name="T51" fmla="*/ 114 h 121"/>
                <a:gd name="T52" fmla="*/ 57 w 85"/>
                <a:gd name="T53" fmla="*/ 77 h 121"/>
                <a:gd name="T54" fmla="*/ 68 w 85"/>
                <a:gd name="T55" fmla="*/ 77 h 121"/>
                <a:gd name="T56" fmla="*/ 72 w 85"/>
                <a:gd name="T57" fmla="*/ 72 h 121"/>
                <a:gd name="T58" fmla="*/ 58 w 85"/>
                <a:gd name="T59" fmla="*/ 40 h 121"/>
                <a:gd name="T60" fmla="*/ 59 w 85"/>
                <a:gd name="T61" fmla="*/ 25 h 121"/>
                <a:gd name="T62" fmla="*/ 71 w 85"/>
                <a:gd name="T63" fmla="*/ 50 h 121"/>
                <a:gd name="T64" fmla="*/ 80 w 85"/>
                <a:gd name="T65" fmla="*/ 53 h 121"/>
                <a:gd name="T66" fmla="*/ 83 w 85"/>
                <a:gd name="T67"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3" y="121"/>
                    <a:pt x="33"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750" name="Group 749" descr="group of people icon">
            <a:extLst>
              <a:ext uri="{FF2B5EF4-FFF2-40B4-BE49-F238E27FC236}">
                <a16:creationId xmlns:a16="http://schemas.microsoft.com/office/drawing/2014/main" id="{486232EB-D7E6-7891-6214-F3165D67ED1D}"/>
              </a:ext>
            </a:extLst>
          </p:cNvPr>
          <p:cNvGrpSpPr/>
          <p:nvPr/>
        </p:nvGrpSpPr>
        <p:grpSpPr>
          <a:xfrm>
            <a:off x="15294120" y="1188121"/>
            <a:ext cx="1000311" cy="1047884"/>
            <a:chOff x="5026025" y="8172450"/>
            <a:chExt cx="631825" cy="631825"/>
          </a:xfrm>
        </p:grpSpPr>
        <p:sp>
          <p:nvSpPr>
            <p:cNvPr id="751" name="Oval 172">
              <a:extLst>
                <a:ext uri="{FF2B5EF4-FFF2-40B4-BE49-F238E27FC236}">
                  <a16:creationId xmlns:a16="http://schemas.microsoft.com/office/drawing/2014/main" id="{96984B29-6DA2-186E-E280-988DC93AEDF8}"/>
                </a:ext>
              </a:extLst>
            </p:cNvPr>
            <p:cNvSpPr>
              <a:spLocks noChangeArrowheads="1"/>
            </p:cNvSpPr>
            <p:nvPr/>
          </p:nvSpPr>
          <p:spPr bwMode="auto">
            <a:xfrm>
              <a:off x="5026025" y="8172450"/>
              <a:ext cx="631825" cy="631825"/>
            </a:xfrm>
            <a:prstGeom prst="ellipse">
              <a:avLst/>
            </a:prstGeom>
            <a:solidFill>
              <a:schemeClr val="bg1"/>
            </a:solidFill>
            <a:ln>
              <a:noFill/>
            </a:ln>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752" name="Freeform 193">
              <a:extLst>
                <a:ext uri="{FF2B5EF4-FFF2-40B4-BE49-F238E27FC236}">
                  <a16:creationId xmlns:a16="http://schemas.microsoft.com/office/drawing/2014/main" id="{7F73650F-A5D7-BE54-59FE-D1FCCD8EFF92}"/>
                </a:ext>
              </a:extLst>
            </p:cNvPr>
            <p:cNvSpPr>
              <a:spLocks noEditPoints="1"/>
            </p:cNvSpPr>
            <p:nvPr/>
          </p:nvSpPr>
          <p:spPr bwMode="auto">
            <a:xfrm>
              <a:off x="5118100" y="8248650"/>
              <a:ext cx="450850" cy="454025"/>
            </a:xfrm>
            <a:custGeom>
              <a:avLst/>
              <a:gdLst>
                <a:gd name="T0" fmla="*/ 83 w 142"/>
                <a:gd name="T1" fmla="*/ 42 h 143"/>
                <a:gd name="T2" fmla="*/ 39 w 142"/>
                <a:gd name="T3" fmla="*/ 62 h 143"/>
                <a:gd name="T4" fmla="*/ 53 w 142"/>
                <a:gd name="T5" fmla="*/ 104 h 143"/>
                <a:gd name="T6" fmla="*/ 90 w 142"/>
                <a:gd name="T7" fmla="*/ 143 h 143"/>
                <a:gd name="T8" fmla="*/ 104 w 142"/>
                <a:gd name="T9" fmla="*/ 104 h 143"/>
                <a:gd name="T10" fmla="*/ 103 w 142"/>
                <a:gd name="T11" fmla="*/ 62 h 143"/>
                <a:gd name="T12" fmla="*/ 90 w 142"/>
                <a:gd name="T13" fmla="*/ 99 h 143"/>
                <a:gd name="T14" fmla="*/ 85 w 142"/>
                <a:gd name="T15" fmla="*/ 72 h 143"/>
                <a:gd name="T16" fmla="*/ 74 w 142"/>
                <a:gd name="T17" fmla="*/ 138 h 143"/>
                <a:gd name="T18" fmla="*/ 69 w 142"/>
                <a:gd name="T19" fmla="*/ 106 h 143"/>
                <a:gd name="T20" fmla="*/ 58 w 142"/>
                <a:gd name="T21" fmla="*/ 138 h 143"/>
                <a:gd name="T22" fmla="*/ 53 w 142"/>
                <a:gd name="T23" fmla="*/ 72 h 143"/>
                <a:gd name="T24" fmla="*/ 44 w 142"/>
                <a:gd name="T25" fmla="*/ 99 h 143"/>
                <a:gd name="T26" fmla="*/ 60 w 142"/>
                <a:gd name="T27" fmla="*/ 46 h 143"/>
                <a:gd name="T28" fmla="*/ 99 w 142"/>
                <a:gd name="T29" fmla="*/ 62 h 143"/>
                <a:gd name="T30" fmla="*/ 71 w 142"/>
                <a:gd name="T31" fmla="*/ 37 h 143"/>
                <a:gd name="T32" fmla="*/ 71 w 142"/>
                <a:gd name="T33" fmla="*/ 0 h 143"/>
                <a:gd name="T34" fmla="*/ 71 w 142"/>
                <a:gd name="T35" fmla="*/ 37 h 143"/>
                <a:gd name="T36" fmla="*/ 85 w 142"/>
                <a:gd name="T37" fmla="*/ 19 h 143"/>
                <a:gd name="T38" fmla="*/ 58 w 142"/>
                <a:gd name="T39" fmla="*/ 19 h 143"/>
                <a:gd name="T40" fmla="*/ 44 w 142"/>
                <a:gd name="T41" fmla="*/ 123 h 143"/>
                <a:gd name="T42" fmla="*/ 48 w 142"/>
                <a:gd name="T43" fmla="*/ 108 h 143"/>
                <a:gd name="T44" fmla="*/ 38 w 142"/>
                <a:gd name="T45" fmla="*/ 133 h 143"/>
                <a:gd name="T46" fmla="*/ 12 w 142"/>
                <a:gd name="T47" fmla="*/ 123 h 143"/>
                <a:gd name="T48" fmla="*/ 0 w 142"/>
                <a:gd name="T49" fmla="*/ 99 h 143"/>
                <a:gd name="T50" fmla="*/ 21 w 142"/>
                <a:gd name="T51" fmla="*/ 51 h 143"/>
                <a:gd name="T52" fmla="*/ 37 w 142"/>
                <a:gd name="T53" fmla="*/ 55 h 143"/>
                <a:gd name="T54" fmla="*/ 5 w 142"/>
                <a:gd name="T55" fmla="*/ 72 h 143"/>
                <a:gd name="T56" fmla="*/ 12 w 142"/>
                <a:gd name="T57" fmla="*/ 95 h 143"/>
                <a:gd name="T58" fmla="*/ 16 w 142"/>
                <a:gd name="T59" fmla="*/ 78 h 143"/>
                <a:gd name="T60" fmla="*/ 22 w 142"/>
                <a:gd name="T61" fmla="*/ 129 h 143"/>
                <a:gd name="T62" fmla="*/ 28 w 142"/>
                <a:gd name="T63" fmla="*/ 101 h 143"/>
                <a:gd name="T64" fmla="*/ 32 w 142"/>
                <a:gd name="T65" fmla="*/ 129 h 143"/>
                <a:gd name="T66" fmla="*/ 44 w 142"/>
                <a:gd name="T67" fmla="*/ 123 h 143"/>
                <a:gd name="T68" fmla="*/ 48 w 142"/>
                <a:gd name="T69" fmla="*/ 28 h 143"/>
                <a:gd name="T70" fmla="*/ 12 w 142"/>
                <a:gd name="T71" fmla="*/ 28 h 143"/>
                <a:gd name="T72" fmla="*/ 30 w 142"/>
                <a:gd name="T73" fmla="*/ 14 h 143"/>
                <a:gd name="T74" fmla="*/ 30 w 142"/>
                <a:gd name="T75" fmla="*/ 42 h 143"/>
                <a:gd name="T76" fmla="*/ 30 w 142"/>
                <a:gd name="T77" fmla="*/ 14 h 143"/>
                <a:gd name="T78" fmla="*/ 142 w 142"/>
                <a:gd name="T79" fmla="*/ 99 h 143"/>
                <a:gd name="T80" fmla="*/ 131 w 142"/>
                <a:gd name="T81" fmla="*/ 123 h 143"/>
                <a:gd name="T82" fmla="*/ 105 w 142"/>
                <a:gd name="T83" fmla="*/ 134 h 143"/>
                <a:gd name="T84" fmla="*/ 94 w 142"/>
                <a:gd name="T85" fmla="*/ 108 h 143"/>
                <a:gd name="T86" fmla="*/ 99 w 142"/>
                <a:gd name="T87" fmla="*/ 123 h 143"/>
                <a:gd name="T88" fmla="*/ 110 w 142"/>
                <a:gd name="T89" fmla="*/ 129 h 143"/>
                <a:gd name="T90" fmla="*/ 115 w 142"/>
                <a:gd name="T91" fmla="*/ 101 h 143"/>
                <a:gd name="T92" fmla="*/ 121 w 142"/>
                <a:gd name="T93" fmla="*/ 129 h 143"/>
                <a:gd name="T94" fmla="*/ 126 w 142"/>
                <a:gd name="T95" fmla="*/ 78 h 143"/>
                <a:gd name="T96" fmla="*/ 131 w 142"/>
                <a:gd name="T97" fmla="*/ 95 h 143"/>
                <a:gd name="T98" fmla="*/ 138 w 142"/>
                <a:gd name="T99" fmla="*/ 72 h 143"/>
                <a:gd name="T100" fmla="*/ 106 w 142"/>
                <a:gd name="T101" fmla="*/ 55 h 143"/>
                <a:gd name="T102" fmla="*/ 122 w 142"/>
                <a:gd name="T103" fmla="*/ 51 h 143"/>
                <a:gd name="T104" fmla="*/ 113 w 142"/>
                <a:gd name="T105" fmla="*/ 46 h 143"/>
                <a:gd name="T106" fmla="*/ 113 w 142"/>
                <a:gd name="T107" fmla="*/ 10 h 143"/>
                <a:gd name="T108" fmla="*/ 113 w 142"/>
                <a:gd name="T109" fmla="*/ 46 h 143"/>
                <a:gd name="T110" fmla="*/ 126 w 142"/>
                <a:gd name="T111" fmla="*/ 28 h 143"/>
                <a:gd name="T112" fmla="*/ 99 w 142"/>
                <a:gd name="T113" fmla="*/ 2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2" h="143">
                  <a:moveTo>
                    <a:pt x="103" y="62"/>
                  </a:moveTo>
                  <a:cubicBezTo>
                    <a:pt x="103" y="51"/>
                    <a:pt x="94" y="42"/>
                    <a:pt x="83" y="42"/>
                  </a:cubicBezTo>
                  <a:cubicBezTo>
                    <a:pt x="60" y="42"/>
                    <a:pt x="60" y="42"/>
                    <a:pt x="60" y="42"/>
                  </a:cubicBezTo>
                  <a:cubicBezTo>
                    <a:pt x="48" y="42"/>
                    <a:pt x="39" y="51"/>
                    <a:pt x="39" y="62"/>
                  </a:cubicBezTo>
                  <a:cubicBezTo>
                    <a:pt x="39" y="104"/>
                    <a:pt x="39" y="104"/>
                    <a:pt x="39" y="104"/>
                  </a:cubicBezTo>
                  <a:cubicBezTo>
                    <a:pt x="53" y="104"/>
                    <a:pt x="53" y="104"/>
                    <a:pt x="53" y="104"/>
                  </a:cubicBezTo>
                  <a:cubicBezTo>
                    <a:pt x="53" y="143"/>
                    <a:pt x="53" y="143"/>
                    <a:pt x="53" y="143"/>
                  </a:cubicBezTo>
                  <a:cubicBezTo>
                    <a:pt x="90" y="143"/>
                    <a:pt x="90" y="143"/>
                    <a:pt x="90" y="143"/>
                  </a:cubicBezTo>
                  <a:cubicBezTo>
                    <a:pt x="90" y="104"/>
                    <a:pt x="90" y="104"/>
                    <a:pt x="90" y="104"/>
                  </a:cubicBezTo>
                  <a:cubicBezTo>
                    <a:pt x="104" y="104"/>
                    <a:pt x="104" y="104"/>
                    <a:pt x="104" y="104"/>
                  </a:cubicBezTo>
                  <a:cubicBezTo>
                    <a:pt x="104" y="62"/>
                    <a:pt x="104" y="62"/>
                    <a:pt x="104" y="62"/>
                  </a:cubicBezTo>
                  <a:lnTo>
                    <a:pt x="103" y="62"/>
                  </a:lnTo>
                  <a:close/>
                  <a:moveTo>
                    <a:pt x="99" y="99"/>
                  </a:moveTo>
                  <a:cubicBezTo>
                    <a:pt x="90" y="99"/>
                    <a:pt x="90" y="99"/>
                    <a:pt x="90" y="99"/>
                  </a:cubicBezTo>
                  <a:cubicBezTo>
                    <a:pt x="90" y="72"/>
                    <a:pt x="90" y="72"/>
                    <a:pt x="90" y="72"/>
                  </a:cubicBezTo>
                  <a:cubicBezTo>
                    <a:pt x="85" y="72"/>
                    <a:pt x="85" y="72"/>
                    <a:pt x="85" y="72"/>
                  </a:cubicBezTo>
                  <a:cubicBezTo>
                    <a:pt x="85" y="138"/>
                    <a:pt x="85" y="138"/>
                    <a:pt x="85" y="138"/>
                  </a:cubicBezTo>
                  <a:cubicBezTo>
                    <a:pt x="74" y="138"/>
                    <a:pt x="74" y="138"/>
                    <a:pt x="74" y="138"/>
                  </a:cubicBezTo>
                  <a:cubicBezTo>
                    <a:pt x="74" y="106"/>
                    <a:pt x="74" y="106"/>
                    <a:pt x="74" y="106"/>
                  </a:cubicBezTo>
                  <a:cubicBezTo>
                    <a:pt x="69" y="106"/>
                    <a:pt x="69" y="106"/>
                    <a:pt x="69" y="106"/>
                  </a:cubicBezTo>
                  <a:cubicBezTo>
                    <a:pt x="69" y="138"/>
                    <a:pt x="69" y="138"/>
                    <a:pt x="69" y="138"/>
                  </a:cubicBezTo>
                  <a:cubicBezTo>
                    <a:pt x="58" y="138"/>
                    <a:pt x="58" y="138"/>
                    <a:pt x="58" y="138"/>
                  </a:cubicBezTo>
                  <a:cubicBezTo>
                    <a:pt x="58" y="72"/>
                    <a:pt x="58" y="72"/>
                    <a:pt x="58" y="72"/>
                  </a:cubicBezTo>
                  <a:cubicBezTo>
                    <a:pt x="53" y="72"/>
                    <a:pt x="53" y="72"/>
                    <a:pt x="53" y="72"/>
                  </a:cubicBezTo>
                  <a:cubicBezTo>
                    <a:pt x="53" y="99"/>
                    <a:pt x="53" y="99"/>
                    <a:pt x="53" y="99"/>
                  </a:cubicBezTo>
                  <a:cubicBezTo>
                    <a:pt x="44" y="99"/>
                    <a:pt x="44" y="99"/>
                    <a:pt x="44" y="99"/>
                  </a:cubicBezTo>
                  <a:cubicBezTo>
                    <a:pt x="44" y="62"/>
                    <a:pt x="44" y="62"/>
                    <a:pt x="44" y="62"/>
                  </a:cubicBezTo>
                  <a:cubicBezTo>
                    <a:pt x="44" y="54"/>
                    <a:pt x="51" y="46"/>
                    <a:pt x="60" y="46"/>
                  </a:cubicBezTo>
                  <a:cubicBezTo>
                    <a:pt x="83" y="46"/>
                    <a:pt x="83" y="46"/>
                    <a:pt x="83" y="46"/>
                  </a:cubicBezTo>
                  <a:cubicBezTo>
                    <a:pt x="92" y="46"/>
                    <a:pt x="99" y="53"/>
                    <a:pt x="99" y="62"/>
                  </a:cubicBezTo>
                  <a:cubicBezTo>
                    <a:pt x="99" y="99"/>
                    <a:pt x="99" y="99"/>
                    <a:pt x="99" y="99"/>
                  </a:cubicBezTo>
                  <a:close/>
                  <a:moveTo>
                    <a:pt x="71" y="37"/>
                  </a:moveTo>
                  <a:cubicBezTo>
                    <a:pt x="81" y="37"/>
                    <a:pt x="90" y="29"/>
                    <a:pt x="90" y="19"/>
                  </a:cubicBezTo>
                  <a:cubicBezTo>
                    <a:pt x="90" y="9"/>
                    <a:pt x="81" y="0"/>
                    <a:pt x="71" y="0"/>
                  </a:cubicBezTo>
                  <a:cubicBezTo>
                    <a:pt x="61" y="0"/>
                    <a:pt x="53" y="9"/>
                    <a:pt x="53" y="19"/>
                  </a:cubicBezTo>
                  <a:cubicBezTo>
                    <a:pt x="53" y="29"/>
                    <a:pt x="61" y="37"/>
                    <a:pt x="71" y="37"/>
                  </a:cubicBezTo>
                  <a:close/>
                  <a:moveTo>
                    <a:pt x="71" y="5"/>
                  </a:moveTo>
                  <a:cubicBezTo>
                    <a:pt x="79" y="5"/>
                    <a:pt x="85" y="11"/>
                    <a:pt x="85" y="19"/>
                  </a:cubicBezTo>
                  <a:cubicBezTo>
                    <a:pt x="85" y="26"/>
                    <a:pt x="79" y="33"/>
                    <a:pt x="71" y="33"/>
                  </a:cubicBezTo>
                  <a:cubicBezTo>
                    <a:pt x="64" y="33"/>
                    <a:pt x="58" y="26"/>
                    <a:pt x="58" y="19"/>
                  </a:cubicBezTo>
                  <a:cubicBezTo>
                    <a:pt x="58" y="11"/>
                    <a:pt x="64" y="5"/>
                    <a:pt x="71" y="5"/>
                  </a:cubicBezTo>
                  <a:close/>
                  <a:moveTo>
                    <a:pt x="44" y="123"/>
                  </a:moveTo>
                  <a:cubicBezTo>
                    <a:pt x="44" y="108"/>
                    <a:pt x="44" y="108"/>
                    <a:pt x="44" y="108"/>
                  </a:cubicBezTo>
                  <a:cubicBezTo>
                    <a:pt x="48" y="108"/>
                    <a:pt x="48" y="108"/>
                    <a:pt x="48" y="108"/>
                  </a:cubicBezTo>
                  <a:cubicBezTo>
                    <a:pt x="48" y="123"/>
                    <a:pt x="48" y="123"/>
                    <a:pt x="48" y="123"/>
                  </a:cubicBezTo>
                  <a:cubicBezTo>
                    <a:pt x="48" y="129"/>
                    <a:pt x="44" y="133"/>
                    <a:pt x="38" y="133"/>
                  </a:cubicBezTo>
                  <a:cubicBezTo>
                    <a:pt x="22" y="133"/>
                    <a:pt x="22" y="133"/>
                    <a:pt x="22" y="133"/>
                  </a:cubicBezTo>
                  <a:cubicBezTo>
                    <a:pt x="16" y="133"/>
                    <a:pt x="12" y="129"/>
                    <a:pt x="12" y="123"/>
                  </a:cubicBezTo>
                  <a:cubicBezTo>
                    <a:pt x="12" y="99"/>
                    <a:pt x="12" y="99"/>
                    <a:pt x="12" y="99"/>
                  </a:cubicBezTo>
                  <a:cubicBezTo>
                    <a:pt x="0" y="99"/>
                    <a:pt x="0" y="99"/>
                    <a:pt x="0" y="99"/>
                  </a:cubicBezTo>
                  <a:cubicBezTo>
                    <a:pt x="0" y="72"/>
                    <a:pt x="0" y="72"/>
                    <a:pt x="0" y="72"/>
                  </a:cubicBezTo>
                  <a:cubicBezTo>
                    <a:pt x="0" y="60"/>
                    <a:pt x="10" y="51"/>
                    <a:pt x="21" y="51"/>
                  </a:cubicBezTo>
                  <a:cubicBezTo>
                    <a:pt x="37" y="51"/>
                    <a:pt x="37" y="51"/>
                    <a:pt x="37" y="51"/>
                  </a:cubicBezTo>
                  <a:cubicBezTo>
                    <a:pt x="37" y="55"/>
                    <a:pt x="37" y="55"/>
                    <a:pt x="37" y="55"/>
                  </a:cubicBezTo>
                  <a:cubicBezTo>
                    <a:pt x="21" y="55"/>
                    <a:pt x="21" y="55"/>
                    <a:pt x="21" y="55"/>
                  </a:cubicBezTo>
                  <a:cubicBezTo>
                    <a:pt x="12" y="55"/>
                    <a:pt x="5" y="63"/>
                    <a:pt x="5" y="72"/>
                  </a:cubicBezTo>
                  <a:cubicBezTo>
                    <a:pt x="5" y="95"/>
                    <a:pt x="5" y="95"/>
                    <a:pt x="5" y="95"/>
                  </a:cubicBezTo>
                  <a:cubicBezTo>
                    <a:pt x="12" y="95"/>
                    <a:pt x="12" y="95"/>
                    <a:pt x="12" y="95"/>
                  </a:cubicBezTo>
                  <a:cubicBezTo>
                    <a:pt x="12" y="78"/>
                    <a:pt x="12" y="78"/>
                    <a:pt x="12" y="78"/>
                  </a:cubicBezTo>
                  <a:cubicBezTo>
                    <a:pt x="16" y="78"/>
                    <a:pt x="16" y="78"/>
                    <a:pt x="16" y="78"/>
                  </a:cubicBezTo>
                  <a:cubicBezTo>
                    <a:pt x="16" y="123"/>
                    <a:pt x="16" y="123"/>
                    <a:pt x="16" y="123"/>
                  </a:cubicBezTo>
                  <a:cubicBezTo>
                    <a:pt x="16" y="126"/>
                    <a:pt x="19" y="129"/>
                    <a:pt x="22" y="129"/>
                  </a:cubicBezTo>
                  <a:cubicBezTo>
                    <a:pt x="28" y="129"/>
                    <a:pt x="28" y="129"/>
                    <a:pt x="28" y="129"/>
                  </a:cubicBezTo>
                  <a:cubicBezTo>
                    <a:pt x="28" y="101"/>
                    <a:pt x="28" y="101"/>
                    <a:pt x="28" y="101"/>
                  </a:cubicBezTo>
                  <a:cubicBezTo>
                    <a:pt x="32" y="101"/>
                    <a:pt x="32" y="101"/>
                    <a:pt x="32" y="101"/>
                  </a:cubicBezTo>
                  <a:cubicBezTo>
                    <a:pt x="32" y="129"/>
                    <a:pt x="32" y="129"/>
                    <a:pt x="32" y="129"/>
                  </a:cubicBezTo>
                  <a:cubicBezTo>
                    <a:pt x="38" y="129"/>
                    <a:pt x="38" y="129"/>
                    <a:pt x="38" y="129"/>
                  </a:cubicBezTo>
                  <a:cubicBezTo>
                    <a:pt x="41" y="129"/>
                    <a:pt x="44" y="126"/>
                    <a:pt x="44" y="123"/>
                  </a:cubicBezTo>
                  <a:close/>
                  <a:moveTo>
                    <a:pt x="30" y="46"/>
                  </a:moveTo>
                  <a:cubicBezTo>
                    <a:pt x="40" y="46"/>
                    <a:pt x="48" y="38"/>
                    <a:pt x="48" y="28"/>
                  </a:cubicBezTo>
                  <a:cubicBezTo>
                    <a:pt x="48" y="18"/>
                    <a:pt x="40" y="10"/>
                    <a:pt x="30" y="10"/>
                  </a:cubicBezTo>
                  <a:cubicBezTo>
                    <a:pt x="20" y="10"/>
                    <a:pt x="12" y="18"/>
                    <a:pt x="12" y="28"/>
                  </a:cubicBezTo>
                  <a:cubicBezTo>
                    <a:pt x="12" y="38"/>
                    <a:pt x="20" y="46"/>
                    <a:pt x="30" y="46"/>
                  </a:cubicBezTo>
                  <a:close/>
                  <a:moveTo>
                    <a:pt x="30" y="14"/>
                  </a:moveTo>
                  <a:cubicBezTo>
                    <a:pt x="38" y="14"/>
                    <a:pt x="44" y="20"/>
                    <a:pt x="44" y="28"/>
                  </a:cubicBezTo>
                  <a:cubicBezTo>
                    <a:pt x="44" y="36"/>
                    <a:pt x="38" y="42"/>
                    <a:pt x="30" y="42"/>
                  </a:cubicBezTo>
                  <a:cubicBezTo>
                    <a:pt x="22" y="42"/>
                    <a:pt x="16" y="36"/>
                    <a:pt x="16" y="28"/>
                  </a:cubicBezTo>
                  <a:cubicBezTo>
                    <a:pt x="16" y="20"/>
                    <a:pt x="22" y="14"/>
                    <a:pt x="30" y="14"/>
                  </a:cubicBezTo>
                  <a:close/>
                  <a:moveTo>
                    <a:pt x="142" y="72"/>
                  </a:moveTo>
                  <a:cubicBezTo>
                    <a:pt x="142" y="99"/>
                    <a:pt x="142" y="99"/>
                    <a:pt x="142" y="99"/>
                  </a:cubicBezTo>
                  <a:cubicBezTo>
                    <a:pt x="131" y="99"/>
                    <a:pt x="131" y="99"/>
                    <a:pt x="131" y="99"/>
                  </a:cubicBezTo>
                  <a:cubicBezTo>
                    <a:pt x="131" y="123"/>
                    <a:pt x="131" y="123"/>
                    <a:pt x="131" y="123"/>
                  </a:cubicBezTo>
                  <a:cubicBezTo>
                    <a:pt x="131" y="129"/>
                    <a:pt x="126" y="134"/>
                    <a:pt x="121" y="134"/>
                  </a:cubicBezTo>
                  <a:cubicBezTo>
                    <a:pt x="105" y="134"/>
                    <a:pt x="105" y="134"/>
                    <a:pt x="105" y="134"/>
                  </a:cubicBezTo>
                  <a:cubicBezTo>
                    <a:pt x="99" y="134"/>
                    <a:pt x="94" y="129"/>
                    <a:pt x="94" y="123"/>
                  </a:cubicBezTo>
                  <a:cubicBezTo>
                    <a:pt x="94" y="108"/>
                    <a:pt x="94" y="108"/>
                    <a:pt x="94" y="108"/>
                  </a:cubicBezTo>
                  <a:cubicBezTo>
                    <a:pt x="99" y="108"/>
                    <a:pt x="99" y="108"/>
                    <a:pt x="99" y="108"/>
                  </a:cubicBezTo>
                  <a:cubicBezTo>
                    <a:pt x="99" y="123"/>
                    <a:pt x="99" y="123"/>
                    <a:pt x="99" y="123"/>
                  </a:cubicBezTo>
                  <a:cubicBezTo>
                    <a:pt x="99" y="126"/>
                    <a:pt x="101" y="129"/>
                    <a:pt x="105" y="129"/>
                  </a:cubicBezTo>
                  <a:cubicBezTo>
                    <a:pt x="110" y="129"/>
                    <a:pt x="110" y="129"/>
                    <a:pt x="110" y="129"/>
                  </a:cubicBezTo>
                  <a:cubicBezTo>
                    <a:pt x="110" y="101"/>
                    <a:pt x="110" y="101"/>
                    <a:pt x="110" y="101"/>
                  </a:cubicBezTo>
                  <a:cubicBezTo>
                    <a:pt x="115" y="101"/>
                    <a:pt x="115" y="101"/>
                    <a:pt x="115" y="101"/>
                  </a:cubicBezTo>
                  <a:cubicBezTo>
                    <a:pt x="115" y="129"/>
                    <a:pt x="115" y="129"/>
                    <a:pt x="115" y="129"/>
                  </a:cubicBezTo>
                  <a:cubicBezTo>
                    <a:pt x="121" y="129"/>
                    <a:pt x="121" y="129"/>
                    <a:pt x="121" y="129"/>
                  </a:cubicBezTo>
                  <a:cubicBezTo>
                    <a:pt x="124" y="129"/>
                    <a:pt x="126" y="126"/>
                    <a:pt x="126" y="123"/>
                  </a:cubicBezTo>
                  <a:cubicBezTo>
                    <a:pt x="126" y="78"/>
                    <a:pt x="126" y="78"/>
                    <a:pt x="126" y="78"/>
                  </a:cubicBezTo>
                  <a:cubicBezTo>
                    <a:pt x="131" y="78"/>
                    <a:pt x="131" y="78"/>
                    <a:pt x="131" y="78"/>
                  </a:cubicBezTo>
                  <a:cubicBezTo>
                    <a:pt x="131" y="95"/>
                    <a:pt x="131" y="95"/>
                    <a:pt x="131" y="95"/>
                  </a:cubicBezTo>
                  <a:cubicBezTo>
                    <a:pt x="138" y="95"/>
                    <a:pt x="138" y="95"/>
                    <a:pt x="138" y="95"/>
                  </a:cubicBezTo>
                  <a:cubicBezTo>
                    <a:pt x="138" y="72"/>
                    <a:pt x="138" y="72"/>
                    <a:pt x="138" y="72"/>
                  </a:cubicBezTo>
                  <a:cubicBezTo>
                    <a:pt x="138" y="63"/>
                    <a:pt x="131" y="55"/>
                    <a:pt x="122" y="55"/>
                  </a:cubicBezTo>
                  <a:cubicBezTo>
                    <a:pt x="106" y="55"/>
                    <a:pt x="106" y="55"/>
                    <a:pt x="106" y="55"/>
                  </a:cubicBezTo>
                  <a:cubicBezTo>
                    <a:pt x="106" y="51"/>
                    <a:pt x="106" y="51"/>
                    <a:pt x="106" y="51"/>
                  </a:cubicBezTo>
                  <a:cubicBezTo>
                    <a:pt x="122" y="51"/>
                    <a:pt x="122" y="51"/>
                    <a:pt x="122" y="51"/>
                  </a:cubicBezTo>
                  <a:cubicBezTo>
                    <a:pt x="133" y="51"/>
                    <a:pt x="142" y="60"/>
                    <a:pt x="142" y="72"/>
                  </a:cubicBezTo>
                  <a:close/>
                  <a:moveTo>
                    <a:pt x="113" y="46"/>
                  </a:moveTo>
                  <a:cubicBezTo>
                    <a:pt x="123" y="46"/>
                    <a:pt x="131" y="38"/>
                    <a:pt x="131" y="28"/>
                  </a:cubicBezTo>
                  <a:cubicBezTo>
                    <a:pt x="131" y="18"/>
                    <a:pt x="123" y="10"/>
                    <a:pt x="113" y="10"/>
                  </a:cubicBezTo>
                  <a:cubicBezTo>
                    <a:pt x="103" y="10"/>
                    <a:pt x="94" y="18"/>
                    <a:pt x="94" y="28"/>
                  </a:cubicBezTo>
                  <a:cubicBezTo>
                    <a:pt x="94" y="38"/>
                    <a:pt x="103" y="46"/>
                    <a:pt x="113" y="46"/>
                  </a:cubicBezTo>
                  <a:close/>
                  <a:moveTo>
                    <a:pt x="113" y="14"/>
                  </a:moveTo>
                  <a:cubicBezTo>
                    <a:pt x="120" y="14"/>
                    <a:pt x="126" y="20"/>
                    <a:pt x="126" y="28"/>
                  </a:cubicBezTo>
                  <a:cubicBezTo>
                    <a:pt x="126" y="36"/>
                    <a:pt x="120" y="42"/>
                    <a:pt x="113" y="42"/>
                  </a:cubicBezTo>
                  <a:cubicBezTo>
                    <a:pt x="105" y="42"/>
                    <a:pt x="99" y="36"/>
                    <a:pt x="99" y="28"/>
                  </a:cubicBezTo>
                  <a:cubicBezTo>
                    <a:pt x="99" y="20"/>
                    <a:pt x="105" y="14"/>
                    <a:pt x="113" y="14"/>
                  </a:cubicBezTo>
                  <a:close/>
                </a:path>
              </a:pathLst>
            </a:custGeom>
            <a:solidFill>
              <a:schemeClr val="tx2">
                <a:alpha val="50000"/>
              </a:schemeClr>
            </a:solidFill>
            <a:ln>
              <a:noFill/>
            </a:ln>
          </p:spPr>
          <p:txBody>
            <a:bodyPr vert="horz" wrap="square" lIns="213836" tIns="106918" rIns="213836" bIns="106918" numCol="1" rtlCol="0" anchor="t" anchorCtr="0" compatLnSpc="1">
              <a:prstTxWarp prst="textNoShape">
                <a:avLst/>
              </a:prstTxWarp>
            </a:bodyPr>
            <a:lstStyle/>
            <a:p>
              <a:pPr rtl="0"/>
              <a:endParaRPr lang="en-GB" sz="19128" dirty="0"/>
            </a:p>
          </p:txBody>
        </p:sp>
      </p:grpSp>
      <p:sp>
        <p:nvSpPr>
          <p:cNvPr id="753" name="TextBox 752">
            <a:extLst>
              <a:ext uri="{FF2B5EF4-FFF2-40B4-BE49-F238E27FC236}">
                <a16:creationId xmlns:a16="http://schemas.microsoft.com/office/drawing/2014/main" id="{34A4D0DE-19D6-2936-830A-8CB155C23E63}"/>
              </a:ext>
            </a:extLst>
          </p:cNvPr>
          <p:cNvSpPr txBox="1"/>
          <p:nvPr/>
        </p:nvSpPr>
        <p:spPr>
          <a:xfrm>
            <a:off x="16442802" y="3631465"/>
            <a:ext cx="2806841" cy="1071447"/>
          </a:xfrm>
          <a:prstGeom prst="rect">
            <a:avLst/>
          </a:prstGeom>
          <a:noFill/>
        </p:spPr>
        <p:txBody>
          <a:bodyPr wrap="square" rtlCol="0">
            <a:spAutoFit/>
          </a:bodyPr>
          <a:lstStyle/>
          <a:p>
            <a:r>
              <a:rPr lang="en-GB" sz="2121" dirty="0"/>
              <a:t>The average age of people in Faversham is </a:t>
            </a:r>
            <a:r>
              <a:rPr lang="en-GB" sz="2121" b="1" dirty="0">
                <a:solidFill>
                  <a:schemeClr val="accent6">
                    <a:lumMod val="50000"/>
                  </a:schemeClr>
                </a:solidFill>
              </a:rPr>
              <a:t>43 years</a:t>
            </a:r>
          </a:p>
        </p:txBody>
      </p:sp>
      <p:sp>
        <p:nvSpPr>
          <p:cNvPr id="755" name="TextBox 754">
            <a:extLst>
              <a:ext uri="{FF2B5EF4-FFF2-40B4-BE49-F238E27FC236}">
                <a16:creationId xmlns:a16="http://schemas.microsoft.com/office/drawing/2014/main" id="{7C1EF9E8-CB00-0194-5ECD-8FC53F8D8A9D}"/>
              </a:ext>
            </a:extLst>
          </p:cNvPr>
          <p:cNvSpPr txBox="1"/>
          <p:nvPr/>
        </p:nvSpPr>
        <p:spPr>
          <a:xfrm>
            <a:off x="16432673" y="4748687"/>
            <a:ext cx="2827010" cy="1071447"/>
          </a:xfrm>
          <a:prstGeom prst="rect">
            <a:avLst/>
          </a:prstGeom>
          <a:noFill/>
        </p:spPr>
        <p:txBody>
          <a:bodyPr wrap="square" rtlCol="0">
            <a:spAutoFit/>
          </a:bodyPr>
          <a:lstStyle/>
          <a:p>
            <a:r>
              <a:rPr lang="en-GB" sz="2121" b="1" dirty="0">
                <a:solidFill>
                  <a:srgbClr val="FF0000"/>
                </a:solidFill>
              </a:rPr>
              <a:t>18.5%</a:t>
            </a:r>
            <a:r>
              <a:rPr lang="en-GB" sz="2121" dirty="0"/>
              <a:t> of people in Faversham are aged 15 years or under</a:t>
            </a:r>
          </a:p>
        </p:txBody>
      </p:sp>
      <p:sp>
        <p:nvSpPr>
          <p:cNvPr id="756" name="Freeform 216" descr="baby in diaper with pacifier and toy shape">
            <a:extLst>
              <a:ext uri="{FF2B5EF4-FFF2-40B4-BE49-F238E27FC236}">
                <a16:creationId xmlns:a16="http://schemas.microsoft.com/office/drawing/2014/main" id="{56011858-9895-A20A-1C88-3B619B49CBD4}"/>
              </a:ext>
            </a:extLst>
          </p:cNvPr>
          <p:cNvSpPr>
            <a:spLocks noEditPoints="1"/>
          </p:cNvSpPr>
          <p:nvPr/>
        </p:nvSpPr>
        <p:spPr bwMode="auto">
          <a:xfrm>
            <a:off x="15875032" y="5207085"/>
            <a:ext cx="343197" cy="442617"/>
          </a:xfrm>
          <a:custGeom>
            <a:avLst/>
            <a:gdLst>
              <a:gd name="T0" fmla="*/ 158 w 278"/>
              <a:gd name="T1" fmla="*/ 219 h 367"/>
              <a:gd name="T2" fmla="*/ 111 w 278"/>
              <a:gd name="T3" fmla="*/ 273 h 367"/>
              <a:gd name="T4" fmla="*/ 60 w 278"/>
              <a:gd name="T5" fmla="*/ 245 h 367"/>
              <a:gd name="T6" fmla="*/ 56 w 278"/>
              <a:gd name="T7" fmla="*/ 53 h 367"/>
              <a:gd name="T8" fmla="*/ 162 w 278"/>
              <a:gd name="T9" fmla="*/ 53 h 367"/>
              <a:gd name="T10" fmla="*/ 56 w 278"/>
              <a:gd name="T11" fmla="*/ 53 h 367"/>
              <a:gd name="T12" fmla="*/ 109 w 278"/>
              <a:gd name="T13" fmla="*/ 90 h 367"/>
              <a:gd name="T14" fmla="*/ 109 w 278"/>
              <a:gd name="T15" fmla="*/ 59 h 367"/>
              <a:gd name="T16" fmla="*/ 109 w 278"/>
              <a:gd name="T17" fmla="*/ 82 h 367"/>
              <a:gd name="T18" fmla="*/ 109 w 278"/>
              <a:gd name="T19" fmla="*/ 67 h 367"/>
              <a:gd name="T20" fmla="*/ 109 w 278"/>
              <a:gd name="T21" fmla="*/ 82 h 367"/>
              <a:gd name="T22" fmla="*/ 80 w 278"/>
              <a:gd name="T23" fmla="*/ 365 h 367"/>
              <a:gd name="T24" fmla="*/ 100 w 278"/>
              <a:gd name="T25" fmla="*/ 281 h 367"/>
              <a:gd name="T26" fmla="*/ 60 w 278"/>
              <a:gd name="T27" fmla="*/ 345 h 367"/>
              <a:gd name="T28" fmla="*/ 138 w 278"/>
              <a:gd name="T29" fmla="*/ 365 h 367"/>
              <a:gd name="T30" fmla="*/ 158 w 278"/>
              <a:gd name="T31" fmla="*/ 258 h 367"/>
              <a:gd name="T32" fmla="*/ 118 w 278"/>
              <a:gd name="T33" fmla="*/ 345 h 367"/>
              <a:gd name="T34" fmla="*/ 214 w 278"/>
              <a:gd name="T35" fmla="*/ 222 h 367"/>
              <a:gd name="T36" fmla="*/ 150 w 278"/>
              <a:gd name="T37" fmla="*/ 116 h 367"/>
              <a:gd name="T38" fmla="*/ 81 w 278"/>
              <a:gd name="T39" fmla="*/ 116 h 367"/>
              <a:gd name="T40" fmla="*/ 51 w 278"/>
              <a:gd name="T41" fmla="*/ 125 h 367"/>
              <a:gd name="T42" fmla="*/ 11 w 278"/>
              <a:gd name="T43" fmla="*/ 244 h 367"/>
              <a:gd name="T44" fmla="*/ 60 w 278"/>
              <a:gd name="T45" fmla="*/ 181 h 367"/>
              <a:gd name="T46" fmla="*/ 158 w 278"/>
              <a:gd name="T47" fmla="*/ 208 h 367"/>
              <a:gd name="T48" fmla="*/ 185 w 278"/>
              <a:gd name="T49" fmla="*/ 236 h 367"/>
              <a:gd name="T50" fmla="*/ 272 w 278"/>
              <a:gd name="T51" fmla="*/ 318 h 367"/>
              <a:gd name="T52" fmla="*/ 239 w 278"/>
              <a:gd name="T53" fmla="*/ 300 h 367"/>
              <a:gd name="T54" fmla="*/ 189 w 278"/>
              <a:gd name="T55" fmla="*/ 340 h 367"/>
              <a:gd name="T56" fmla="*/ 239 w 278"/>
              <a:gd name="T57" fmla="*/ 340 h 367"/>
              <a:gd name="T58" fmla="*/ 272 w 278"/>
              <a:gd name="T59" fmla="*/ 318 h 367"/>
              <a:gd name="T60" fmla="*/ 200 w 278"/>
              <a:gd name="T61" fmla="*/ 356 h 367"/>
              <a:gd name="T62" fmla="*/ 221 w 278"/>
              <a:gd name="T63" fmla="*/ 356 h 367"/>
              <a:gd name="T64" fmla="*/ 256 w 278"/>
              <a:gd name="T65" fmla="*/ 346 h 367"/>
              <a:gd name="T66" fmla="*/ 256 w 278"/>
              <a:gd name="T67" fmla="*/ 367 h 367"/>
              <a:gd name="T68" fmla="*/ 256 w 278"/>
              <a:gd name="T69" fmla="*/ 34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8" h="367">
                <a:moveTo>
                  <a:pt x="60" y="219"/>
                </a:moveTo>
                <a:cubicBezTo>
                  <a:pt x="158" y="219"/>
                  <a:pt x="158" y="219"/>
                  <a:pt x="158" y="219"/>
                </a:cubicBezTo>
                <a:cubicBezTo>
                  <a:pt x="158" y="245"/>
                  <a:pt x="158" y="245"/>
                  <a:pt x="158" y="245"/>
                </a:cubicBezTo>
                <a:cubicBezTo>
                  <a:pt x="111" y="273"/>
                  <a:pt x="111" y="273"/>
                  <a:pt x="111" y="273"/>
                </a:cubicBezTo>
                <a:cubicBezTo>
                  <a:pt x="107" y="273"/>
                  <a:pt x="107" y="273"/>
                  <a:pt x="107" y="273"/>
                </a:cubicBezTo>
                <a:cubicBezTo>
                  <a:pt x="60" y="245"/>
                  <a:pt x="60" y="245"/>
                  <a:pt x="60" y="245"/>
                </a:cubicBezTo>
                <a:lnTo>
                  <a:pt x="60" y="219"/>
                </a:lnTo>
                <a:close/>
                <a:moveTo>
                  <a:pt x="56" y="53"/>
                </a:moveTo>
                <a:cubicBezTo>
                  <a:pt x="56" y="24"/>
                  <a:pt x="79" y="0"/>
                  <a:pt x="109" y="0"/>
                </a:cubicBezTo>
                <a:cubicBezTo>
                  <a:pt x="138" y="0"/>
                  <a:pt x="162" y="24"/>
                  <a:pt x="162" y="53"/>
                </a:cubicBezTo>
                <a:cubicBezTo>
                  <a:pt x="162" y="82"/>
                  <a:pt x="138" y="106"/>
                  <a:pt x="109" y="106"/>
                </a:cubicBezTo>
                <a:cubicBezTo>
                  <a:pt x="79" y="106"/>
                  <a:pt x="56" y="82"/>
                  <a:pt x="56" y="53"/>
                </a:cubicBezTo>
                <a:close/>
                <a:moveTo>
                  <a:pt x="89" y="74"/>
                </a:moveTo>
                <a:cubicBezTo>
                  <a:pt x="89" y="83"/>
                  <a:pt x="98" y="90"/>
                  <a:pt x="109" y="90"/>
                </a:cubicBezTo>
                <a:cubicBezTo>
                  <a:pt x="120" y="90"/>
                  <a:pt x="128" y="83"/>
                  <a:pt x="128" y="74"/>
                </a:cubicBezTo>
                <a:cubicBezTo>
                  <a:pt x="128" y="66"/>
                  <a:pt x="120" y="59"/>
                  <a:pt x="109" y="59"/>
                </a:cubicBezTo>
                <a:cubicBezTo>
                  <a:pt x="98" y="59"/>
                  <a:pt x="89" y="66"/>
                  <a:pt x="89" y="74"/>
                </a:cubicBezTo>
                <a:close/>
                <a:moveTo>
                  <a:pt x="109" y="82"/>
                </a:moveTo>
                <a:cubicBezTo>
                  <a:pt x="112" y="82"/>
                  <a:pt x="114" y="79"/>
                  <a:pt x="114" y="74"/>
                </a:cubicBezTo>
                <a:cubicBezTo>
                  <a:pt x="114" y="70"/>
                  <a:pt x="112" y="67"/>
                  <a:pt x="109" y="67"/>
                </a:cubicBezTo>
                <a:cubicBezTo>
                  <a:pt x="106" y="67"/>
                  <a:pt x="103" y="70"/>
                  <a:pt x="103" y="74"/>
                </a:cubicBezTo>
                <a:cubicBezTo>
                  <a:pt x="103" y="79"/>
                  <a:pt x="106" y="82"/>
                  <a:pt x="109" y="82"/>
                </a:cubicBezTo>
                <a:close/>
                <a:moveTo>
                  <a:pt x="60" y="345"/>
                </a:moveTo>
                <a:cubicBezTo>
                  <a:pt x="60" y="356"/>
                  <a:pt x="69" y="365"/>
                  <a:pt x="80" y="365"/>
                </a:cubicBezTo>
                <a:cubicBezTo>
                  <a:pt x="91" y="365"/>
                  <a:pt x="100" y="356"/>
                  <a:pt x="100" y="345"/>
                </a:cubicBezTo>
                <a:cubicBezTo>
                  <a:pt x="100" y="281"/>
                  <a:pt x="100" y="281"/>
                  <a:pt x="100" y="281"/>
                </a:cubicBezTo>
                <a:cubicBezTo>
                  <a:pt x="60" y="258"/>
                  <a:pt x="60" y="258"/>
                  <a:pt x="60" y="258"/>
                </a:cubicBezTo>
                <a:lnTo>
                  <a:pt x="60" y="345"/>
                </a:lnTo>
                <a:close/>
                <a:moveTo>
                  <a:pt x="118" y="345"/>
                </a:moveTo>
                <a:cubicBezTo>
                  <a:pt x="118" y="356"/>
                  <a:pt x="127" y="365"/>
                  <a:pt x="138" y="365"/>
                </a:cubicBezTo>
                <a:cubicBezTo>
                  <a:pt x="149" y="365"/>
                  <a:pt x="158" y="356"/>
                  <a:pt x="158" y="345"/>
                </a:cubicBezTo>
                <a:cubicBezTo>
                  <a:pt x="158" y="258"/>
                  <a:pt x="158" y="258"/>
                  <a:pt x="158" y="258"/>
                </a:cubicBezTo>
                <a:cubicBezTo>
                  <a:pt x="118" y="281"/>
                  <a:pt x="118" y="281"/>
                  <a:pt x="118" y="281"/>
                </a:cubicBezTo>
                <a:lnTo>
                  <a:pt x="118" y="345"/>
                </a:lnTo>
                <a:close/>
                <a:moveTo>
                  <a:pt x="206" y="244"/>
                </a:moveTo>
                <a:cubicBezTo>
                  <a:pt x="215" y="240"/>
                  <a:pt x="218" y="230"/>
                  <a:pt x="214" y="222"/>
                </a:cubicBezTo>
                <a:cubicBezTo>
                  <a:pt x="167" y="125"/>
                  <a:pt x="167" y="125"/>
                  <a:pt x="167" y="125"/>
                </a:cubicBezTo>
                <a:cubicBezTo>
                  <a:pt x="164" y="118"/>
                  <a:pt x="157" y="115"/>
                  <a:pt x="150" y="116"/>
                </a:cubicBezTo>
                <a:cubicBezTo>
                  <a:pt x="136" y="116"/>
                  <a:pt x="136" y="116"/>
                  <a:pt x="136" y="116"/>
                </a:cubicBezTo>
                <a:cubicBezTo>
                  <a:pt x="81" y="116"/>
                  <a:pt x="81" y="116"/>
                  <a:pt x="81" y="116"/>
                </a:cubicBezTo>
                <a:cubicBezTo>
                  <a:pt x="67" y="116"/>
                  <a:pt x="67" y="116"/>
                  <a:pt x="67" y="116"/>
                </a:cubicBezTo>
                <a:cubicBezTo>
                  <a:pt x="61" y="115"/>
                  <a:pt x="54" y="118"/>
                  <a:pt x="51" y="125"/>
                </a:cubicBezTo>
                <a:cubicBezTo>
                  <a:pt x="4" y="222"/>
                  <a:pt x="4" y="222"/>
                  <a:pt x="4" y="222"/>
                </a:cubicBezTo>
                <a:cubicBezTo>
                  <a:pt x="0" y="230"/>
                  <a:pt x="3" y="240"/>
                  <a:pt x="11" y="244"/>
                </a:cubicBezTo>
                <a:cubicBezTo>
                  <a:pt x="19" y="248"/>
                  <a:pt x="29" y="244"/>
                  <a:pt x="33" y="236"/>
                </a:cubicBezTo>
                <a:cubicBezTo>
                  <a:pt x="60" y="181"/>
                  <a:pt x="60" y="181"/>
                  <a:pt x="60" y="181"/>
                </a:cubicBezTo>
                <a:cubicBezTo>
                  <a:pt x="60" y="208"/>
                  <a:pt x="60" y="208"/>
                  <a:pt x="60" y="208"/>
                </a:cubicBezTo>
                <a:cubicBezTo>
                  <a:pt x="158" y="208"/>
                  <a:pt x="158" y="208"/>
                  <a:pt x="158" y="208"/>
                </a:cubicBezTo>
                <a:cubicBezTo>
                  <a:pt x="158" y="181"/>
                  <a:pt x="158" y="181"/>
                  <a:pt x="158" y="181"/>
                </a:cubicBezTo>
                <a:cubicBezTo>
                  <a:pt x="185" y="236"/>
                  <a:pt x="185" y="236"/>
                  <a:pt x="185" y="236"/>
                </a:cubicBezTo>
                <a:cubicBezTo>
                  <a:pt x="189" y="244"/>
                  <a:pt x="198" y="248"/>
                  <a:pt x="206" y="244"/>
                </a:cubicBezTo>
                <a:close/>
                <a:moveTo>
                  <a:pt x="272" y="318"/>
                </a:moveTo>
                <a:cubicBezTo>
                  <a:pt x="239" y="318"/>
                  <a:pt x="239" y="318"/>
                  <a:pt x="239" y="318"/>
                </a:cubicBezTo>
                <a:cubicBezTo>
                  <a:pt x="239" y="300"/>
                  <a:pt x="239" y="300"/>
                  <a:pt x="239" y="300"/>
                </a:cubicBezTo>
                <a:cubicBezTo>
                  <a:pt x="196" y="300"/>
                  <a:pt x="196" y="300"/>
                  <a:pt x="196" y="300"/>
                </a:cubicBezTo>
                <a:cubicBezTo>
                  <a:pt x="189" y="340"/>
                  <a:pt x="189" y="340"/>
                  <a:pt x="189" y="340"/>
                </a:cubicBezTo>
                <a:cubicBezTo>
                  <a:pt x="214" y="340"/>
                  <a:pt x="214" y="340"/>
                  <a:pt x="214" y="340"/>
                </a:cubicBezTo>
                <a:cubicBezTo>
                  <a:pt x="239" y="340"/>
                  <a:pt x="239" y="340"/>
                  <a:pt x="239" y="340"/>
                </a:cubicBezTo>
                <a:cubicBezTo>
                  <a:pt x="278" y="340"/>
                  <a:pt x="278" y="340"/>
                  <a:pt x="278" y="340"/>
                </a:cubicBezTo>
                <a:lnTo>
                  <a:pt x="272" y="318"/>
                </a:lnTo>
                <a:close/>
                <a:moveTo>
                  <a:pt x="210" y="346"/>
                </a:moveTo>
                <a:cubicBezTo>
                  <a:pt x="205" y="346"/>
                  <a:pt x="200" y="351"/>
                  <a:pt x="200" y="356"/>
                </a:cubicBezTo>
                <a:cubicBezTo>
                  <a:pt x="200" y="362"/>
                  <a:pt x="205" y="367"/>
                  <a:pt x="210" y="367"/>
                </a:cubicBezTo>
                <a:cubicBezTo>
                  <a:pt x="216" y="367"/>
                  <a:pt x="221" y="362"/>
                  <a:pt x="221" y="356"/>
                </a:cubicBezTo>
                <a:cubicBezTo>
                  <a:pt x="221" y="351"/>
                  <a:pt x="216" y="346"/>
                  <a:pt x="210" y="346"/>
                </a:cubicBezTo>
                <a:close/>
                <a:moveTo>
                  <a:pt x="256" y="346"/>
                </a:moveTo>
                <a:cubicBezTo>
                  <a:pt x="250" y="346"/>
                  <a:pt x="245" y="351"/>
                  <a:pt x="245" y="356"/>
                </a:cubicBezTo>
                <a:cubicBezTo>
                  <a:pt x="245" y="362"/>
                  <a:pt x="250" y="367"/>
                  <a:pt x="256" y="367"/>
                </a:cubicBezTo>
                <a:cubicBezTo>
                  <a:pt x="261" y="367"/>
                  <a:pt x="266" y="362"/>
                  <a:pt x="266" y="356"/>
                </a:cubicBezTo>
                <a:cubicBezTo>
                  <a:pt x="266" y="351"/>
                  <a:pt x="261" y="346"/>
                  <a:pt x="256" y="346"/>
                </a:cubicBezTo>
                <a:close/>
              </a:path>
            </a:pathLst>
          </a:custGeom>
          <a:gradFill flip="none" rotWithShape="1">
            <a:gsLst>
              <a:gs pos="0">
                <a:schemeClr val="accent2"/>
              </a:gs>
              <a:gs pos="100000">
                <a:schemeClr val="accent1"/>
              </a:gs>
            </a:gsLst>
            <a:lin ang="10800000" scaled="1"/>
            <a:tileRect/>
          </a:gradFill>
          <a:ln>
            <a:noFill/>
          </a:ln>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757" name="Freeform 221" descr="teen basketball player with cap shape">
            <a:extLst>
              <a:ext uri="{FF2B5EF4-FFF2-40B4-BE49-F238E27FC236}">
                <a16:creationId xmlns:a16="http://schemas.microsoft.com/office/drawing/2014/main" id="{89FC13F6-7037-2B4D-7153-4D1101F11ADF}"/>
              </a:ext>
            </a:extLst>
          </p:cNvPr>
          <p:cNvSpPr>
            <a:spLocks noEditPoints="1"/>
          </p:cNvSpPr>
          <p:nvPr/>
        </p:nvSpPr>
        <p:spPr bwMode="auto">
          <a:xfrm>
            <a:off x="15428296" y="4820690"/>
            <a:ext cx="443181" cy="843505"/>
          </a:xfrm>
          <a:custGeom>
            <a:avLst/>
            <a:gdLst>
              <a:gd name="T0" fmla="*/ 197 w 369"/>
              <a:gd name="T1" fmla="*/ 229 h 582"/>
              <a:gd name="T2" fmla="*/ 197 w 369"/>
              <a:gd name="T3" fmla="*/ 213 h 582"/>
              <a:gd name="T4" fmla="*/ 213 w 369"/>
              <a:gd name="T5" fmla="*/ 124 h 582"/>
              <a:gd name="T6" fmla="*/ 275 w 369"/>
              <a:gd name="T7" fmla="*/ 62 h 582"/>
              <a:gd name="T8" fmla="*/ 188 w 369"/>
              <a:gd name="T9" fmla="*/ 56 h 582"/>
              <a:gd name="T10" fmla="*/ 208 w 369"/>
              <a:gd name="T11" fmla="*/ 50 h 582"/>
              <a:gd name="T12" fmla="*/ 317 w 369"/>
              <a:gd name="T13" fmla="*/ 50 h 582"/>
              <a:gd name="T14" fmla="*/ 317 w 369"/>
              <a:gd name="T15" fmla="*/ 38 h 582"/>
              <a:gd name="T16" fmla="*/ 213 w 369"/>
              <a:gd name="T17" fmla="*/ 0 h 582"/>
              <a:gd name="T18" fmla="*/ 213 w 369"/>
              <a:gd name="T19" fmla="*/ 124 h 582"/>
              <a:gd name="T20" fmla="*/ 212 w 369"/>
              <a:gd name="T21" fmla="*/ 221 h 582"/>
              <a:gd name="T22" fmla="*/ 228 w 369"/>
              <a:gd name="T23" fmla="*/ 221 h 582"/>
              <a:gd name="T24" fmla="*/ 352 w 369"/>
              <a:gd name="T25" fmla="*/ 333 h 582"/>
              <a:gd name="T26" fmla="*/ 278 w 369"/>
              <a:gd name="T27" fmla="*/ 238 h 582"/>
              <a:gd name="T28" fmla="*/ 278 w 369"/>
              <a:gd name="T29" fmla="*/ 345 h 582"/>
              <a:gd name="T30" fmla="*/ 248 w 369"/>
              <a:gd name="T31" fmla="*/ 582 h 582"/>
              <a:gd name="T32" fmla="*/ 218 w 369"/>
              <a:gd name="T33" fmla="*/ 377 h 582"/>
              <a:gd name="T34" fmla="*/ 190 w 369"/>
              <a:gd name="T35" fmla="*/ 552 h 582"/>
              <a:gd name="T36" fmla="*/ 160 w 369"/>
              <a:gd name="T37" fmla="*/ 582 h 582"/>
              <a:gd name="T38" fmla="*/ 130 w 369"/>
              <a:gd name="T39" fmla="*/ 345 h 582"/>
              <a:gd name="T40" fmla="*/ 130 w 369"/>
              <a:gd name="T41" fmla="*/ 330 h 582"/>
              <a:gd name="T42" fmla="*/ 33 w 369"/>
              <a:gd name="T43" fmla="*/ 329 h 582"/>
              <a:gd name="T44" fmla="*/ 10 w 369"/>
              <a:gd name="T45" fmla="*/ 300 h 582"/>
              <a:gd name="T46" fmla="*/ 115 w 369"/>
              <a:gd name="T47" fmla="*/ 158 h 582"/>
              <a:gd name="T48" fmla="*/ 163 w 369"/>
              <a:gd name="T49" fmla="*/ 140 h 582"/>
              <a:gd name="T50" fmla="*/ 266 w 369"/>
              <a:gd name="T51" fmla="*/ 140 h 582"/>
              <a:gd name="T52" fmla="*/ 363 w 369"/>
              <a:gd name="T53" fmla="*/ 301 h 582"/>
              <a:gd name="T54" fmla="*/ 130 w 369"/>
              <a:gd name="T55" fmla="*/ 213 h 582"/>
              <a:gd name="T56" fmla="*/ 82 w 369"/>
              <a:gd name="T57" fmla="*/ 280 h 582"/>
              <a:gd name="T58" fmla="*/ 130 w 369"/>
              <a:gd name="T59" fmla="*/ 213 h 582"/>
              <a:gd name="T60" fmla="*/ 209 w 369"/>
              <a:gd name="T61" fmla="*/ 196 h 582"/>
              <a:gd name="T62" fmla="*/ 190 w 369"/>
              <a:gd name="T63" fmla="*/ 243 h 582"/>
              <a:gd name="T64" fmla="*/ 197 w 369"/>
              <a:gd name="T65" fmla="*/ 262 h 582"/>
              <a:gd name="T66" fmla="*/ 227 w 369"/>
              <a:gd name="T67" fmla="*/ 255 h 582"/>
              <a:gd name="T68" fmla="*/ 242 w 369"/>
              <a:gd name="T69" fmla="*/ 222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9" h="582">
                <a:moveTo>
                  <a:pt x="205" y="221"/>
                </a:moveTo>
                <a:cubicBezTo>
                  <a:pt x="205" y="226"/>
                  <a:pt x="202" y="229"/>
                  <a:pt x="197" y="229"/>
                </a:cubicBezTo>
                <a:cubicBezTo>
                  <a:pt x="193" y="229"/>
                  <a:pt x="189" y="226"/>
                  <a:pt x="189" y="221"/>
                </a:cubicBezTo>
                <a:cubicBezTo>
                  <a:pt x="189" y="217"/>
                  <a:pt x="193" y="213"/>
                  <a:pt x="197" y="213"/>
                </a:cubicBezTo>
                <a:cubicBezTo>
                  <a:pt x="202" y="213"/>
                  <a:pt x="205" y="217"/>
                  <a:pt x="205" y="221"/>
                </a:cubicBezTo>
                <a:close/>
                <a:moveTo>
                  <a:pt x="213" y="124"/>
                </a:moveTo>
                <a:cubicBezTo>
                  <a:pt x="247" y="124"/>
                  <a:pt x="275" y="97"/>
                  <a:pt x="275" y="62"/>
                </a:cubicBezTo>
                <a:cubicBezTo>
                  <a:pt x="275" y="62"/>
                  <a:pt x="275" y="62"/>
                  <a:pt x="275" y="62"/>
                </a:cubicBezTo>
                <a:cubicBezTo>
                  <a:pt x="194" y="62"/>
                  <a:pt x="194" y="62"/>
                  <a:pt x="194" y="62"/>
                </a:cubicBezTo>
                <a:cubicBezTo>
                  <a:pt x="191" y="62"/>
                  <a:pt x="188" y="59"/>
                  <a:pt x="188" y="56"/>
                </a:cubicBezTo>
                <a:cubicBezTo>
                  <a:pt x="188" y="53"/>
                  <a:pt x="191" y="50"/>
                  <a:pt x="194" y="50"/>
                </a:cubicBezTo>
                <a:cubicBezTo>
                  <a:pt x="208" y="50"/>
                  <a:pt x="208" y="50"/>
                  <a:pt x="208" y="50"/>
                </a:cubicBezTo>
                <a:cubicBezTo>
                  <a:pt x="274" y="50"/>
                  <a:pt x="274" y="50"/>
                  <a:pt x="274" y="50"/>
                </a:cubicBezTo>
                <a:cubicBezTo>
                  <a:pt x="317" y="50"/>
                  <a:pt x="317" y="50"/>
                  <a:pt x="317" y="50"/>
                </a:cubicBezTo>
                <a:cubicBezTo>
                  <a:pt x="320" y="50"/>
                  <a:pt x="323" y="47"/>
                  <a:pt x="323" y="44"/>
                </a:cubicBezTo>
                <a:cubicBezTo>
                  <a:pt x="323" y="41"/>
                  <a:pt x="320" y="38"/>
                  <a:pt x="317" y="38"/>
                </a:cubicBezTo>
                <a:cubicBezTo>
                  <a:pt x="270" y="38"/>
                  <a:pt x="270" y="38"/>
                  <a:pt x="270" y="38"/>
                </a:cubicBezTo>
                <a:cubicBezTo>
                  <a:pt x="261" y="16"/>
                  <a:pt x="238" y="0"/>
                  <a:pt x="213" y="0"/>
                </a:cubicBezTo>
                <a:cubicBezTo>
                  <a:pt x="178" y="0"/>
                  <a:pt x="150" y="28"/>
                  <a:pt x="150" y="62"/>
                </a:cubicBezTo>
                <a:cubicBezTo>
                  <a:pt x="150" y="97"/>
                  <a:pt x="178" y="124"/>
                  <a:pt x="213" y="124"/>
                </a:cubicBezTo>
                <a:close/>
                <a:moveTo>
                  <a:pt x="220" y="213"/>
                </a:moveTo>
                <a:cubicBezTo>
                  <a:pt x="216" y="213"/>
                  <a:pt x="212" y="217"/>
                  <a:pt x="212" y="221"/>
                </a:cubicBezTo>
                <a:cubicBezTo>
                  <a:pt x="212" y="226"/>
                  <a:pt x="216" y="229"/>
                  <a:pt x="220" y="229"/>
                </a:cubicBezTo>
                <a:cubicBezTo>
                  <a:pt x="225" y="229"/>
                  <a:pt x="228" y="226"/>
                  <a:pt x="228" y="221"/>
                </a:cubicBezTo>
                <a:cubicBezTo>
                  <a:pt x="228" y="217"/>
                  <a:pt x="225" y="213"/>
                  <a:pt x="220" y="213"/>
                </a:cubicBezTo>
                <a:close/>
                <a:moveTo>
                  <a:pt x="352" y="333"/>
                </a:moveTo>
                <a:cubicBezTo>
                  <a:pt x="339" y="339"/>
                  <a:pt x="325" y="334"/>
                  <a:pt x="319" y="322"/>
                </a:cubicBezTo>
                <a:cubicBezTo>
                  <a:pt x="278" y="238"/>
                  <a:pt x="278" y="238"/>
                  <a:pt x="278" y="238"/>
                </a:cubicBezTo>
                <a:cubicBezTo>
                  <a:pt x="278" y="340"/>
                  <a:pt x="278" y="340"/>
                  <a:pt x="278" y="340"/>
                </a:cubicBezTo>
                <a:cubicBezTo>
                  <a:pt x="278" y="345"/>
                  <a:pt x="278" y="345"/>
                  <a:pt x="278" y="345"/>
                </a:cubicBezTo>
                <a:cubicBezTo>
                  <a:pt x="278" y="552"/>
                  <a:pt x="278" y="552"/>
                  <a:pt x="278" y="552"/>
                </a:cubicBezTo>
                <a:cubicBezTo>
                  <a:pt x="278" y="569"/>
                  <a:pt x="265" y="582"/>
                  <a:pt x="248" y="582"/>
                </a:cubicBezTo>
                <a:cubicBezTo>
                  <a:pt x="232" y="582"/>
                  <a:pt x="218" y="569"/>
                  <a:pt x="218" y="552"/>
                </a:cubicBezTo>
                <a:cubicBezTo>
                  <a:pt x="218" y="377"/>
                  <a:pt x="218" y="377"/>
                  <a:pt x="218" y="377"/>
                </a:cubicBezTo>
                <a:cubicBezTo>
                  <a:pt x="190" y="377"/>
                  <a:pt x="190" y="377"/>
                  <a:pt x="190" y="377"/>
                </a:cubicBezTo>
                <a:cubicBezTo>
                  <a:pt x="190" y="552"/>
                  <a:pt x="190" y="552"/>
                  <a:pt x="190" y="552"/>
                </a:cubicBezTo>
                <a:cubicBezTo>
                  <a:pt x="190" y="569"/>
                  <a:pt x="177" y="582"/>
                  <a:pt x="160" y="582"/>
                </a:cubicBezTo>
                <a:cubicBezTo>
                  <a:pt x="160" y="582"/>
                  <a:pt x="160" y="582"/>
                  <a:pt x="160" y="582"/>
                </a:cubicBezTo>
                <a:cubicBezTo>
                  <a:pt x="144" y="582"/>
                  <a:pt x="130" y="569"/>
                  <a:pt x="130" y="552"/>
                </a:cubicBezTo>
                <a:cubicBezTo>
                  <a:pt x="130" y="345"/>
                  <a:pt x="130" y="345"/>
                  <a:pt x="130" y="345"/>
                </a:cubicBezTo>
                <a:cubicBezTo>
                  <a:pt x="130" y="340"/>
                  <a:pt x="130" y="340"/>
                  <a:pt x="130" y="340"/>
                </a:cubicBezTo>
                <a:cubicBezTo>
                  <a:pt x="130" y="330"/>
                  <a:pt x="130" y="330"/>
                  <a:pt x="130" y="330"/>
                </a:cubicBezTo>
                <a:cubicBezTo>
                  <a:pt x="130" y="356"/>
                  <a:pt x="108" y="377"/>
                  <a:pt x="82" y="377"/>
                </a:cubicBezTo>
                <a:cubicBezTo>
                  <a:pt x="55" y="377"/>
                  <a:pt x="33" y="356"/>
                  <a:pt x="33" y="329"/>
                </a:cubicBezTo>
                <a:cubicBezTo>
                  <a:pt x="33" y="319"/>
                  <a:pt x="36" y="310"/>
                  <a:pt x="41" y="302"/>
                </a:cubicBezTo>
                <a:cubicBezTo>
                  <a:pt x="32" y="309"/>
                  <a:pt x="19" y="308"/>
                  <a:pt x="10" y="300"/>
                </a:cubicBezTo>
                <a:cubicBezTo>
                  <a:pt x="0" y="290"/>
                  <a:pt x="0" y="275"/>
                  <a:pt x="10" y="265"/>
                </a:cubicBezTo>
                <a:cubicBezTo>
                  <a:pt x="115" y="158"/>
                  <a:pt x="115" y="158"/>
                  <a:pt x="115" y="158"/>
                </a:cubicBezTo>
                <a:cubicBezTo>
                  <a:pt x="119" y="148"/>
                  <a:pt x="129" y="140"/>
                  <a:pt x="140" y="140"/>
                </a:cubicBezTo>
                <a:cubicBezTo>
                  <a:pt x="163" y="140"/>
                  <a:pt x="163" y="140"/>
                  <a:pt x="163" y="140"/>
                </a:cubicBezTo>
                <a:cubicBezTo>
                  <a:pt x="246" y="140"/>
                  <a:pt x="246" y="140"/>
                  <a:pt x="246" y="140"/>
                </a:cubicBezTo>
                <a:cubicBezTo>
                  <a:pt x="266" y="140"/>
                  <a:pt x="266" y="140"/>
                  <a:pt x="266" y="140"/>
                </a:cubicBezTo>
                <a:cubicBezTo>
                  <a:pt x="276" y="139"/>
                  <a:pt x="287" y="144"/>
                  <a:pt x="292" y="154"/>
                </a:cubicBezTo>
                <a:cubicBezTo>
                  <a:pt x="363" y="301"/>
                  <a:pt x="363" y="301"/>
                  <a:pt x="363" y="301"/>
                </a:cubicBezTo>
                <a:cubicBezTo>
                  <a:pt x="369" y="313"/>
                  <a:pt x="364" y="327"/>
                  <a:pt x="352" y="333"/>
                </a:cubicBezTo>
                <a:close/>
                <a:moveTo>
                  <a:pt x="130" y="213"/>
                </a:moveTo>
                <a:cubicBezTo>
                  <a:pt x="56" y="288"/>
                  <a:pt x="56" y="288"/>
                  <a:pt x="56" y="288"/>
                </a:cubicBezTo>
                <a:cubicBezTo>
                  <a:pt x="64" y="283"/>
                  <a:pt x="73" y="280"/>
                  <a:pt x="82" y="280"/>
                </a:cubicBezTo>
                <a:cubicBezTo>
                  <a:pt x="108" y="280"/>
                  <a:pt x="130" y="301"/>
                  <a:pt x="130" y="328"/>
                </a:cubicBezTo>
                <a:lnTo>
                  <a:pt x="130" y="213"/>
                </a:lnTo>
                <a:close/>
                <a:moveTo>
                  <a:pt x="242" y="222"/>
                </a:moveTo>
                <a:cubicBezTo>
                  <a:pt x="242" y="208"/>
                  <a:pt x="227" y="196"/>
                  <a:pt x="209" y="196"/>
                </a:cubicBezTo>
                <a:cubicBezTo>
                  <a:pt x="191" y="196"/>
                  <a:pt x="176" y="208"/>
                  <a:pt x="176" y="222"/>
                </a:cubicBezTo>
                <a:cubicBezTo>
                  <a:pt x="176" y="231"/>
                  <a:pt x="182" y="239"/>
                  <a:pt x="190" y="243"/>
                </a:cubicBezTo>
                <a:cubicBezTo>
                  <a:pt x="190" y="255"/>
                  <a:pt x="190" y="255"/>
                  <a:pt x="190" y="255"/>
                </a:cubicBezTo>
                <a:cubicBezTo>
                  <a:pt x="190" y="259"/>
                  <a:pt x="194" y="262"/>
                  <a:pt x="197" y="262"/>
                </a:cubicBezTo>
                <a:cubicBezTo>
                  <a:pt x="220" y="262"/>
                  <a:pt x="220" y="262"/>
                  <a:pt x="220" y="262"/>
                </a:cubicBezTo>
                <a:cubicBezTo>
                  <a:pt x="224" y="262"/>
                  <a:pt x="227" y="259"/>
                  <a:pt x="227" y="255"/>
                </a:cubicBezTo>
                <a:cubicBezTo>
                  <a:pt x="227" y="243"/>
                  <a:pt x="227" y="243"/>
                  <a:pt x="227" y="243"/>
                </a:cubicBezTo>
                <a:cubicBezTo>
                  <a:pt x="236" y="239"/>
                  <a:pt x="242" y="231"/>
                  <a:pt x="242" y="222"/>
                </a:cubicBezTo>
                <a:close/>
              </a:path>
            </a:pathLst>
          </a:custGeom>
          <a:gradFill flip="none" rotWithShape="1">
            <a:gsLst>
              <a:gs pos="0">
                <a:schemeClr val="accent2"/>
              </a:gs>
              <a:gs pos="100000">
                <a:schemeClr val="accent3"/>
              </a:gs>
            </a:gsLst>
            <a:lin ang="0" scaled="1"/>
            <a:tileRect/>
          </a:gradFill>
          <a:ln>
            <a:noFill/>
          </a:ln>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758" name="Freeform 237" descr="old person with cane shape">
            <a:extLst>
              <a:ext uri="{FF2B5EF4-FFF2-40B4-BE49-F238E27FC236}">
                <a16:creationId xmlns:a16="http://schemas.microsoft.com/office/drawing/2014/main" id="{6AA07A16-B86E-AF7D-BB5F-F6F62D4D4D5C}"/>
              </a:ext>
            </a:extLst>
          </p:cNvPr>
          <p:cNvSpPr>
            <a:spLocks noEditPoints="1"/>
          </p:cNvSpPr>
          <p:nvPr/>
        </p:nvSpPr>
        <p:spPr bwMode="auto">
          <a:xfrm>
            <a:off x="15526724" y="5801376"/>
            <a:ext cx="657066" cy="1057824"/>
          </a:xfrm>
          <a:custGeom>
            <a:avLst/>
            <a:gdLst>
              <a:gd name="T0" fmla="*/ 379 w 387"/>
              <a:gd name="T1" fmla="*/ 368 h 585"/>
              <a:gd name="T2" fmla="*/ 357 w 387"/>
              <a:gd name="T3" fmla="*/ 319 h 585"/>
              <a:gd name="T4" fmla="*/ 319 w 387"/>
              <a:gd name="T5" fmla="*/ 314 h 585"/>
              <a:gd name="T6" fmla="*/ 301 w 387"/>
              <a:gd name="T7" fmla="*/ 346 h 585"/>
              <a:gd name="T8" fmla="*/ 298 w 387"/>
              <a:gd name="T9" fmla="*/ 577 h 585"/>
              <a:gd name="T10" fmla="*/ 282 w 387"/>
              <a:gd name="T11" fmla="*/ 577 h 585"/>
              <a:gd name="T12" fmla="*/ 284 w 387"/>
              <a:gd name="T13" fmla="*/ 344 h 585"/>
              <a:gd name="T14" fmla="*/ 260 w 387"/>
              <a:gd name="T15" fmla="*/ 236 h 585"/>
              <a:gd name="T16" fmla="*/ 236 w 387"/>
              <a:gd name="T17" fmla="*/ 335 h 585"/>
              <a:gd name="T18" fmla="*/ 236 w 387"/>
              <a:gd name="T19" fmla="*/ 551 h 585"/>
              <a:gd name="T20" fmla="*/ 206 w 387"/>
              <a:gd name="T21" fmla="*/ 582 h 585"/>
              <a:gd name="T22" fmla="*/ 175 w 387"/>
              <a:gd name="T23" fmla="*/ 373 h 585"/>
              <a:gd name="T24" fmla="*/ 147 w 387"/>
              <a:gd name="T25" fmla="*/ 551 h 585"/>
              <a:gd name="T26" fmla="*/ 85 w 387"/>
              <a:gd name="T27" fmla="*/ 551 h 585"/>
              <a:gd name="T28" fmla="*/ 85 w 387"/>
              <a:gd name="T29" fmla="*/ 335 h 585"/>
              <a:gd name="T30" fmla="*/ 61 w 387"/>
              <a:gd name="T31" fmla="*/ 236 h 585"/>
              <a:gd name="T32" fmla="*/ 24 w 387"/>
              <a:gd name="T33" fmla="*/ 346 h 585"/>
              <a:gd name="T34" fmla="*/ 11 w 387"/>
              <a:gd name="T35" fmla="*/ 230 h 585"/>
              <a:gd name="T36" fmla="*/ 19 w 387"/>
              <a:gd name="T37" fmla="*/ 209 h 585"/>
              <a:gd name="T38" fmla="*/ 94 w 387"/>
              <a:gd name="T39" fmla="*/ 131 h 585"/>
              <a:gd name="T40" fmla="*/ 119 w 387"/>
              <a:gd name="T41" fmla="*/ 131 h 585"/>
              <a:gd name="T42" fmla="*/ 226 w 387"/>
              <a:gd name="T43" fmla="*/ 131 h 585"/>
              <a:gd name="T44" fmla="*/ 230 w 387"/>
              <a:gd name="T45" fmla="*/ 131 h 585"/>
              <a:gd name="T46" fmla="*/ 234 w 387"/>
              <a:gd name="T47" fmla="*/ 132 h 585"/>
              <a:gd name="T48" fmla="*/ 302 w 387"/>
              <a:gd name="T49" fmla="*/ 209 h 585"/>
              <a:gd name="T50" fmla="*/ 310 w 387"/>
              <a:gd name="T51" fmla="*/ 230 h 585"/>
              <a:gd name="T52" fmla="*/ 334 w 387"/>
              <a:gd name="T53" fmla="*/ 293 h 585"/>
              <a:gd name="T54" fmla="*/ 387 w 387"/>
              <a:gd name="T55" fmla="*/ 360 h 585"/>
              <a:gd name="T56" fmla="*/ 161 w 387"/>
              <a:gd name="T57" fmla="*/ 0 h 585"/>
              <a:gd name="T58" fmla="*/ 161 w 387"/>
              <a:gd name="T59" fmla="*/ 113 h 585"/>
              <a:gd name="T60" fmla="*/ 165 w 387"/>
              <a:gd name="T61" fmla="*/ 56 h 585"/>
              <a:gd name="T62" fmla="*/ 190 w 387"/>
              <a:gd name="T63" fmla="*/ 67 h 585"/>
              <a:gd name="T64" fmla="*/ 201 w 387"/>
              <a:gd name="T65" fmla="*/ 55 h 585"/>
              <a:gd name="T66" fmla="*/ 176 w 387"/>
              <a:gd name="T67" fmla="*/ 44 h 585"/>
              <a:gd name="T68" fmla="*/ 165 w 387"/>
              <a:gd name="T69" fmla="*/ 56 h 585"/>
              <a:gd name="T70" fmla="*/ 132 w 387"/>
              <a:gd name="T71" fmla="*/ 67 h 585"/>
              <a:gd name="T72" fmla="*/ 156 w 387"/>
              <a:gd name="T73" fmla="*/ 56 h 585"/>
              <a:gd name="T74" fmla="*/ 146 w 387"/>
              <a:gd name="T75" fmla="*/ 44 h 585"/>
              <a:gd name="T76" fmla="*/ 121 w 387"/>
              <a:gd name="T77" fmla="*/ 5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7" h="585">
                <a:moveTo>
                  <a:pt x="387" y="360"/>
                </a:moveTo>
                <a:cubicBezTo>
                  <a:pt x="387" y="364"/>
                  <a:pt x="383" y="368"/>
                  <a:pt x="379" y="368"/>
                </a:cubicBezTo>
                <a:cubicBezTo>
                  <a:pt x="374" y="368"/>
                  <a:pt x="370" y="364"/>
                  <a:pt x="371" y="360"/>
                </a:cubicBezTo>
                <a:cubicBezTo>
                  <a:pt x="371" y="359"/>
                  <a:pt x="371" y="333"/>
                  <a:pt x="357" y="319"/>
                </a:cubicBezTo>
                <a:cubicBezTo>
                  <a:pt x="351" y="313"/>
                  <a:pt x="344" y="310"/>
                  <a:pt x="334" y="310"/>
                </a:cubicBezTo>
                <a:cubicBezTo>
                  <a:pt x="328" y="310"/>
                  <a:pt x="323" y="311"/>
                  <a:pt x="319" y="314"/>
                </a:cubicBezTo>
                <a:cubicBezTo>
                  <a:pt x="319" y="319"/>
                  <a:pt x="319" y="319"/>
                  <a:pt x="319" y="319"/>
                </a:cubicBezTo>
                <a:cubicBezTo>
                  <a:pt x="321" y="331"/>
                  <a:pt x="313" y="343"/>
                  <a:pt x="301" y="346"/>
                </a:cubicBezTo>
                <a:cubicBezTo>
                  <a:pt x="299" y="355"/>
                  <a:pt x="298" y="363"/>
                  <a:pt x="298" y="367"/>
                </a:cubicBezTo>
                <a:cubicBezTo>
                  <a:pt x="298" y="577"/>
                  <a:pt x="298" y="577"/>
                  <a:pt x="298" y="577"/>
                </a:cubicBezTo>
                <a:cubicBezTo>
                  <a:pt x="298" y="581"/>
                  <a:pt x="295" y="585"/>
                  <a:pt x="290" y="585"/>
                </a:cubicBezTo>
                <a:cubicBezTo>
                  <a:pt x="286" y="585"/>
                  <a:pt x="282" y="581"/>
                  <a:pt x="282" y="577"/>
                </a:cubicBezTo>
                <a:cubicBezTo>
                  <a:pt x="282" y="368"/>
                  <a:pt x="282" y="368"/>
                  <a:pt x="282" y="368"/>
                </a:cubicBezTo>
                <a:cubicBezTo>
                  <a:pt x="282" y="367"/>
                  <a:pt x="282" y="357"/>
                  <a:pt x="284" y="344"/>
                </a:cubicBezTo>
                <a:cubicBezTo>
                  <a:pt x="276" y="341"/>
                  <a:pt x="270" y="333"/>
                  <a:pt x="269" y="324"/>
                </a:cubicBezTo>
                <a:cubicBezTo>
                  <a:pt x="260" y="236"/>
                  <a:pt x="260" y="236"/>
                  <a:pt x="260" y="236"/>
                </a:cubicBezTo>
                <a:cubicBezTo>
                  <a:pt x="236" y="207"/>
                  <a:pt x="236" y="207"/>
                  <a:pt x="236" y="207"/>
                </a:cubicBezTo>
                <a:cubicBezTo>
                  <a:pt x="236" y="335"/>
                  <a:pt x="236" y="335"/>
                  <a:pt x="236" y="335"/>
                </a:cubicBezTo>
                <a:cubicBezTo>
                  <a:pt x="236" y="340"/>
                  <a:pt x="236" y="340"/>
                  <a:pt x="236" y="340"/>
                </a:cubicBezTo>
                <a:cubicBezTo>
                  <a:pt x="236" y="551"/>
                  <a:pt x="236" y="551"/>
                  <a:pt x="236" y="551"/>
                </a:cubicBezTo>
                <a:cubicBezTo>
                  <a:pt x="236" y="568"/>
                  <a:pt x="223" y="582"/>
                  <a:pt x="206" y="582"/>
                </a:cubicBezTo>
                <a:cubicBezTo>
                  <a:pt x="206" y="582"/>
                  <a:pt x="206" y="582"/>
                  <a:pt x="206" y="582"/>
                </a:cubicBezTo>
                <a:cubicBezTo>
                  <a:pt x="189" y="582"/>
                  <a:pt x="175" y="568"/>
                  <a:pt x="175" y="551"/>
                </a:cubicBezTo>
                <a:cubicBezTo>
                  <a:pt x="175" y="373"/>
                  <a:pt x="175" y="373"/>
                  <a:pt x="175" y="373"/>
                </a:cubicBezTo>
                <a:cubicBezTo>
                  <a:pt x="147" y="373"/>
                  <a:pt x="147" y="373"/>
                  <a:pt x="147" y="373"/>
                </a:cubicBezTo>
                <a:cubicBezTo>
                  <a:pt x="147" y="551"/>
                  <a:pt x="147" y="551"/>
                  <a:pt x="147" y="551"/>
                </a:cubicBezTo>
                <a:cubicBezTo>
                  <a:pt x="147" y="568"/>
                  <a:pt x="133" y="582"/>
                  <a:pt x="116" y="582"/>
                </a:cubicBezTo>
                <a:cubicBezTo>
                  <a:pt x="99" y="582"/>
                  <a:pt x="85" y="568"/>
                  <a:pt x="85" y="551"/>
                </a:cubicBezTo>
                <a:cubicBezTo>
                  <a:pt x="85" y="340"/>
                  <a:pt x="85" y="340"/>
                  <a:pt x="85" y="340"/>
                </a:cubicBezTo>
                <a:cubicBezTo>
                  <a:pt x="85" y="335"/>
                  <a:pt x="85" y="335"/>
                  <a:pt x="85" y="335"/>
                </a:cubicBezTo>
                <a:cubicBezTo>
                  <a:pt x="85" y="206"/>
                  <a:pt x="85" y="206"/>
                  <a:pt x="85" y="206"/>
                </a:cubicBezTo>
                <a:cubicBezTo>
                  <a:pt x="61" y="236"/>
                  <a:pt x="61" y="236"/>
                  <a:pt x="61" y="236"/>
                </a:cubicBezTo>
                <a:cubicBezTo>
                  <a:pt x="51" y="324"/>
                  <a:pt x="51" y="324"/>
                  <a:pt x="51" y="324"/>
                </a:cubicBezTo>
                <a:cubicBezTo>
                  <a:pt x="50" y="338"/>
                  <a:pt x="38" y="348"/>
                  <a:pt x="24" y="346"/>
                </a:cubicBezTo>
                <a:cubicBezTo>
                  <a:pt x="10" y="345"/>
                  <a:pt x="0" y="333"/>
                  <a:pt x="2" y="319"/>
                </a:cubicBezTo>
                <a:cubicBezTo>
                  <a:pt x="11" y="230"/>
                  <a:pt x="11" y="230"/>
                  <a:pt x="11" y="230"/>
                </a:cubicBezTo>
                <a:cubicBezTo>
                  <a:pt x="12" y="228"/>
                  <a:pt x="12" y="225"/>
                  <a:pt x="13" y="223"/>
                </a:cubicBezTo>
                <a:cubicBezTo>
                  <a:pt x="14" y="218"/>
                  <a:pt x="15" y="213"/>
                  <a:pt x="19" y="209"/>
                </a:cubicBezTo>
                <a:cubicBezTo>
                  <a:pt x="75" y="140"/>
                  <a:pt x="75" y="140"/>
                  <a:pt x="75" y="140"/>
                </a:cubicBezTo>
                <a:cubicBezTo>
                  <a:pt x="80" y="134"/>
                  <a:pt x="87" y="131"/>
                  <a:pt x="94" y="131"/>
                </a:cubicBezTo>
                <a:cubicBezTo>
                  <a:pt x="94" y="131"/>
                  <a:pt x="95" y="131"/>
                  <a:pt x="96" y="131"/>
                </a:cubicBezTo>
                <a:cubicBezTo>
                  <a:pt x="119" y="131"/>
                  <a:pt x="119" y="131"/>
                  <a:pt x="119" y="131"/>
                </a:cubicBezTo>
                <a:cubicBezTo>
                  <a:pt x="203" y="131"/>
                  <a:pt x="203" y="131"/>
                  <a:pt x="203" y="131"/>
                </a:cubicBezTo>
                <a:cubicBezTo>
                  <a:pt x="226" y="131"/>
                  <a:pt x="226" y="131"/>
                  <a:pt x="226" y="131"/>
                </a:cubicBezTo>
                <a:cubicBezTo>
                  <a:pt x="227" y="131"/>
                  <a:pt x="228" y="131"/>
                  <a:pt x="228" y="131"/>
                </a:cubicBezTo>
                <a:cubicBezTo>
                  <a:pt x="229" y="131"/>
                  <a:pt x="229" y="131"/>
                  <a:pt x="230" y="131"/>
                </a:cubicBezTo>
                <a:cubicBezTo>
                  <a:pt x="231" y="131"/>
                  <a:pt x="232" y="131"/>
                  <a:pt x="233" y="132"/>
                </a:cubicBezTo>
                <a:cubicBezTo>
                  <a:pt x="233" y="132"/>
                  <a:pt x="234" y="132"/>
                  <a:pt x="234" y="132"/>
                </a:cubicBezTo>
                <a:cubicBezTo>
                  <a:pt x="240" y="134"/>
                  <a:pt x="246" y="138"/>
                  <a:pt x="249" y="144"/>
                </a:cubicBezTo>
                <a:cubicBezTo>
                  <a:pt x="302" y="209"/>
                  <a:pt x="302" y="209"/>
                  <a:pt x="302" y="209"/>
                </a:cubicBezTo>
                <a:cubicBezTo>
                  <a:pt x="306" y="213"/>
                  <a:pt x="307" y="218"/>
                  <a:pt x="308" y="223"/>
                </a:cubicBezTo>
                <a:cubicBezTo>
                  <a:pt x="309" y="225"/>
                  <a:pt x="309" y="228"/>
                  <a:pt x="310" y="230"/>
                </a:cubicBezTo>
                <a:cubicBezTo>
                  <a:pt x="317" y="297"/>
                  <a:pt x="317" y="297"/>
                  <a:pt x="317" y="297"/>
                </a:cubicBezTo>
                <a:cubicBezTo>
                  <a:pt x="322" y="295"/>
                  <a:pt x="328" y="293"/>
                  <a:pt x="334" y="293"/>
                </a:cubicBezTo>
                <a:cubicBezTo>
                  <a:pt x="348" y="293"/>
                  <a:pt x="360" y="298"/>
                  <a:pt x="369" y="307"/>
                </a:cubicBezTo>
                <a:cubicBezTo>
                  <a:pt x="387" y="326"/>
                  <a:pt x="387" y="359"/>
                  <a:pt x="387" y="360"/>
                </a:cubicBezTo>
                <a:close/>
                <a:moveTo>
                  <a:pt x="104" y="57"/>
                </a:moveTo>
                <a:cubicBezTo>
                  <a:pt x="104" y="25"/>
                  <a:pt x="129" y="0"/>
                  <a:pt x="161" y="0"/>
                </a:cubicBezTo>
                <a:cubicBezTo>
                  <a:pt x="192" y="0"/>
                  <a:pt x="218" y="25"/>
                  <a:pt x="218" y="57"/>
                </a:cubicBezTo>
                <a:cubicBezTo>
                  <a:pt x="218" y="88"/>
                  <a:pt x="192" y="113"/>
                  <a:pt x="161" y="113"/>
                </a:cubicBezTo>
                <a:cubicBezTo>
                  <a:pt x="129" y="113"/>
                  <a:pt x="104" y="88"/>
                  <a:pt x="104" y="57"/>
                </a:cubicBezTo>
                <a:close/>
                <a:moveTo>
                  <a:pt x="165" y="56"/>
                </a:moveTo>
                <a:cubicBezTo>
                  <a:pt x="165" y="62"/>
                  <a:pt x="170" y="67"/>
                  <a:pt x="176" y="67"/>
                </a:cubicBezTo>
                <a:cubicBezTo>
                  <a:pt x="190" y="67"/>
                  <a:pt x="190" y="67"/>
                  <a:pt x="190" y="67"/>
                </a:cubicBezTo>
                <a:cubicBezTo>
                  <a:pt x="196" y="67"/>
                  <a:pt x="201" y="62"/>
                  <a:pt x="201" y="56"/>
                </a:cubicBezTo>
                <a:cubicBezTo>
                  <a:pt x="201" y="55"/>
                  <a:pt x="201" y="55"/>
                  <a:pt x="201" y="55"/>
                </a:cubicBezTo>
                <a:cubicBezTo>
                  <a:pt x="201" y="49"/>
                  <a:pt x="196" y="44"/>
                  <a:pt x="190" y="44"/>
                </a:cubicBezTo>
                <a:cubicBezTo>
                  <a:pt x="176" y="44"/>
                  <a:pt x="176" y="44"/>
                  <a:pt x="176" y="44"/>
                </a:cubicBezTo>
                <a:cubicBezTo>
                  <a:pt x="170" y="44"/>
                  <a:pt x="165" y="49"/>
                  <a:pt x="165" y="55"/>
                </a:cubicBezTo>
                <a:lnTo>
                  <a:pt x="165" y="56"/>
                </a:lnTo>
                <a:close/>
                <a:moveTo>
                  <a:pt x="121" y="56"/>
                </a:moveTo>
                <a:cubicBezTo>
                  <a:pt x="121" y="62"/>
                  <a:pt x="126" y="67"/>
                  <a:pt x="132" y="67"/>
                </a:cubicBezTo>
                <a:cubicBezTo>
                  <a:pt x="146" y="67"/>
                  <a:pt x="146" y="67"/>
                  <a:pt x="146" y="67"/>
                </a:cubicBezTo>
                <a:cubicBezTo>
                  <a:pt x="152" y="67"/>
                  <a:pt x="156" y="62"/>
                  <a:pt x="156" y="56"/>
                </a:cubicBezTo>
                <a:cubicBezTo>
                  <a:pt x="156" y="55"/>
                  <a:pt x="156" y="55"/>
                  <a:pt x="156" y="55"/>
                </a:cubicBezTo>
                <a:cubicBezTo>
                  <a:pt x="156" y="49"/>
                  <a:pt x="152" y="44"/>
                  <a:pt x="146" y="44"/>
                </a:cubicBezTo>
                <a:cubicBezTo>
                  <a:pt x="132" y="44"/>
                  <a:pt x="132" y="44"/>
                  <a:pt x="132" y="44"/>
                </a:cubicBezTo>
                <a:cubicBezTo>
                  <a:pt x="126" y="44"/>
                  <a:pt x="121" y="49"/>
                  <a:pt x="121" y="55"/>
                </a:cubicBezTo>
                <a:lnTo>
                  <a:pt x="121" y="56"/>
                </a:lnTo>
                <a:close/>
              </a:path>
            </a:pathLst>
          </a:custGeom>
          <a:gradFill flip="none" rotWithShape="1">
            <a:gsLst>
              <a:gs pos="0">
                <a:schemeClr val="accent1"/>
              </a:gs>
              <a:gs pos="100000">
                <a:schemeClr val="accent2"/>
              </a:gs>
            </a:gsLst>
            <a:lin ang="10800000" scaled="1"/>
            <a:tileRect/>
          </a:gradFill>
          <a:ln>
            <a:noFill/>
          </a:ln>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760" name="TextBox 759">
            <a:extLst>
              <a:ext uri="{FF2B5EF4-FFF2-40B4-BE49-F238E27FC236}">
                <a16:creationId xmlns:a16="http://schemas.microsoft.com/office/drawing/2014/main" id="{4DC7A2EF-7E37-927F-4024-F8B1B15C5978}"/>
              </a:ext>
            </a:extLst>
          </p:cNvPr>
          <p:cNvSpPr txBox="1"/>
          <p:nvPr/>
        </p:nvSpPr>
        <p:spPr>
          <a:xfrm>
            <a:off x="16217703" y="17802499"/>
            <a:ext cx="3274468" cy="1071447"/>
          </a:xfrm>
          <a:prstGeom prst="rect">
            <a:avLst/>
          </a:prstGeom>
          <a:noFill/>
        </p:spPr>
        <p:txBody>
          <a:bodyPr wrap="square" rtlCol="0">
            <a:spAutoFit/>
          </a:bodyPr>
          <a:lstStyle/>
          <a:p>
            <a:r>
              <a:rPr lang="en-GB" sz="2121" b="1" dirty="0">
                <a:solidFill>
                  <a:srgbClr val="FF0000"/>
                </a:solidFill>
              </a:rPr>
              <a:t>44.6%</a:t>
            </a:r>
            <a:r>
              <a:rPr lang="en-GB" sz="2121" dirty="0"/>
              <a:t> are </a:t>
            </a:r>
            <a:r>
              <a:rPr lang="en-GB" sz="2121" b="1" dirty="0"/>
              <a:t>married or in a civil partnership</a:t>
            </a:r>
          </a:p>
          <a:p>
            <a:endParaRPr lang="en-GB" sz="2121" dirty="0"/>
          </a:p>
        </p:txBody>
      </p:sp>
      <p:sp>
        <p:nvSpPr>
          <p:cNvPr id="761" name="TextBox 760">
            <a:extLst>
              <a:ext uri="{FF2B5EF4-FFF2-40B4-BE49-F238E27FC236}">
                <a16:creationId xmlns:a16="http://schemas.microsoft.com/office/drawing/2014/main" id="{5E261EBB-89A9-27E8-5525-FB9799E20FF4}"/>
              </a:ext>
            </a:extLst>
          </p:cNvPr>
          <p:cNvSpPr txBox="1"/>
          <p:nvPr/>
        </p:nvSpPr>
        <p:spPr>
          <a:xfrm>
            <a:off x="12468250" y="5087742"/>
            <a:ext cx="3032334" cy="2203360"/>
          </a:xfrm>
          <a:prstGeom prst="rect">
            <a:avLst/>
          </a:prstGeom>
          <a:noFill/>
        </p:spPr>
        <p:txBody>
          <a:bodyPr wrap="square" rtlCol="0">
            <a:spAutoFit/>
          </a:bodyPr>
          <a:lstStyle/>
          <a:p>
            <a:r>
              <a:rPr lang="en-GB" sz="1838" dirty="0"/>
              <a:t>The Faversham population</a:t>
            </a:r>
            <a:r>
              <a:rPr lang="en-GB" sz="1980" dirty="0"/>
              <a:t> has increased </a:t>
            </a:r>
            <a:r>
              <a:rPr lang="en-GB" sz="1980" b="1" dirty="0">
                <a:solidFill>
                  <a:schemeClr val="accent6">
                    <a:lumMod val="50000"/>
                  </a:schemeClr>
                </a:solidFill>
              </a:rPr>
              <a:t>6% </a:t>
            </a:r>
            <a:r>
              <a:rPr lang="en-GB" sz="1980" dirty="0"/>
              <a:t>since 2011 (by </a:t>
            </a:r>
            <a:r>
              <a:rPr lang="en-GB" sz="1980" b="1" dirty="0">
                <a:solidFill>
                  <a:schemeClr val="accent6">
                    <a:lumMod val="50000"/>
                  </a:schemeClr>
                </a:solidFill>
              </a:rPr>
              <a:t>1,121</a:t>
            </a:r>
            <a:r>
              <a:rPr lang="en-GB" sz="1980" dirty="0"/>
              <a:t> people). Surrounding catchment areas have increased more by </a:t>
            </a:r>
            <a:r>
              <a:rPr lang="en-GB" sz="1980" b="1" dirty="0">
                <a:solidFill>
                  <a:schemeClr val="accent6">
                    <a:lumMod val="50000"/>
                  </a:schemeClr>
                </a:solidFill>
              </a:rPr>
              <a:t>12%</a:t>
            </a:r>
            <a:r>
              <a:rPr lang="en-GB" sz="1980" dirty="0"/>
              <a:t>, up by </a:t>
            </a:r>
            <a:r>
              <a:rPr lang="en-GB" sz="1980" b="1" dirty="0">
                <a:solidFill>
                  <a:schemeClr val="accent6">
                    <a:lumMod val="50000"/>
                  </a:schemeClr>
                </a:solidFill>
              </a:rPr>
              <a:t>1582</a:t>
            </a:r>
            <a:r>
              <a:rPr lang="en-GB" sz="1980" dirty="0"/>
              <a:t> people.</a:t>
            </a:r>
          </a:p>
          <a:p>
            <a:endParaRPr lang="en-GB" sz="1838" dirty="0"/>
          </a:p>
        </p:txBody>
      </p:sp>
      <p:pic>
        <p:nvPicPr>
          <p:cNvPr id="763" name="Picture 762">
            <a:extLst>
              <a:ext uri="{FF2B5EF4-FFF2-40B4-BE49-F238E27FC236}">
                <a16:creationId xmlns:a16="http://schemas.microsoft.com/office/drawing/2014/main" id="{7845D48D-8DC9-7803-0B83-18DA489B8174}"/>
              </a:ext>
            </a:extLst>
          </p:cNvPr>
          <p:cNvPicPr>
            <a:picLocks noChangeAspect="1"/>
          </p:cNvPicPr>
          <p:nvPr/>
        </p:nvPicPr>
        <p:blipFill>
          <a:blip r:embed="rId17"/>
          <a:stretch>
            <a:fillRect/>
          </a:stretch>
        </p:blipFill>
        <p:spPr>
          <a:xfrm>
            <a:off x="20181288" y="6237109"/>
            <a:ext cx="623583" cy="934538"/>
          </a:xfrm>
          <a:prstGeom prst="rect">
            <a:avLst/>
          </a:prstGeom>
        </p:spPr>
      </p:pic>
      <p:pic>
        <p:nvPicPr>
          <p:cNvPr id="765" name="Picture 764">
            <a:extLst>
              <a:ext uri="{FF2B5EF4-FFF2-40B4-BE49-F238E27FC236}">
                <a16:creationId xmlns:a16="http://schemas.microsoft.com/office/drawing/2014/main" id="{CAEDB8DD-913D-F403-136D-2843B9BDC9E2}"/>
              </a:ext>
            </a:extLst>
          </p:cNvPr>
          <p:cNvPicPr>
            <a:picLocks noChangeAspect="1"/>
          </p:cNvPicPr>
          <p:nvPr/>
        </p:nvPicPr>
        <p:blipFill>
          <a:blip r:embed="rId18"/>
          <a:stretch>
            <a:fillRect/>
          </a:stretch>
        </p:blipFill>
        <p:spPr>
          <a:xfrm>
            <a:off x="19623736" y="6515559"/>
            <a:ext cx="528180" cy="655226"/>
          </a:xfrm>
          <a:prstGeom prst="rect">
            <a:avLst/>
          </a:prstGeom>
        </p:spPr>
      </p:pic>
      <p:pic>
        <p:nvPicPr>
          <p:cNvPr id="769" name="Picture 768">
            <a:extLst>
              <a:ext uri="{FF2B5EF4-FFF2-40B4-BE49-F238E27FC236}">
                <a16:creationId xmlns:a16="http://schemas.microsoft.com/office/drawing/2014/main" id="{D3130FD7-4FE1-6FF7-59D0-AD1459A9E093}"/>
              </a:ext>
            </a:extLst>
          </p:cNvPr>
          <p:cNvPicPr>
            <a:picLocks noChangeAspect="1"/>
          </p:cNvPicPr>
          <p:nvPr/>
        </p:nvPicPr>
        <p:blipFill>
          <a:blip r:embed="rId19"/>
          <a:stretch>
            <a:fillRect/>
          </a:stretch>
        </p:blipFill>
        <p:spPr>
          <a:xfrm>
            <a:off x="20826808" y="6330288"/>
            <a:ext cx="885515" cy="842319"/>
          </a:xfrm>
          <a:prstGeom prst="rect">
            <a:avLst/>
          </a:prstGeom>
        </p:spPr>
      </p:pic>
      <p:grpSp>
        <p:nvGrpSpPr>
          <p:cNvPr id="775" name="Group 774">
            <a:extLst>
              <a:ext uri="{FF2B5EF4-FFF2-40B4-BE49-F238E27FC236}">
                <a16:creationId xmlns:a16="http://schemas.microsoft.com/office/drawing/2014/main" id="{B8ED395C-96BD-3AD8-5942-E0E1DB35BC98}"/>
              </a:ext>
            </a:extLst>
          </p:cNvPr>
          <p:cNvGrpSpPr/>
          <p:nvPr/>
        </p:nvGrpSpPr>
        <p:grpSpPr>
          <a:xfrm>
            <a:off x="22645357" y="3412073"/>
            <a:ext cx="3142872" cy="2207121"/>
            <a:chOff x="31541290" y="5219826"/>
            <a:chExt cx="4444585" cy="3121266"/>
          </a:xfrm>
        </p:grpSpPr>
        <p:graphicFrame>
          <p:nvGraphicFramePr>
            <p:cNvPr id="770" name="Chart 769">
              <a:extLst>
                <a:ext uri="{FF2B5EF4-FFF2-40B4-BE49-F238E27FC236}">
                  <a16:creationId xmlns:a16="http://schemas.microsoft.com/office/drawing/2014/main" id="{4EE31006-884D-86AA-03B5-3CB30677A672}"/>
                </a:ext>
              </a:extLst>
            </p:cNvPr>
            <p:cNvGraphicFramePr>
              <a:graphicFrameLocks/>
            </p:cNvGraphicFramePr>
            <p:nvPr>
              <p:extLst>
                <p:ext uri="{D42A27DB-BD31-4B8C-83A1-F6EECF244321}">
                  <p14:modId xmlns:p14="http://schemas.microsoft.com/office/powerpoint/2010/main" val="3733951439"/>
                </p:ext>
              </p:extLst>
            </p:nvPr>
          </p:nvGraphicFramePr>
          <p:xfrm>
            <a:off x="32211135" y="5219826"/>
            <a:ext cx="3223260" cy="2762250"/>
          </p:xfrm>
          <a:graphic>
            <a:graphicData uri="http://schemas.openxmlformats.org/drawingml/2006/chart">
              <c:chart xmlns:c="http://schemas.openxmlformats.org/drawingml/2006/chart" xmlns:r="http://schemas.openxmlformats.org/officeDocument/2006/relationships" r:id="rId20"/>
            </a:graphicData>
          </a:graphic>
        </p:graphicFrame>
        <p:pic>
          <p:nvPicPr>
            <p:cNvPr id="1026" name="Picture 2" descr="Family icon vector | Free SVG">
              <a:extLst>
                <a:ext uri="{FF2B5EF4-FFF2-40B4-BE49-F238E27FC236}">
                  <a16:creationId xmlns:a16="http://schemas.microsoft.com/office/drawing/2014/main" id="{C2EC8516-CECD-97CC-6A50-DE6CDF7CFA3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344790" y="6078645"/>
              <a:ext cx="952830" cy="952830"/>
            </a:xfrm>
            <a:prstGeom prst="rect">
              <a:avLst/>
            </a:prstGeom>
            <a:noFill/>
            <a:extLst>
              <a:ext uri="{909E8E84-426E-40DD-AFC4-6F175D3DCCD1}">
                <a14:hiddenFill xmlns:a14="http://schemas.microsoft.com/office/drawing/2010/main">
                  <a:solidFill>
                    <a:srgbClr val="FFFFFF"/>
                  </a:solidFill>
                </a14:hiddenFill>
              </a:ext>
            </a:extLst>
          </p:spPr>
        </p:pic>
        <p:sp>
          <p:nvSpPr>
            <p:cNvPr id="771" name="TextBox 770">
              <a:extLst>
                <a:ext uri="{FF2B5EF4-FFF2-40B4-BE49-F238E27FC236}">
                  <a16:creationId xmlns:a16="http://schemas.microsoft.com/office/drawing/2014/main" id="{8D1A777C-4896-CE59-B573-C5FD9F0A77EA}"/>
                </a:ext>
              </a:extLst>
            </p:cNvPr>
            <p:cNvSpPr txBox="1"/>
            <p:nvPr/>
          </p:nvSpPr>
          <p:spPr>
            <a:xfrm>
              <a:off x="34590244" y="5450511"/>
              <a:ext cx="1395631" cy="961634"/>
            </a:xfrm>
            <a:prstGeom prst="rect">
              <a:avLst/>
            </a:prstGeom>
            <a:noFill/>
          </p:spPr>
          <p:txBody>
            <a:bodyPr wrap="square" rtlCol="0">
              <a:spAutoFit/>
            </a:bodyPr>
            <a:lstStyle/>
            <a:p>
              <a:pPr algn="ctr"/>
              <a:r>
                <a:rPr lang="en-GB" sz="1273" b="1" dirty="0"/>
                <a:t>1 person households</a:t>
              </a:r>
            </a:p>
            <a:p>
              <a:pPr algn="ctr"/>
              <a:r>
                <a:rPr lang="en-GB" sz="1273" b="1" dirty="0">
                  <a:solidFill>
                    <a:srgbClr val="FF0000"/>
                  </a:solidFill>
                </a:rPr>
                <a:t>29.1%</a:t>
              </a:r>
            </a:p>
          </p:txBody>
        </p:sp>
        <p:sp>
          <p:nvSpPr>
            <p:cNvPr id="772" name="TextBox 771">
              <a:extLst>
                <a:ext uri="{FF2B5EF4-FFF2-40B4-BE49-F238E27FC236}">
                  <a16:creationId xmlns:a16="http://schemas.microsoft.com/office/drawing/2014/main" id="{A9AC6821-3A14-61D0-2F72-DBAFC0ED8498}"/>
                </a:ext>
              </a:extLst>
            </p:cNvPr>
            <p:cNvSpPr txBox="1"/>
            <p:nvPr/>
          </p:nvSpPr>
          <p:spPr>
            <a:xfrm>
              <a:off x="33928114" y="7379458"/>
              <a:ext cx="1395631" cy="961634"/>
            </a:xfrm>
            <a:prstGeom prst="rect">
              <a:avLst/>
            </a:prstGeom>
            <a:noFill/>
          </p:spPr>
          <p:txBody>
            <a:bodyPr wrap="square" rtlCol="0">
              <a:spAutoFit/>
            </a:bodyPr>
            <a:lstStyle/>
            <a:p>
              <a:pPr algn="ctr"/>
              <a:r>
                <a:rPr lang="en-GB" sz="1273" b="1" dirty="0"/>
                <a:t>2 person households</a:t>
              </a:r>
            </a:p>
            <a:p>
              <a:pPr algn="ctr"/>
              <a:r>
                <a:rPr lang="en-GB" sz="1273" b="1" dirty="0">
                  <a:solidFill>
                    <a:srgbClr val="FF0000"/>
                  </a:solidFill>
                </a:rPr>
                <a:t>36.5%</a:t>
              </a:r>
            </a:p>
          </p:txBody>
        </p:sp>
        <p:sp>
          <p:nvSpPr>
            <p:cNvPr id="773" name="TextBox 772">
              <a:extLst>
                <a:ext uri="{FF2B5EF4-FFF2-40B4-BE49-F238E27FC236}">
                  <a16:creationId xmlns:a16="http://schemas.microsoft.com/office/drawing/2014/main" id="{D8B8BAB2-AE5A-D6F1-9413-450FD2F86F21}"/>
                </a:ext>
              </a:extLst>
            </p:cNvPr>
            <p:cNvSpPr txBox="1"/>
            <p:nvPr/>
          </p:nvSpPr>
          <p:spPr>
            <a:xfrm>
              <a:off x="31713031" y="6689375"/>
              <a:ext cx="1395631" cy="961634"/>
            </a:xfrm>
            <a:prstGeom prst="rect">
              <a:avLst/>
            </a:prstGeom>
            <a:noFill/>
          </p:spPr>
          <p:txBody>
            <a:bodyPr wrap="square" rtlCol="0">
              <a:spAutoFit/>
            </a:bodyPr>
            <a:lstStyle/>
            <a:p>
              <a:pPr algn="ctr"/>
              <a:r>
                <a:rPr lang="en-GB" sz="1273" b="1" dirty="0"/>
                <a:t>3 person households</a:t>
              </a:r>
            </a:p>
            <a:p>
              <a:pPr algn="ctr"/>
              <a:r>
                <a:rPr lang="en-GB" sz="1273" b="1" dirty="0">
                  <a:solidFill>
                    <a:srgbClr val="FF0000"/>
                  </a:solidFill>
                </a:rPr>
                <a:t>16.0%</a:t>
              </a:r>
            </a:p>
          </p:txBody>
        </p:sp>
        <p:sp>
          <p:nvSpPr>
            <p:cNvPr id="774" name="TextBox 773">
              <a:extLst>
                <a:ext uri="{FF2B5EF4-FFF2-40B4-BE49-F238E27FC236}">
                  <a16:creationId xmlns:a16="http://schemas.microsoft.com/office/drawing/2014/main" id="{8A70354B-3222-8156-68F0-1834D6436601}"/>
                </a:ext>
              </a:extLst>
            </p:cNvPr>
            <p:cNvSpPr txBox="1"/>
            <p:nvPr/>
          </p:nvSpPr>
          <p:spPr>
            <a:xfrm>
              <a:off x="31541290" y="5252228"/>
              <a:ext cx="1909466" cy="961634"/>
            </a:xfrm>
            <a:prstGeom prst="rect">
              <a:avLst/>
            </a:prstGeom>
            <a:noFill/>
          </p:spPr>
          <p:txBody>
            <a:bodyPr wrap="square" rtlCol="0">
              <a:spAutoFit/>
            </a:bodyPr>
            <a:lstStyle/>
            <a:p>
              <a:pPr algn="ctr"/>
              <a:r>
                <a:rPr lang="en-GB" sz="1273" b="1" dirty="0"/>
                <a:t>4 or more person households</a:t>
              </a:r>
            </a:p>
            <a:p>
              <a:pPr algn="ctr"/>
              <a:r>
                <a:rPr lang="en-GB" sz="1273" b="1" dirty="0">
                  <a:solidFill>
                    <a:srgbClr val="FF0000"/>
                  </a:solidFill>
                </a:rPr>
                <a:t>18.4%</a:t>
              </a:r>
            </a:p>
          </p:txBody>
        </p:sp>
      </p:grpSp>
      <p:graphicFrame>
        <p:nvGraphicFramePr>
          <p:cNvPr id="778" name="Table 778">
            <a:extLst>
              <a:ext uri="{FF2B5EF4-FFF2-40B4-BE49-F238E27FC236}">
                <a16:creationId xmlns:a16="http://schemas.microsoft.com/office/drawing/2014/main" id="{E34E699D-B7FF-F8AB-7A4C-97D9F894D871}"/>
              </a:ext>
            </a:extLst>
          </p:cNvPr>
          <p:cNvGraphicFramePr>
            <a:graphicFrameLocks noGrp="1"/>
          </p:cNvGraphicFramePr>
          <p:nvPr>
            <p:extLst>
              <p:ext uri="{D42A27DB-BD31-4B8C-83A1-F6EECF244321}">
                <p14:modId xmlns:p14="http://schemas.microsoft.com/office/powerpoint/2010/main" val="850941498"/>
              </p:ext>
            </p:extLst>
          </p:nvPr>
        </p:nvGraphicFramePr>
        <p:xfrm>
          <a:off x="26467405" y="2863908"/>
          <a:ext cx="1733145" cy="1697989"/>
        </p:xfrm>
        <a:graphic>
          <a:graphicData uri="http://schemas.openxmlformats.org/drawingml/2006/table">
            <a:tbl>
              <a:tblPr firstRow="1" bandRow="1">
                <a:tableStyleId>{5C22544A-7EE6-4342-B048-85BDC9FD1C3A}</a:tableStyleId>
              </a:tblPr>
              <a:tblGrid>
                <a:gridCol w="999440">
                  <a:extLst>
                    <a:ext uri="{9D8B030D-6E8A-4147-A177-3AD203B41FA5}">
                      <a16:colId xmlns:a16="http://schemas.microsoft.com/office/drawing/2014/main" val="1074787366"/>
                    </a:ext>
                  </a:extLst>
                </a:gridCol>
                <a:gridCol w="733705">
                  <a:extLst>
                    <a:ext uri="{9D8B030D-6E8A-4147-A177-3AD203B41FA5}">
                      <a16:colId xmlns:a16="http://schemas.microsoft.com/office/drawing/2014/main" val="2423509057"/>
                    </a:ext>
                  </a:extLst>
                </a:gridCol>
              </a:tblGrid>
              <a:tr h="495722">
                <a:tc>
                  <a:txBody>
                    <a:bodyPr/>
                    <a:lstStyle/>
                    <a:p>
                      <a:r>
                        <a:rPr lang="en-GB" sz="1400" dirty="0"/>
                        <a:t>Number of bedrooms</a:t>
                      </a:r>
                    </a:p>
                  </a:txBody>
                  <a:tcPr marL="64659" marR="64659" marT="32330" marB="32330"/>
                </a:tc>
                <a:tc>
                  <a:txBody>
                    <a:bodyPr/>
                    <a:lstStyle/>
                    <a:p>
                      <a:r>
                        <a:rPr lang="en-GB" sz="1400" dirty="0"/>
                        <a:t>Percent</a:t>
                      </a:r>
                    </a:p>
                  </a:txBody>
                  <a:tcPr marL="64659" marR="64659" marT="32330" marB="32330"/>
                </a:tc>
                <a:extLst>
                  <a:ext uri="{0D108BD9-81ED-4DB2-BD59-A6C34878D82A}">
                    <a16:rowId xmlns:a16="http://schemas.microsoft.com/office/drawing/2014/main" val="496062007"/>
                  </a:ext>
                </a:extLst>
              </a:tr>
              <a:tr h="280191">
                <a:tc>
                  <a:txBody>
                    <a:bodyPr/>
                    <a:lstStyle/>
                    <a:p>
                      <a:r>
                        <a:rPr lang="en-GB" sz="1400" dirty="0"/>
                        <a:t>1</a:t>
                      </a:r>
                    </a:p>
                  </a:txBody>
                  <a:tcPr marL="64659" marR="64659" marT="32330" marB="32330"/>
                </a:tc>
                <a:tc>
                  <a:txBody>
                    <a:bodyPr/>
                    <a:lstStyle/>
                    <a:p>
                      <a:r>
                        <a:rPr lang="en-GB" sz="1400" dirty="0"/>
                        <a:t>6.6%</a:t>
                      </a:r>
                    </a:p>
                  </a:txBody>
                  <a:tcPr marL="64659" marR="64659" marT="32330" marB="32330"/>
                </a:tc>
                <a:extLst>
                  <a:ext uri="{0D108BD9-81ED-4DB2-BD59-A6C34878D82A}">
                    <a16:rowId xmlns:a16="http://schemas.microsoft.com/office/drawing/2014/main" val="800317179"/>
                  </a:ext>
                </a:extLst>
              </a:tr>
              <a:tr h="280191">
                <a:tc>
                  <a:txBody>
                    <a:bodyPr/>
                    <a:lstStyle/>
                    <a:p>
                      <a:r>
                        <a:rPr lang="en-GB" sz="1400" dirty="0"/>
                        <a:t>2</a:t>
                      </a:r>
                    </a:p>
                  </a:txBody>
                  <a:tcPr marL="64659" marR="64659" marT="32330" marB="32330"/>
                </a:tc>
                <a:tc>
                  <a:txBody>
                    <a:bodyPr/>
                    <a:lstStyle/>
                    <a:p>
                      <a:r>
                        <a:rPr lang="en-GB" sz="1400" dirty="0"/>
                        <a:t>31.2%</a:t>
                      </a:r>
                    </a:p>
                  </a:txBody>
                  <a:tcPr marL="64659" marR="64659" marT="32330" marB="32330"/>
                </a:tc>
                <a:extLst>
                  <a:ext uri="{0D108BD9-81ED-4DB2-BD59-A6C34878D82A}">
                    <a16:rowId xmlns:a16="http://schemas.microsoft.com/office/drawing/2014/main" val="1525196520"/>
                  </a:ext>
                </a:extLst>
              </a:tr>
              <a:tr h="280191">
                <a:tc>
                  <a:txBody>
                    <a:bodyPr/>
                    <a:lstStyle/>
                    <a:p>
                      <a:r>
                        <a:rPr lang="en-GB" sz="1400" dirty="0"/>
                        <a:t>3</a:t>
                      </a:r>
                    </a:p>
                  </a:txBody>
                  <a:tcPr marL="64659" marR="64659" marT="32330" marB="32330"/>
                </a:tc>
                <a:tc>
                  <a:txBody>
                    <a:bodyPr/>
                    <a:lstStyle/>
                    <a:p>
                      <a:r>
                        <a:rPr lang="en-GB" sz="1400" dirty="0"/>
                        <a:t>43.7%</a:t>
                      </a:r>
                    </a:p>
                  </a:txBody>
                  <a:tcPr marL="64659" marR="64659" marT="32330" marB="32330"/>
                </a:tc>
                <a:extLst>
                  <a:ext uri="{0D108BD9-81ED-4DB2-BD59-A6C34878D82A}">
                    <a16:rowId xmlns:a16="http://schemas.microsoft.com/office/drawing/2014/main" val="398386759"/>
                  </a:ext>
                </a:extLst>
              </a:tr>
              <a:tr h="361694">
                <a:tc>
                  <a:txBody>
                    <a:bodyPr/>
                    <a:lstStyle/>
                    <a:p>
                      <a:r>
                        <a:rPr lang="en-GB" sz="1400" dirty="0"/>
                        <a:t>4 or more</a:t>
                      </a:r>
                    </a:p>
                  </a:txBody>
                  <a:tcPr marL="64659" marR="64659" marT="32330" marB="32330"/>
                </a:tc>
                <a:tc>
                  <a:txBody>
                    <a:bodyPr/>
                    <a:lstStyle/>
                    <a:p>
                      <a:r>
                        <a:rPr lang="en-GB" sz="1400" dirty="0"/>
                        <a:t>15.5%</a:t>
                      </a:r>
                    </a:p>
                  </a:txBody>
                  <a:tcPr marL="64659" marR="64659" marT="32330" marB="32330"/>
                </a:tc>
                <a:extLst>
                  <a:ext uri="{0D108BD9-81ED-4DB2-BD59-A6C34878D82A}">
                    <a16:rowId xmlns:a16="http://schemas.microsoft.com/office/drawing/2014/main" val="1628199798"/>
                  </a:ext>
                </a:extLst>
              </a:tr>
            </a:tbl>
          </a:graphicData>
        </a:graphic>
      </p:graphicFrame>
      <p:pic>
        <p:nvPicPr>
          <p:cNvPr id="1032" name="Picture 8" descr="Properties For Sale in Faversham | Rightmove">
            <a:extLst>
              <a:ext uri="{FF2B5EF4-FFF2-40B4-BE49-F238E27FC236}">
                <a16:creationId xmlns:a16="http://schemas.microsoft.com/office/drawing/2014/main" id="{B77BFAF9-4CE9-62BF-A343-1D7F51F836F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695238" y="1487328"/>
            <a:ext cx="1149737" cy="765097"/>
          </a:xfrm>
          <a:prstGeom prst="rect">
            <a:avLst/>
          </a:prstGeom>
          <a:noFill/>
          <a:extLst>
            <a:ext uri="{909E8E84-426E-40DD-AFC4-6F175D3DCCD1}">
              <a14:hiddenFill xmlns:a14="http://schemas.microsoft.com/office/drawing/2010/main">
                <a:solidFill>
                  <a:srgbClr val="FFFFFF"/>
                </a:solidFill>
              </a14:hiddenFill>
            </a:ext>
          </a:extLst>
        </p:spPr>
      </p:pic>
      <p:pic>
        <p:nvPicPr>
          <p:cNvPr id="484" name="Picture 483">
            <a:extLst>
              <a:ext uri="{FF2B5EF4-FFF2-40B4-BE49-F238E27FC236}">
                <a16:creationId xmlns:a16="http://schemas.microsoft.com/office/drawing/2014/main" id="{A3A27714-4172-1848-5724-669F3395650A}"/>
              </a:ext>
            </a:extLst>
          </p:cNvPr>
          <p:cNvPicPr>
            <a:picLocks noChangeAspect="1"/>
          </p:cNvPicPr>
          <p:nvPr/>
        </p:nvPicPr>
        <p:blipFill>
          <a:blip r:embed="rId23"/>
          <a:stretch>
            <a:fillRect/>
          </a:stretch>
        </p:blipFill>
        <p:spPr>
          <a:xfrm>
            <a:off x="22784989" y="8336306"/>
            <a:ext cx="4195638" cy="3167568"/>
          </a:xfrm>
          <a:prstGeom prst="rect">
            <a:avLst/>
          </a:prstGeom>
        </p:spPr>
      </p:pic>
      <p:graphicFrame>
        <p:nvGraphicFramePr>
          <p:cNvPr id="781" name="Chart 780">
            <a:extLst>
              <a:ext uri="{FF2B5EF4-FFF2-40B4-BE49-F238E27FC236}">
                <a16:creationId xmlns:a16="http://schemas.microsoft.com/office/drawing/2014/main" id="{0F0B802B-C65C-A90E-A74A-300EDD68231C}"/>
              </a:ext>
            </a:extLst>
          </p:cNvPr>
          <p:cNvGraphicFramePr>
            <a:graphicFrameLocks/>
          </p:cNvGraphicFramePr>
          <p:nvPr>
            <p:extLst>
              <p:ext uri="{D42A27DB-BD31-4B8C-83A1-F6EECF244321}">
                <p14:modId xmlns:p14="http://schemas.microsoft.com/office/powerpoint/2010/main" val="1158990901"/>
              </p:ext>
            </p:extLst>
          </p:nvPr>
        </p:nvGraphicFramePr>
        <p:xfrm>
          <a:off x="20963531" y="10074901"/>
          <a:ext cx="1445194" cy="1522766"/>
        </p:xfrm>
        <a:graphic>
          <a:graphicData uri="http://schemas.openxmlformats.org/drawingml/2006/chart">
            <c:chart xmlns:c="http://schemas.openxmlformats.org/drawingml/2006/chart" xmlns:r="http://schemas.openxmlformats.org/officeDocument/2006/relationships" r:id="rId24"/>
          </a:graphicData>
        </a:graphic>
      </p:graphicFrame>
      <p:sp>
        <p:nvSpPr>
          <p:cNvPr id="782" name="TextBox 781">
            <a:extLst>
              <a:ext uri="{FF2B5EF4-FFF2-40B4-BE49-F238E27FC236}">
                <a16:creationId xmlns:a16="http://schemas.microsoft.com/office/drawing/2014/main" id="{CE366236-C201-1864-1F71-F9BC37719666}"/>
              </a:ext>
            </a:extLst>
          </p:cNvPr>
          <p:cNvSpPr txBox="1"/>
          <p:nvPr/>
        </p:nvSpPr>
        <p:spPr>
          <a:xfrm>
            <a:off x="21423688" y="11532443"/>
            <a:ext cx="1011280" cy="614655"/>
          </a:xfrm>
          <a:prstGeom prst="rect">
            <a:avLst/>
          </a:prstGeom>
          <a:noFill/>
        </p:spPr>
        <p:txBody>
          <a:bodyPr wrap="square" rtlCol="0">
            <a:spAutoFit/>
          </a:bodyPr>
          <a:lstStyle/>
          <a:p>
            <a:pPr algn="ctr"/>
            <a:r>
              <a:rPr lang="en-GB" sz="1697" b="1" dirty="0"/>
              <a:t>68.9%  full-time</a:t>
            </a:r>
          </a:p>
        </p:txBody>
      </p:sp>
      <p:sp>
        <p:nvSpPr>
          <p:cNvPr id="783" name="TextBox 782">
            <a:extLst>
              <a:ext uri="{FF2B5EF4-FFF2-40B4-BE49-F238E27FC236}">
                <a16:creationId xmlns:a16="http://schemas.microsoft.com/office/drawing/2014/main" id="{2358A70E-A263-190A-F715-067ACC9ACEDE}"/>
              </a:ext>
            </a:extLst>
          </p:cNvPr>
          <p:cNvSpPr txBox="1"/>
          <p:nvPr/>
        </p:nvSpPr>
        <p:spPr>
          <a:xfrm>
            <a:off x="20747548" y="9626822"/>
            <a:ext cx="1011280" cy="875817"/>
          </a:xfrm>
          <a:prstGeom prst="rect">
            <a:avLst/>
          </a:prstGeom>
          <a:noFill/>
        </p:spPr>
        <p:txBody>
          <a:bodyPr wrap="square" rtlCol="0">
            <a:spAutoFit/>
          </a:bodyPr>
          <a:lstStyle/>
          <a:p>
            <a:pPr algn="ctr"/>
            <a:r>
              <a:rPr lang="en-GB" sz="1697" b="1" dirty="0"/>
              <a:t>31.1%  part-time</a:t>
            </a:r>
          </a:p>
        </p:txBody>
      </p:sp>
      <p:sp>
        <p:nvSpPr>
          <p:cNvPr id="784" name="Arrow: Right 783">
            <a:extLst>
              <a:ext uri="{FF2B5EF4-FFF2-40B4-BE49-F238E27FC236}">
                <a16:creationId xmlns:a16="http://schemas.microsoft.com/office/drawing/2014/main" id="{01EED055-D2D3-DDED-F815-370AA0EC7769}"/>
              </a:ext>
            </a:extLst>
          </p:cNvPr>
          <p:cNvSpPr/>
          <p:nvPr/>
        </p:nvSpPr>
        <p:spPr>
          <a:xfrm rot="16200000">
            <a:off x="21809186" y="11413713"/>
            <a:ext cx="162266" cy="2101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3"/>
          </a:p>
        </p:txBody>
      </p:sp>
      <p:sp>
        <p:nvSpPr>
          <p:cNvPr id="785" name="Arrow: Right 784">
            <a:extLst>
              <a:ext uri="{FF2B5EF4-FFF2-40B4-BE49-F238E27FC236}">
                <a16:creationId xmlns:a16="http://schemas.microsoft.com/office/drawing/2014/main" id="{C85A0434-E694-A417-D7EB-40B09C78D139}"/>
              </a:ext>
            </a:extLst>
          </p:cNvPr>
          <p:cNvSpPr/>
          <p:nvPr/>
        </p:nvSpPr>
        <p:spPr>
          <a:xfrm rot="3835537">
            <a:off x="21138914" y="10187979"/>
            <a:ext cx="162266" cy="21012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273"/>
          </a:p>
        </p:txBody>
      </p:sp>
      <p:sp>
        <p:nvSpPr>
          <p:cNvPr id="788" name="TextBox 787">
            <a:extLst>
              <a:ext uri="{FF2B5EF4-FFF2-40B4-BE49-F238E27FC236}">
                <a16:creationId xmlns:a16="http://schemas.microsoft.com/office/drawing/2014/main" id="{4E823ACB-94D3-AF3E-B234-D0221EBF5ECF}"/>
              </a:ext>
            </a:extLst>
          </p:cNvPr>
          <p:cNvSpPr txBox="1"/>
          <p:nvPr/>
        </p:nvSpPr>
        <p:spPr>
          <a:xfrm>
            <a:off x="23992535" y="12605044"/>
            <a:ext cx="598474" cy="288220"/>
          </a:xfrm>
          <a:prstGeom prst="rect">
            <a:avLst/>
          </a:prstGeom>
          <a:noFill/>
        </p:spPr>
        <p:txBody>
          <a:bodyPr wrap="square" rtlCol="0">
            <a:spAutoFit/>
          </a:bodyPr>
          <a:lstStyle/>
          <a:p>
            <a:r>
              <a:rPr lang="en-GB" sz="1273" dirty="0"/>
              <a:t>34%</a:t>
            </a:r>
          </a:p>
        </p:txBody>
      </p:sp>
      <p:sp>
        <p:nvSpPr>
          <p:cNvPr id="789" name="TextBox 788">
            <a:extLst>
              <a:ext uri="{FF2B5EF4-FFF2-40B4-BE49-F238E27FC236}">
                <a16:creationId xmlns:a16="http://schemas.microsoft.com/office/drawing/2014/main" id="{01CAFCDC-8AB7-AE98-3D9F-B33B352D9171}"/>
              </a:ext>
            </a:extLst>
          </p:cNvPr>
          <p:cNvSpPr txBox="1"/>
          <p:nvPr/>
        </p:nvSpPr>
        <p:spPr>
          <a:xfrm>
            <a:off x="25127986" y="12627636"/>
            <a:ext cx="598474" cy="288220"/>
          </a:xfrm>
          <a:prstGeom prst="rect">
            <a:avLst/>
          </a:prstGeom>
          <a:noFill/>
        </p:spPr>
        <p:txBody>
          <a:bodyPr wrap="square" rtlCol="0">
            <a:spAutoFit/>
          </a:bodyPr>
          <a:lstStyle/>
          <a:p>
            <a:r>
              <a:rPr lang="en-GB" sz="1273" dirty="0"/>
              <a:t>12%</a:t>
            </a:r>
          </a:p>
        </p:txBody>
      </p:sp>
      <p:sp>
        <p:nvSpPr>
          <p:cNvPr id="790" name="TextBox 789">
            <a:extLst>
              <a:ext uri="{FF2B5EF4-FFF2-40B4-BE49-F238E27FC236}">
                <a16:creationId xmlns:a16="http://schemas.microsoft.com/office/drawing/2014/main" id="{76EB9394-D65C-1208-2E3E-6DA1A3DCF1C7}"/>
              </a:ext>
            </a:extLst>
          </p:cNvPr>
          <p:cNvSpPr txBox="1"/>
          <p:nvPr/>
        </p:nvSpPr>
        <p:spPr>
          <a:xfrm>
            <a:off x="25728360" y="12619772"/>
            <a:ext cx="598474" cy="288220"/>
          </a:xfrm>
          <a:prstGeom prst="rect">
            <a:avLst/>
          </a:prstGeom>
          <a:noFill/>
        </p:spPr>
        <p:txBody>
          <a:bodyPr wrap="square" rtlCol="0">
            <a:spAutoFit/>
          </a:bodyPr>
          <a:lstStyle/>
          <a:p>
            <a:r>
              <a:rPr lang="en-GB" sz="1273" dirty="0"/>
              <a:t>11%</a:t>
            </a:r>
          </a:p>
        </p:txBody>
      </p:sp>
      <p:sp>
        <p:nvSpPr>
          <p:cNvPr id="793" name="TextBox 792">
            <a:extLst>
              <a:ext uri="{FF2B5EF4-FFF2-40B4-BE49-F238E27FC236}">
                <a16:creationId xmlns:a16="http://schemas.microsoft.com/office/drawing/2014/main" id="{9DFC17E8-D82D-3B9F-4618-885D6C635374}"/>
              </a:ext>
            </a:extLst>
          </p:cNvPr>
          <p:cNvSpPr txBox="1"/>
          <p:nvPr/>
        </p:nvSpPr>
        <p:spPr>
          <a:xfrm>
            <a:off x="27396220" y="12632155"/>
            <a:ext cx="598474" cy="288220"/>
          </a:xfrm>
          <a:prstGeom prst="rect">
            <a:avLst/>
          </a:prstGeom>
          <a:noFill/>
        </p:spPr>
        <p:txBody>
          <a:bodyPr wrap="square" rtlCol="0">
            <a:spAutoFit/>
          </a:bodyPr>
          <a:lstStyle/>
          <a:p>
            <a:r>
              <a:rPr lang="en-GB" sz="1273" dirty="0"/>
              <a:t>25%</a:t>
            </a:r>
          </a:p>
        </p:txBody>
      </p:sp>
      <p:sp>
        <p:nvSpPr>
          <p:cNvPr id="794" name="TextBox 793">
            <a:extLst>
              <a:ext uri="{FF2B5EF4-FFF2-40B4-BE49-F238E27FC236}">
                <a16:creationId xmlns:a16="http://schemas.microsoft.com/office/drawing/2014/main" id="{29E8EB57-EC8D-6248-1D92-56FF56E333E4}"/>
              </a:ext>
            </a:extLst>
          </p:cNvPr>
          <p:cNvSpPr txBox="1"/>
          <p:nvPr/>
        </p:nvSpPr>
        <p:spPr>
          <a:xfrm>
            <a:off x="26155458" y="12639217"/>
            <a:ext cx="598474" cy="288220"/>
          </a:xfrm>
          <a:prstGeom prst="rect">
            <a:avLst/>
          </a:prstGeom>
          <a:noFill/>
        </p:spPr>
        <p:txBody>
          <a:bodyPr wrap="square" rtlCol="0">
            <a:spAutoFit/>
          </a:bodyPr>
          <a:lstStyle/>
          <a:p>
            <a:r>
              <a:rPr lang="en-GB" sz="1273" dirty="0"/>
              <a:t>6%</a:t>
            </a:r>
          </a:p>
        </p:txBody>
      </p:sp>
      <p:sp>
        <p:nvSpPr>
          <p:cNvPr id="797" name="TextBox 796">
            <a:extLst>
              <a:ext uri="{FF2B5EF4-FFF2-40B4-BE49-F238E27FC236}">
                <a16:creationId xmlns:a16="http://schemas.microsoft.com/office/drawing/2014/main" id="{493FCA58-254D-EF73-A5C6-CC69EE621670}"/>
              </a:ext>
            </a:extLst>
          </p:cNvPr>
          <p:cNvSpPr txBox="1"/>
          <p:nvPr/>
        </p:nvSpPr>
        <p:spPr>
          <a:xfrm>
            <a:off x="22923461" y="12193007"/>
            <a:ext cx="1058344" cy="484107"/>
          </a:xfrm>
          <a:prstGeom prst="rect">
            <a:avLst/>
          </a:prstGeom>
          <a:noFill/>
        </p:spPr>
        <p:txBody>
          <a:bodyPr wrap="square" rtlCol="0">
            <a:spAutoFit/>
          </a:bodyPr>
          <a:lstStyle/>
          <a:p>
            <a:r>
              <a:rPr lang="en-GB" sz="1273" dirty="0"/>
              <a:t>Management</a:t>
            </a:r>
          </a:p>
        </p:txBody>
      </p:sp>
      <p:sp>
        <p:nvSpPr>
          <p:cNvPr id="798" name="TextBox 797">
            <a:extLst>
              <a:ext uri="{FF2B5EF4-FFF2-40B4-BE49-F238E27FC236}">
                <a16:creationId xmlns:a16="http://schemas.microsoft.com/office/drawing/2014/main" id="{EC540FA9-5133-6CF0-CE70-F02C8D2B1F0D}"/>
              </a:ext>
            </a:extLst>
          </p:cNvPr>
          <p:cNvSpPr txBox="1"/>
          <p:nvPr/>
        </p:nvSpPr>
        <p:spPr>
          <a:xfrm>
            <a:off x="24192222" y="12939990"/>
            <a:ext cx="1231476" cy="484107"/>
          </a:xfrm>
          <a:prstGeom prst="rect">
            <a:avLst/>
          </a:prstGeom>
          <a:noFill/>
        </p:spPr>
        <p:txBody>
          <a:bodyPr wrap="square" rtlCol="0">
            <a:spAutoFit/>
          </a:bodyPr>
          <a:lstStyle/>
          <a:p>
            <a:r>
              <a:rPr lang="en-GB" sz="1273" dirty="0"/>
              <a:t>Intermediate occupations</a:t>
            </a:r>
          </a:p>
        </p:txBody>
      </p:sp>
      <p:sp>
        <p:nvSpPr>
          <p:cNvPr id="799" name="TextBox 798">
            <a:extLst>
              <a:ext uri="{FF2B5EF4-FFF2-40B4-BE49-F238E27FC236}">
                <a16:creationId xmlns:a16="http://schemas.microsoft.com/office/drawing/2014/main" id="{70024B5D-EFD1-17F3-CF0D-E8ECF9A79409}"/>
              </a:ext>
            </a:extLst>
          </p:cNvPr>
          <p:cNvSpPr txBox="1"/>
          <p:nvPr/>
        </p:nvSpPr>
        <p:spPr>
          <a:xfrm>
            <a:off x="25566887" y="12009131"/>
            <a:ext cx="1058344" cy="484107"/>
          </a:xfrm>
          <a:prstGeom prst="rect">
            <a:avLst/>
          </a:prstGeom>
          <a:noFill/>
        </p:spPr>
        <p:txBody>
          <a:bodyPr wrap="square" rtlCol="0">
            <a:spAutoFit/>
          </a:bodyPr>
          <a:lstStyle/>
          <a:p>
            <a:r>
              <a:rPr lang="en-GB" sz="1273" dirty="0"/>
              <a:t>Small employers </a:t>
            </a:r>
          </a:p>
        </p:txBody>
      </p:sp>
      <p:sp>
        <p:nvSpPr>
          <p:cNvPr id="1025" name="TextBox 1024">
            <a:extLst>
              <a:ext uri="{FF2B5EF4-FFF2-40B4-BE49-F238E27FC236}">
                <a16:creationId xmlns:a16="http://schemas.microsoft.com/office/drawing/2014/main" id="{BDAFADCB-E7F2-88ED-45E0-C5BA1E598D4D}"/>
              </a:ext>
            </a:extLst>
          </p:cNvPr>
          <p:cNvSpPr txBox="1"/>
          <p:nvPr/>
        </p:nvSpPr>
        <p:spPr>
          <a:xfrm>
            <a:off x="26456157" y="12633280"/>
            <a:ext cx="598474" cy="288220"/>
          </a:xfrm>
          <a:prstGeom prst="rect">
            <a:avLst/>
          </a:prstGeom>
          <a:noFill/>
        </p:spPr>
        <p:txBody>
          <a:bodyPr wrap="square" rtlCol="0">
            <a:spAutoFit/>
          </a:bodyPr>
          <a:lstStyle/>
          <a:p>
            <a:r>
              <a:rPr lang="en-GB" sz="1273" dirty="0"/>
              <a:t>6%</a:t>
            </a:r>
          </a:p>
        </p:txBody>
      </p:sp>
      <p:sp>
        <p:nvSpPr>
          <p:cNvPr id="1027" name="TextBox 1026">
            <a:extLst>
              <a:ext uri="{FF2B5EF4-FFF2-40B4-BE49-F238E27FC236}">
                <a16:creationId xmlns:a16="http://schemas.microsoft.com/office/drawing/2014/main" id="{80F91DFB-A964-59A1-DDCE-BC8A24EDBB47}"/>
              </a:ext>
            </a:extLst>
          </p:cNvPr>
          <p:cNvSpPr txBox="1"/>
          <p:nvPr/>
        </p:nvSpPr>
        <p:spPr>
          <a:xfrm>
            <a:off x="26724059" y="12623846"/>
            <a:ext cx="598474" cy="288220"/>
          </a:xfrm>
          <a:prstGeom prst="rect">
            <a:avLst/>
          </a:prstGeom>
          <a:noFill/>
        </p:spPr>
        <p:txBody>
          <a:bodyPr wrap="square" rtlCol="0">
            <a:spAutoFit/>
          </a:bodyPr>
          <a:lstStyle/>
          <a:p>
            <a:r>
              <a:rPr lang="en-GB" sz="1273" dirty="0"/>
              <a:t>5%</a:t>
            </a:r>
          </a:p>
        </p:txBody>
      </p:sp>
      <p:sp>
        <p:nvSpPr>
          <p:cNvPr id="1029" name="TextBox 1028">
            <a:extLst>
              <a:ext uri="{FF2B5EF4-FFF2-40B4-BE49-F238E27FC236}">
                <a16:creationId xmlns:a16="http://schemas.microsoft.com/office/drawing/2014/main" id="{E439E1DF-73E4-FB6D-74FE-ADBCAC2D3901}"/>
              </a:ext>
            </a:extLst>
          </p:cNvPr>
          <p:cNvSpPr txBox="1"/>
          <p:nvPr/>
        </p:nvSpPr>
        <p:spPr>
          <a:xfrm>
            <a:off x="19492217" y="12549830"/>
            <a:ext cx="3842549" cy="418704"/>
          </a:xfrm>
          <a:prstGeom prst="rect">
            <a:avLst/>
          </a:prstGeom>
          <a:noFill/>
        </p:spPr>
        <p:txBody>
          <a:bodyPr wrap="square" rtlCol="0">
            <a:spAutoFit/>
          </a:bodyPr>
          <a:lstStyle/>
          <a:p>
            <a:pPr algn="r"/>
            <a:r>
              <a:rPr lang="en-GB" sz="2121" dirty="0"/>
              <a:t>Types of </a:t>
            </a:r>
            <a:r>
              <a:rPr lang="en-GB" sz="2121" b="1" dirty="0">
                <a:solidFill>
                  <a:srgbClr val="FF0000"/>
                </a:solidFill>
              </a:rPr>
              <a:t>occupation</a:t>
            </a:r>
            <a:r>
              <a:rPr lang="en-GB" sz="2121" dirty="0"/>
              <a:t>:</a:t>
            </a:r>
          </a:p>
        </p:txBody>
      </p:sp>
      <p:sp>
        <p:nvSpPr>
          <p:cNvPr id="1031" name="TextBox 1030">
            <a:extLst>
              <a:ext uri="{FF2B5EF4-FFF2-40B4-BE49-F238E27FC236}">
                <a16:creationId xmlns:a16="http://schemas.microsoft.com/office/drawing/2014/main" id="{2F99260F-5C71-F5D4-BDE7-CB10F28069FD}"/>
              </a:ext>
            </a:extLst>
          </p:cNvPr>
          <p:cNvSpPr txBox="1"/>
          <p:nvPr/>
        </p:nvSpPr>
        <p:spPr>
          <a:xfrm>
            <a:off x="25891101" y="12929832"/>
            <a:ext cx="1058344" cy="484107"/>
          </a:xfrm>
          <a:prstGeom prst="rect">
            <a:avLst/>
          </a:prstGeom>
          <a:noFill/>
        </p:spPr>
        <p:txBody>
          <a:bodyPr wrap="square" rtlCol="0">
            <a:spAutoFit/>
          </a:bodyPr>
          <a:lstStyle/>
          <a:p>
            <a:r>
              <a:rPr lang="en-GB" sz="1273" dirty="0"/>
              <a:t>Supervisory/</a:t>
            </a:r>
          </a:p>
          <a:p>
            <a:r>
              <a:rPr lang="en-GB" sz="1273" dirty="0"/>
              <a:t>technical</a:t>
            </a:r>
          </a:p>
        </p:txBody>
      </p:sp>
      <p:sp>
        <p:nvSpPr>
          <p:cNvPr id="1033" name="TextBox 1032">
            <a:extLst>
              <a:ext uri="{FF2B5EF4-FFF2-40B4-BE49-F238E27FC236}">
                <a16:creationId xmlns:a16="http://schemas.microsoft.com/office/drawing/2014/main" id="{102A5467-D755-A6E4-D19F-EF8564A259E9}"/>
              </a:ext>
            </a:extLst>
          </p:cNvPr>
          <p:cNvSpPr txBox="1"/>
          <p:nvPr/>
        </p:nvSpPr>
        <p:spPr>
          <a:xfrm>
            <a:off x="26969945" y="13032439"/>
            <a:ext cx="1058344" cy="288220"/>
          </a:xfrm>
          <a:prstGeom prst="rect">
            <a:avLst/>
          </a:prstGeom>
          <a:noFill/>
        </p:spPr>
        <p:txBody>
          <a:bodyPr wrap="square" rtlCol="0">
            <a:spAutoFit/>
          </a:bodyPr>
          <a:lstStyle/>
          <a:p>
            <a:r>
              <a:rPr lang="en-GB" sz="1273" dirty="0"/>
              <a:t>Students</a:t>
            </a:r>
          </a:p>
        </p:txBody>
      </p:sp>
      <p:sp>
        <p:nvSpPr>
          <p:cNvPr id="1034" name="TextBox 1033">
            <a:extLst>
              <a:ext uri="{FF2B5EF4-FFF2-40B4-BE49-F238E27FC236}">
                <a16:creationId xmlns:a16="http://schemas.microsoft.com/office/drawing/2014/main" id="{B7A4FB1D-29B8-F1CA-2D67-CA540A32C0B3}"/>
              </a:ext>
            </a:extLst>
          </p:cNvPr>
          <p:cNvSpPr txBox="1"/>
          <p:nvPr/>
        </p:nvSpPr>
        <p:spPr>
          <a:xfrm>
            <a:off x="26683204" y="12145531"/>
            <a:ext cx="1058344" cy="288220"/>
          </a:xfrm>
          <a:prstGeom prst="rect">
            <a:avLst/>
          </a:prstGeom>
          <a:noFill/>
        </p:spPr>
        <p:txBody>
          <a:bodyPr wrap="square" rtlCol="0">
            <a:spAutoFit/>
          </a:bodyPr>
          <a:lstStyle/>
          <a:p>
            <a:r>
              <a:rPr lang="en-GB" sz="1273" dirty="0"/>
              <a:t>Unemployed</a:t>
            </a:r>
          </a:p>
        </p:txBody>
      </p:sp>
      <p:sp>
        <p:nvSpPr>
          <p:cNvPr id="1035" name="TextBox 1034">
            <a:extLst>
              <a:ext uri="{FF2B5EF4-FFF2-40B4-BE49-F238E27FC236}">
                <a16:creationId xmlns:a16="http://schemas.microsoft.com/office/drawing/2014/main" id="{C171AF24-0638-A074-5A3D-B61C5D763809}"/>
              </a:ext>
            </a:extLst>
          </p:cNvPr>
          <p:cNvSpPr txBox="1"/>
          <p:nvPr/>
        </p:nvSpPr>
        <p:spPr>
          <a:xfrm>
            <a:off x="28364082" y="12539504"/>
            <a:ext cx="1058344" cy="288220"/>
          </a:xfrm>
          <a:prstGeom prst="rect">
            <a:avLst/>
          </a:prstGeom>
          <a:noFill/>
        </p:spPr>
        <p:txBody>
          <a:bodyPr wrap="square" rtlCol="0">
            <a:spAutoFit/>
          </a:bodyPr>
          <a:lstStyle/>
          <a:p>
            <a:r>
              <a:rPr lang="en-GB" sz="1273" dirty="0"/>
              <a:t>Other</a:t>
            </a:r>
          </a:p>
        </p:txBody>
      </p:sp>
      <p:sp>
        <p:nvSpPr>
          <p:cNvPr id="1036" name="Arrow: Right 1035">
            <a:extLst>
              <a:ext uri="{FF2B5EF4-FFF2-40B4-BE49-F238E27FC236}">
                <a16:creationId xmlns:a16="http://schemas.microsoft.com/office/drawing/2014/main" id="{461E720B-89FC-3E82-FA57-EBC8BF51E1B7}"/>
              </a:ext>
            </a:extLst>
          </p:cNvPr>
          <p:cNvSpPr/>
          <p:nvPr/>
        </p:nvSpPr>
        <p:spPr>
          <a:xfrm rot="18697662">
            <a:off x="25134260" y="12978565"/>
            <a:ext cx="147061" cy="11509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3"/>
          </a:p>
        </p:txBody>
      </p:sp>
      <p:sp>
        <p:nvSpPr>
          <p:cNvPr id="1037" name="Arrow: Right 1036">
            <a:extLst>
              <a:ext uri="{FF2B5EF4-FFF2-40B4-BE49-F238E27FC236}">
                <a16:creationId xmlns:a16="http://schemas.microsoft.com/office/drawing/2014/main" id="{889E6DB8-B0A9-F84B-4C98-73A09ABE066C}"/>
              </a:ext>
            </a:extLst>
          </p:cNvPr>
          <p:cNvSpPr/>
          <p:nvPr/>
        </p:nvSpPr>
        <p:spPr>
          <a:xfrm rot="16200000">
            <a:off x="26239710" y="12874011"/>
            <a:ext cx="147061" cy="115094"/>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3"/>
          </a:p>
        </p:txBody>
      </p:sp>
      <p:sp>
        <p:nvSpPr>
          <p:cNvPr id="1038" name="Arrow: Right 1037">
            <a:extLst>
              <a:ext uri="{FF2B5EF4-FFF2-40B4-BE49-F238E27FC236}">
                <a16:creationId xmlns:a16="http://schemas.microsoft.com/office/drawing/2014/main" id="{A6EA8B95-EE54-125D-74DA-8F1DAAAB0382}"/>
              </a:ext>
            </a:extLst>
          </p:cNvPr>
          <p:cNvSpPr/>
          <p:nvPr/>
        </p:nvSpPr>
        <p:spPr>
          <a:xfrm rot="14159604">
            <a:off x="26911429" y="12932899"/>
            <a:ext cx="147061" cy="115094"/>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3"/>
          </a:p>
        </p:txBody>
      </p:sp>
      <p:sp>
        <p:nvSpPr>
          <p:cNvPr id="1039" name="Arrow: Right 1038">
            <a:extLst>
              <a:ext uri="{FF2B5EF4-FFF2-40B4-BE49-F238E27FC236}">
                <a16:creationId xmlns:a16="http://schemas.microsoft.com/office/drawing/2014/main" id="{AF1E51A7-134A-93CD-086D-2C747EC6E2A4}"/>
              </a:ext>
            </a:extLst>
          </p:cNvPr>
          <p:cNvSpPr/>
          <p:nvPr/>
        </p:nvSpPr>
        <p:spPr>
          <a:xfrm rot="10800000">
            <a:off x="28364082" y="12736115"/>
            <a:ext cx="147061" cy="11509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3"/>
          </a:p>
        </p:txBody>
      </p:sp>
      <p:sp>
        <p:nvSpPr>
          <p:cNvPr id="1040" name="Arrow: Right 1039">
            <a:extLst>
              <a:ext uri="{FF2B5EF4-FFF2-40B4-BE49-F238E27FC236}">
                <a16:creationId xmlns:a16="http://schemas.microsoft.com/office/drawing/2014/main" id="{6EC9F0C2-E5FC-B57F-4F1D-89D7826C1D18}"/>
              </a:ext>
            </a:extLst>
          </p:cNvPr>
          <p:cNvSpPr/>
          <p:nvPr/>
        </p:nvSpPr>
        <p:spPr>
          <a:xfrm rot="7122054">
            <a:off x="26654344" y="12377317"/>
            <a:ext cx="147061" cy="115094"/>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3"/>
          </a:p>
        </p:txBody>
      </p:sp>
      <p:sp>
        <p:nvSpPr>
          <p:cNvPr id="1041" name="Arrow: Right 1040">
            <a:extLst>
              <a:ext uri="{FF2B5EF4-FFF2-40B4-BE49-F238E27FC236}">
                <a16:creationId xmlns:a16="http://schemas.microsoft.com/office/drawing/2014/main" id="{B1190C5D-DB48-C8DF-26D7-CA52EF522F9C}"/>
              </a:ext>
            </a:extLst>
          </p:cNvPr>
          <p:cNvSpPr/>
          <p:nvPr/>
        </p:nvSpPr>
        <p:spPr>
          <a:xfrm rot="5400000">
            <a:off x="25876273" y="12444007"/>
            <a:ext cx="147061" cy="115094"/>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3"/>
          </a:p>
        </p:txBody>
      </p:sp>
      <p:sp>
        <p:nvSpPr>
          <p:cNvPr id="1042" name="Arrow: Right 1041">
            <a:extLst>
              <a:ext uri="{FF2B5EF4-FFF2-40B4-BE49-F238E27FC236}">
                <a16:creationId xmlns:a16="http://schemas.microsoft.com/office/drawing/2014/main" id="{5FB084FC-A569-5497-2955-B4E4126ADCD1}"/>
              </a:ext>
            </a:extLst>
          </p:cNvPr>
          <p:cNvSpPr/>
          <p:nvPr/>
        </p:nvSpPr>
        <p:spPr>
          <a:xfrm rot="3770490">
            <a:off x="23880571" y="12369236"/>
            <a:ext cx="147061" cy="115094"/>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3"/>
          </a:p>
        </p:txBody>
      </p:sp>
      <p:grpSp>
        <p:nvGrpSpPr>
          <p:cNvPr id="1043" name="Group 1042" descr="nurse icon">
            <a:extLst>
              <a:ext uri="{FF2B5EF4-FFF2-40B4-BE49-F238E27FC236}">
                <a16:creationId xmlns:a16="http://schemas.microsoft.com/office/drawing/2014/main" id="{B14D18CA-2BDE-C655-1ADA-EDBE47437F1B}"/>
              </a:ext>
            </a:extLst>
          </p:cNvPr>
          <p:cNvGrpSpPr/>
          <p:nvPr/>
        </p:nvGrpSpPr>
        <p:grpSpPr>
          <a:xfrm>
            <a:off x="27482991" y="11168086"/>
            <a:ext cx="829428" cy="817013"/>
            <a:chOff x="1402953" y="4449763"/>
            <a:chExt cx="663474" cy="671513"/>
          </a:xfrm>
          <a:solidFill>
            <a:schemeClr val="accent2"/>
          </a:solidFill>
        </p:grpSpPr>
        <p:sp>
          <p:nvSpPr>
            <p:cNvPr id="1044" name="Freeform 53">
              <a:extLst>
                <a:ext uri="{FF2B5EF4-FFF2-40B4-BE49-F238E27FC236}">
                  <a16:creationId xmlns:a16="http://schemas.microsoft.com/office/drawing/2014/main" id="{3489FFE2-C3E9-D6F6-82F9-EB597278E408}"/>
                </a:ext>
              </a:extLst>
            </p:cNvPr>
            <p:cNvSpPr>
              <a:spLocks noEditPoints="1"/>
            </p:cNvSpPr>
            <p:nvPr userDrawn="1"/>
          </p:nvSpPr>
          <p:spPr bwMode="auto">
            <a:xfrm>
              <a:off x="1402953" y="4449763"/>
              <a:ext cx="663474" cy="671513"/>
            </a:xfrm>
            <a:custGeom>
              <a:avLst/>
              <a:gdLst>
                <a:gd name="T0" fmla="*/ 179 w 209"/>
                <a:gd name="T1" fmla="*/ 99 h 211"/>
                <a:gd name="T2" fmla="*/ 134 w 209"/>
                <a:gd name="T3" fmla="*/ 74 h 211"/>
                <a:gd name="T4" fmla="*/ 87 w 209"/>
                <a:gd name="T5" fmla="*/ 0 h 211"/>
                <a:gd name="T6" fmla="*/ 39 w 209"/>
                <a:gd name="T7" fmla="*/ 74 h 211"/>
                <a:gd name="T8" fmla="*/ 30 w 209"/>
                <a:gd name="T9" fmla="*/ 152 h 211"/>
                <a:gd name="T10" fmla="*/ 104 w 209"/>
                <a:gd name="T11" fmla="*/ 211 h 211"/>
                <a:gd name="T12" fmla="*/ 182 w 209"/>
                <a:gd name="T13" fmla="*/ 109 h 211"/>
                <a:gd name="T14" fmla="*/ 134 w 209"/>
                <a:gd name="T15" fmla="*/ 112 h 211"/>
                <a:gd name="T16" fmla="*/ 131 w 209"/>
                <a:gd name="T17" fmla="*/ 106 h 211"/>
                <a:gd name="T18" fmla="*/ 141 w 209"/>
                <a:gd name="T19" fmla="*/ 123 h 211"/>
                <a:gd name="T20" fmla="*/ 100 w 209"/>
                <a:gd name="T21" fmla="*/ 174 h 211"/>
                <a:gd name="T22" fmla="*/ 100 w 209"/>
                <a:gd name="T23" fmla="*/ 174 h 211"/>
                <a:gd name="T24" fmla="*/ 70 w 209"/>
                <a:gd name="T25" fmla="*/ 143 h 211"/>
                <a:gd name="T26" fmla="*/ 64 w 209"/>
                <a:gd name="T27" fmla="*/ 150 h 211"/>
                <a:gd name="T28" fmla="*/ 65 w 209"/>
                <a:gd name="T29" fmla="*/ 172 h 211"/>
                <a:gd name="T30" fmla="*/ 101 w 209"/>
                <a:gd name="T31" fmla="*/ 137 h 211"/>
                <a:gd name="T32" fmla="*/ 46 w 209"/>
                <a:gd name="T33" fmla="*/ 75 h 211"/>
                <a:gd name="T34" fmla="*/ 128 w 209"/>
                <a:gd name="T35" fmla="*/ 99 h 211"/>
                <a:gd name="T36" fmla="*/ 101 w 209"/>
                <a:gd name="T37" fmla="*/ 137 h 211"/>
                <a:gd name="T38" fmla="*/ 134 w 209"/>
                <a:gd name="T39" fmla="*/ 82 h 211"/>
                <a:gd name="T40" fmla="*/ 121 w 209"/>
                <a:gd name="T41" fmla="*/ 37 h 211"/>
                <a:gd name="T42" fmla="*/ 143 w 209"/>
                <a:gd name="T43" fmla="*/ 29 h 211"/>
                <a:gd name="T44" fmla="*/ 100 w 209"/>
                <a:gd name="T45" fmla="*/ 24 h 211"/>
                <a:gd name="T46" fmla="*/ 66 w 209"/>
                <a:gd name="T47" fmla="*/ 24 h 211"/>
                <a:gd name="T48" fmla="*/ 37 w 209"/>
                <a:gd name="T49" fmla="*/ 42 h 211"/>
                <a:gd name="T50" fmla="*/ 41 w 209"/>
                <a:gd name="T51" fmla="*/ 47 h 211"/>
                <a:gd name="T52" fmla="*/ 138 w 209"/>
                <a:gd name="T53" fmla="*/ 58 h 211"/>
                <a:gd name="T54" fmla="*/ 86 w 209"/>
                <a:gd name="T55" fmla="*/ 50 h 211"/>
                <a:gd name="T56" fmla="*/ 46 w 209"/>
                <a:gd name="T57" fmla="*/ 68 h 211"/>
                <a:gd name="T58" fmla="*/ 39 w 209"/>
                <a:gd name="T59" fmla="*/ 99 h 211"/>
                <a:gd name="T60" fmla="*/ 63 w 209"/>
                <a:gd name="T61" fmla="*/ 140 h 211"/>
                <a:gd name="T62" fmla="*/ 41 w 209"/>
                <a:gd name="T63" fmla="*/ 112 h 211"/>
                <a:gd name="T64" fmla="*/ 47 w 209"/>
                <a:gd name="T65" fmla="*/ 155 h 211"/>
                <a:gd name="T66" fmla="*/ 83 w 209"/>
                <a:gd name="T67" fmla="*/ 205 h 211"/>
                <a:gd name="T68" fmla="*/ 43 w 209"/>
                <a:gd name="T69" fmla="*/ 179 h 211"/>
                <a:gd name="T70" fmla="*/ 90 w 209"/>
                <a:gd name="T71" fmla="*/ 205 h 211"/>
                <a:gd name="T72" fmla="*/ 97 w 209"/>
                <a:gd name="T73" fmla="*/ 187 h 211"/>
                <a:gd name="T74" fmla="*/ 90 w 209"/>
                <a:gd name="T75" fmla="*/ 205 h 211"/>
                <a:gd name="T76" fmla="*/ 134 w 209"/>
                <a:gd name="T77" fmla="*/ 177 h 211"/>
                <a:gd name="T78" fmla="*/ 165 w 209"/>
                <a:gd name="T79" fmla="*/ 177 h 211"/>
                <a:gd name="T80" fmla="*/ 189 w 209"/>
                <a:gd name="T81" fmla="*/ 164 h 211"/>
                <a:gd name="T82" fmla="*/ 165 w 209"/>
                <a:gd name="T83" fmla="*/ 147 h 211"/>
                <a:gd name="T84" fmla="*/ 134 w 209"/>
                <a:gd name="T85" fmla="*/ 164 h 211"/>
                <a:gd name="T86" fmla="*/ 192 w 209"/>
                <a:gd name="T87" fmla="*/ 130 h 211"/>
                <a:gd name="T88" fmla="*/ 196 w 209"/>
                <a:gd name="T89" fmla="*/ 170 h 211"/>
                <a:gd name="T90" fmla="*/ 168 w 209"/>
                <a:gd name="T91" fmla="*/ 164 h 211"/>
                <a:gd name="T92" fmla="*/ 151 w 209"/>
                <a:gd name="T93" fmla="*/ 181 h 211"/>
                <a:gd name="T94" fmla="*/ 151 w 209"/>
                <a:gd name="T95" fmla="*/ 164 h 211"/>
                <a:gd name="T96" fmla="*/ 168 w 209"/>
                <a:gd name="T97" fmla="*/ 16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9" h="211">
                  <a:moveTo>
                    <a:pt x="192" y="123"/>
                  </a:moveTo>
                  <a:cubicBezTo>
                    <a:pt x="189" y="123"/>
                    <a:pt x="189" y="123"/>
                    <a:pt x="189" y="123"/>
                  </a:cubicBezTo>
                  <a:cubicBezTo>
                    <a:pt x="189" y="109"/>
                    <a:pt x="189" y="109"/>
                    <a:pt x="189" y="109"/>
                  </a:cubicBezTo>
                  <a:cubicBezTo>
                    <a:pt x="189" y="103"/>
                    <a:pt x="184" y="99"/>
                    <a:pt x="179" y="99"/>
                  </a:cubicBezTo>
                  <a:cubicBezTo>
                    <a:pt x="147" y="99"/>
                    <a:pt x="147" y="99"/>
                    <a:pt x="147" y="99"/>
                  </a:cubicBezTo>
                  <a:cubicBezTo>
                    <a:pt x="148" y="97"/>
                    <a:pt x="148" y="94"/>
                    <a:pt x="148" y="92"/>
                  </a:cubicBezTo>
                  <a:cubicBezTo>
                    <a:pt x="148" y="84"/>
                    <a:pt x="142" y="77"/>
                    <a:pt x="134" y="75"/>
                  </a:cubicBezTo>
                  <a:cubicBezTo>
                    <a:pt x="134" y="74"/>
                    <a:pt x="134" y="74"/>
                    <a:pt x="134" y="74"/>
                  </a:cubicBezTo>
                  <a:cubicBezTo>
                    <a:pt x="140" y="71"/>
                    <a:pt x="145" y="65"/>
                    <a:pt x="145" y="58"/>
                  </a:cubicBezTo>
                  <a:cubicBezTo>
                    <a:pt x="145" y="54"/>
                    <a:pt x="144" y="51"/>
                    <a:pt x="142" y="48"/>
                  </a:cubicBezTo>
                  <a:cubicBezTo>
                    <a:pt x="153" y="25"/>
                    <a:pt x="153" y="25"/>
                    <a:pt x="153" y="25"/>
                  </a:cubicBezTo>
                  <a:cubicBezTo>
                    <a:pt x="87" y="0"/>
                    <a:pt x="87" y="0"/>
                    <a:pt x="87" y="0"/>
                  </a:cubicBezTo>
                  <a:cubicBezTo>
                    <a:pt x="21" y="25"/>
                    <a:pt x="21" y="25"/>
                    <a:pt x="21" y="25"/>
                  </a:cubicBezTo>
                  <a:cubicBezTo>
                    <a:pt x="32" y="48"/>
                    <a:pt x="32" y="48"/>
                    <a:pt x="32" y="48"/>
                  </a:cubicBezTo>
                  <a:cubicBezTo>
                    <a:pt x="30" y="51"/>
                    <a:pt x="29" y="54"/>
                    <a:pt x="29" y="58"/>
                  </a:cubicBezTo>
                  <a:cubicBezTo>
                    <a:pt x="29" y="65"/>
                    <a:pt x="33" y="71"/>
                    <a:pt x="39" y="74"/>
                  </a:cubicBezTo>
                  <a:cubicBezTo>
                    <a:pt x="39" y="75"/>
                    <a:pt x="39" y="75"/>
                    <a:pt x="39" y="75"/>
                  </a:cubicBezTo>
                  <a:cubicBezTo>
                    <a:pt x="31" y="77"/>
                    <a:pt x="25" y="84"/>
                    <a:pt x="25" y="92"/>
                  </a:cubicBezTo>
                  <a:cubicBezTo>
                    <a:pt x="25" y="99"/>
                    <a:pt x="29" y="105"/>
                    <a:pt x="35" y="107"/>
                  </a:cubicBezTo>
                  <a:cubicBezTo>
                    <a:pt x="24" y="119"/>
                    <a:pt x="22" y="137"/>
                    <a:pt x="30" y="152"/>
                  </a:cubicBezTo>
                  <a:cubicBezTo>
                    <a:pt x="21" y="157"/>
                    <a:pt x="15" y="165"/>
                    <a:pt x="11" y="175"/>
                  </a:cubicBezTo>
                  <a:cubicBezTo>
                    <a:pt x="0" y="211"/>
                    <a:pt x="0" y="211"/>
                    <a:pt x="0" y="211"/>
                  </a:cubicBezTo>
                  <a:cubicBezTo>
                    <a:pt x="100" y="211"/>
                    <a:pt x="100" y="211"/>
                    <a:pt x="100" y="211"/>
                  </a:cubicBezTo>
                  <a:cubicBezTo>
                    <a:pt x="104" y="211"/>
                    <a:pt x="104" y="211"/>
                    <a:pt x="104" y="211"/>
                  </a:cubicBezTo>
                  <a:cubicBezTo>
                    <a:pt x="209" y="211"/>
                    <a:pt x="209" y="211"/>
                    <a:pt x="209" y="211"/>
                  </a:cubicBezTo>
                  <a:cubicBezTo>
                    <a:pt x="209" y="140"/>
                    <a:pt x="209" y="140"/>
                    <a:pt x="209" y="140"/>
                  </a:cubicBezTo>
                  <a:cubicBezTo>
                    <a:pt x="209" y="130"/>
                    <a:pt x="202" y="123"/>
                    <a:pt x="192" y="123"/>
                  </a:cubicBezTo>
                  <a:close/>
                  <a:moveTo>
                    <a:pt x="182" y="109"/>
                  </a:moveTo>
                  <a:cubicBezTo>
                    <a:pt x="182" y="123"/>
                    <a:pt x="182" y="123"/>
                    <a:pt x="182" y="123"/>
                  </a:cubicBezTo>
                  <a:cubicBezTo>
                    <a:pt x="175" y="123"/>
                    <a:pt x="175" y="123"/>
                    <a:pt x="175" y="123"/>
                  </a:cubicBezTo>
                  <a:cubicBezTo>
                    <a:pt x="175" y="112"/>
                    <a:pt x="175" y="112"/>
                    <a:pt x="175" y="112"/>
                  </a:cubicBezTo>
                  <a:cubicBezTo>
                    <a:pt x="134" y="112"/>
                    <a:pt x="134" y="112"/>
                    <a:pt x="134" y="112"/>
                  </a:cubicBezTo>
                  <a:cubicBezTo>
                    <a:pt x="134" y="123"/>
                    <a:pt x="134" y="123"/>
                    <a:pt x="134" y="123"/>
                  </a:cubicBezTo>
                  <a:cubicBezTo>
                    <a:pt x="128" y="123"/>
                    <a:pt x="128" y="123"/>
                    <a:pt x="128" y="123"/>
                  </a:cubicBezTo>
                  <a:cubicBezTo>
                    <a:pt x="128" y="109"/>
                    <a:pt x="128" y="109"/>
                    <a:pt x="128" y="109"/>
                  </a:cubicBezTo>
                  <a:cubicBezTo>
                    <a:pt x="128" y="107"/>
                    <a:pt x="129" y="106"/>
                    <a:pt x="131" y="106"/>
                  </a:cubicBezTo>
                  <a:cubicBezTo>
                    <a:pt x="179" y="106"/>
                    <a:pt x="179" y="106"/>
                    <a:pt x="179" y="106"/>
                  </a:cubicBezTo>
                  <a:cubicBezTo>
                    <a:pt x="181" y="106"/>
                    <a:pt x="182" y="107"/>
                    <a:pt x="182" y="109"/>
                  </a:cubicBezTo>
                  <a:close/>
                  <a:moveTo>
                    <a:pt x="168" y="123"/>
                  </a:moveTo>
                  <a:cubicBezTo>
                    <a:pt x="141" y="123"/>
                    <a:pt x="141" y="123"/>
                    <a:pt x="141" y="123"/>
                  </a:cubicBezTo>
                  <a:cubicBezTo>
                    <a:pt x="141" y="119"/>
                    <a:pt x="141" y="119"/>
                    <a:pt x="141" y="119"/>
                  </a:cubicBezTo>
                  <a:cubicBezTo>
                    <a:pt x="168" y="119"/>
                    <a:pt x="168" y="119"/>
                    <a:pt x="168" y="119"/>
                  </a:cubicBezTo>
                  <a:lnTo>
                    <a:pt x="168" y="123"/>
                  </a:lnTo>
                  <a:close/>
                  <a:moveTo>
                    <a:pt x="100" y="174"/>
                  </a:moveTo>
                  <a:cubicBezTo>
                    <a:pt x="97" y="173"/>
                    <a:pt x="94" y="171"/>
                    <a:pt x="93" y="168"/>
                  </a:cubicBezTo>
                  <a:cubicBezTo>
                    <a:pt x="92" y="163"/>
                    <a:pt x="92" y="163"/>
                    <a:pt x="92" y="163"/>
                  </a:cubicBezTo>
                  <a:cubicBezTo>
                    <a:pt x="95" y="163"/>
                    <a:pt x="98" y="162"/>
                    <a:pt x="100" y="160"/>
                  </a:cubicBezTo>
                  <a:cubicBezTo>
                    <a:pt x="100" y="174"/>
                    <a:pt x="100" y="174"/>
                    <a:pt x="100" y="174"/>
                  </a:cubicBezTo>
                  <a:close/>
                  <a:moveTo>
                    <a:pt x="100" y="152"/>
                  </a:moveTo>
                  <a:cubicBezTo>
                    <a:pt x="97" y="155"/>
                    <a:pt x="92" y="157"/>
                    <a:pt x="87" y="157"/>
                  </a:cubicBezTo>
                  <a:cubicBezTo>
                    <a:pt x="74" y="157"/>
                    <a:pt x="70" y="148"/>
                    <a:pt x="70" y="146"/>
                  </a:cubicBezTo>
                  <a:cubicBezTo>
                    <a:pt x="70" y="143"/>
                    <a:pt x="70" y="143"/>
                    <a:pt x="70" y="143"/>
                  </a:cubicBezTo>
                  <a:cubicBezTo>
                    <a:pt x="75" y="145"/>
                    <a:pt x="81" y="147"/>
                    <a:pt x="87" y="147"/>
                  </a:cubicBezTo>
                  <a:cubicBezTo>
                    <a:pt x="91" y="147"/>
                    <a:pt x="96" y="146"/>
                    <a:pt x="100" y="145"/>
                  </a:cubicBezTo>
                  <a:lnTo>
                    <a:pt x="100" y="152"/>
                  </a:lnTo>
                  <a:close/>
                  <a:moveTo>
                    <a:pt x="64" y="150"/>
                  </a:moveTo>
                  <a:cubicBezTo>
                    <a:pt x="66" y="155"/>
                    <a:pt x="72" y="162"/>
                    <a:pt x="82" y="163"/>
                  </a:cubicBezTo>
                  <a:cubicBezTo>
                    <a:pt x="80" y="168"/>
                    <a:pt x="80" y="168"/>
                    <a:pt x="80" y="168"/>
                  </a:cubicBezTo>
                  <a:cubicBezTo>
                    <a:pt x="79" y="171"/>
                    <a:pt x="75" y="174"/>
                    <a:pt x="71" y="174"/>
                  </a:cubicBezTo>
                  <a:cubicBezTo>
                    <a:pt x="69" y="174"/>
                    <a:pt x="66" y="173"/>
                    <a:pt x="65" y="172"/>
                  </a:cubicBezTo>
                  <a:cubicBezTo>
                    <a:pt x="59" y="167"/>
                    <a:pt x="55" y="161"/>
                    <a:pt x="53" y="154"/>
                  </a:cubicBezTo>
                  <a:cubicBezTo>
                    <a:pt x="53" y="152"/>
                    <a:pt x="53" y="152"/>
                    <a:pt x="53" y="152"/>
                  </a:cubicBezTo>
                  <a:lnTo>
                    <a:pt x="64" y="150"/>
                  </a:lnTo>
                  <a:close/>
                  <a:moveTo>
                    <a:pt x="101" y="137"/>
                  </a:moveTo>
                  <a:cubicBezTo>
                    <a:pt x="96" y="139"/>
                    <a:pt x="91" y="140"/>
                    <a:pt x="87" y="140"/>
                  </a:cubicBezTo>
                  <a:cubicBezTo>
                    <a:pt x="64" y="140"/>
                    <a:pt x="46" y="121"/>
                    <a:pt x="46" y="99"/>
                  </a:cubicBezTo>
                  <a:cubicBezTo>
                    <a:pt x="46" y="75"/>
                    <a:pt x="46" y="75"/>
                    <a:pt x="46" y="75"/>
                  </a:cubicBezTo>
                  <a:cubicBezTo>
                    <a:pt x="46" y="75"/>
                    <a:pt x="46" y="75"/>
                    <a:pt x="46" y="75"/>
                  </a:cubicBezTo>
                  <a:cubicBezTo>
                    <a:pt x="61" y="75"/>
                    <a:pt x="76" y="69"/>
                    <a:pt x="87" y="59"/>
                  </a:cubicBezTo>
                  <a:cubicBezTo>
                    <a:pt x="98" y="69"/>
                    <a:pt x="113" y="75"/>
                    <a:pt x="128" y="75"/>
                  </a:cubicBezTo>
                  <a:cubicBezTo>
                    <a:pt x="128" y="99"/>
                    <a:pt x="128" y="99"/>
                    <a:pt x="128" y="99"/>
                  </a:cubicBezTo>
                  <a:cubicBezTo>
                    <a:pt x="128" y="99"/>
                    <a:pt x="128" y="99"/>
                    <a:pt x="128" y="99"/>
                  </a:cubicBezTo>
                  <a:cubicBezTo>
                    <a:pt x="124" y="101"/>
                    <a:pt x="121" y="105"/>
                    <a:pt x="121" y="109"/>
                  </a:cubicBezTo>
                  <a:cubicBezTo>
                    <a:pt x="121" y="123"/>
                    <a:pt x="121" y="123"/>
                    <a:pt x="121" y="123"/>
                  </a:cubicBezTo>
                  <a:cubicBezTo>
                    <a:pt x="117" y="123"/>
                    <a:pt x="117" y="123"/>
                    <a:pt x="117" y="123"/>
                  </a:cubicBezTo>
                  <a:cubicBezTo>
                    <a:pt x="109" y="123"/>
                    <a:pt x="102" y="129"/>
                    <a:pt x="101" y="137"/>
                  </a:cubicBezTo>
                  <a:close/>
                  <a:moveTo>
                    <a:pt x="141" y="92"/>
                  </a:moveTo>
                  <a:cubicBezTo>
                    <a:pt x="141" y="95"/>
                    <a:pt x="140" y="97"/>
                    <a:pt x="139" y="99"/>
                  </a:cubicBezTo>
                  <a:cubicBezTo>
                    <a:pt x="134" y="99"/>
                    <a:pt x="134" y="99"/>
                    <a:pt x="134" y="99"/>
                  </a:cubicBezTo>
                  <a:cubicBezTo>
                    <a:pt x="134" y="82"/>
                    <a:pt x="134" y="82"/>
                    <a:pt x="134" y="82"/>
                  </a:cubicBezTo>
                  <a:cubicBezTo>
                    <a:pt x="138" y="84"/>
                    <a:pt x="141" y="88"/>
                    <a:pt x="141" y="92"/>
                  </a:cubicBezTo>
                  <a:close/>
                  <a:moveTo>
                    <a:pt x="137" y="42"/>
                  </a:moveTo>
                  <a:cubicBezTo>
                    <a:pt x="136" y="42"/>
                    <a:pt x="136" y="42"/>
                    <a:pt x="136" y="41"/>
                  </a:cubicBezTo>
                  <a:cubicBezTo>
                    <a:pt x="132" y="39"/>
                    <a:pt x="127" y="37"/>
                    <a:pt x="121" y="37"/>
                  </a:cubicBezTo>
                  <a:cubicBezTo>
                    <a:pt x="102" y="37"/>
                    <a:pt x="102" y="37"/>
                    <a:pt x="102" y="37"/>
                  </a:cubicBezTo>
                  <a:cubicBezTo>
                    <a:pt x="105" y="34"/>
                    <a:pt x="107" y="29"/>
                    <a:pt x="107" y="24"/>
                  </a:cubicBezTo>
                  <a:cubicBezTo>
                    <a:pt x="107" y="20"/>
                    <a:pt x="106" y="17"/>
                    <a:pt x="105" y="14"/>
                  </a:cubicBezTo>
                  <a:cubicBezTo>
                    <a:pt x="143" y="29"/>
                    <a:pt x="143" y="29"/>
                    <a:pt x="143" y="29"/>
                  </a:cubicBezTo>
                  <a:lnTo>
                    <a:pt x="137" y="42"/>
                  </a:lnTo>
                  <a:close/>
                  <a:moveTo>
                    <a:pt x="73" y="24"/>
                  </a:moveTo>
                  <a:cubicBezTo>
                    <a:pt x="73" y="16"/>
                    <a:pt x="79" y="10"/>
                    <a:pt x="87" y="10"/>
                  </a:cubicBezTo>
                  <a:cubicBezTo>
                    <a:pt x="94" y="10"/>
                    <a:pt x="100" y="16"/>
                    <a:pt x="100" y="24"/>
                  </a:cubicBezTo>
                  <a:cubicBezTo>
                    <a:pt x="100" y="31"/>
                    <a:pt x="94" y="37"/>
                    <a:pt x="87" y="37"/>
                  </a:cubicBezTo>
                  <a:cubicBezTo>
                    <a:pt x="79" y="37"/>
                    <a:pt x="73" y="31"/>
                    <a:pt x="73" y="24"/>
                  </a:cubicBezTo>
                  <a:close/>
                  <a:moveTo>
                    <a:pt x="69" y="14"/>
                  </a:moveTo>
                  <a:cubicBezTo>
                    <a:pt x="67" y="17"/>
                    <a:pt x="66" y="20"/>
                    <a:pt x="66" y="24"/>
                  </a:cubicBezTo>
                  <a:cubicBezTo>
                    <a:pt x="66" y="29"/>
                    <a:pt x="68" y="34"/>
                    <a:pt x="71" y="37"/>
                  </a:cubicBezTo>
                  <a:cubicBezTo>
                    <a:pt x="52" y="37"/>
                    <a:pt x="52" y="37"/>
                    <a:pt x="52" y="37"/>
                  </a:cubicBezTo>
                  <a:cubicBezTo>
                    <a:pt x="47" y="37"/>
                    <a:pt x="42" y="39"/>
                    <a:pt x="38" y="41"/>
                  </a:cubicBezTo>
                  <a:cubicBezTo>
                    <a:pt x="37" y="42"/>
                    <a:pt x="37" y="42"/>
                    <a:pt x="37" y="42"/>
                  </a:cubicBezTo>
                  <a:cubicBezTo>
                    <a:pt x="30" y="29"/>
                    <a:pt x="30" y="29"/>
                    <a:pt x="30" y="29"/>
                  </a:cubicBezTo>
                  <a:lnTo>
                    <a:pt x="69" y="14"/>
                  </a:lnTo>
                  <a:close/>
                  <a:moveTo>
                    <a:pt x="36" y="58"/>
                  </a:moveTo>
                  <a:cubicBezTo>
                    <a:pt x="36" y="53"/>
                    <a:pt x="37" y="50"/>
                    <a:pt x="41" y="47"/>
                  </a:cubicBezTo>
                  <a:cubicBezTo>
                    <a:pt x="44" y="45"/>
                    <a:pt x="48" y="44"/>
                    <a:pt x="52" y="44"/>
                  </a:cubicBezTo>
                  <a:cubicBezTo>
                    <a:pt x="121" y="44"/>
                    <a:pt x="121" y="44"/>
                    <a:pt x="121" y="44"/>
                  </a:cubicBezTo>
                  <a:cubicBezTo>
                    <a:pt x="125" y="44"/>
                    <a:pt x="129" y="45"/>
                    <a:pt x="132" y="47"/>
                  </a:cubicBezTo>
                  <a:cubicBezTo>
                    <a:pt x="136" y="50"/>
                    <a:pt x="138" y="53"/>
                    <a:pt x="138" y="58"/>
                  </a:cubicBezTo>
                  <a:cubicBezTo>
                    <a:pt x="138" y="64"/>
                    <a:pt x="133" y="68"/>
                    <a:pt x="128" y="68"/>
                  </a:cubicBezTo>
                  <a:cubicBezTo>
                    <a:pt x="113" y="68"/>
                    <a:pt x="99" y="62"/>
                    <a:pt x="89" y="52"/>
                  </a:cubicBezTo>
                  <a:cubicBezTo>
                    <a:pt x="89" y="52"/>
                    <a:pt x="89" y="52"/>
                    <a:pt x="89" y="52"/>
                  </a:cubicBezTo>
                  <a:cubicBezTo>
                    <a:pt x="86" y="50"/>
                    <a:pt x="86" y="50"/>
                    <a:pt x="86" y="50"/>
                  </a:cubicBezTo>
                  <a:cubicBezTo>
                    <a:pt x="84" y="52"/>
                    <a:pt x="84" y="52"/>
                    <a:pt x="84" y="52"/>
                  </a:cubicBezTo>
                  <a:cubicBezTo>
                    <a:pt x="74" y="63"/>
                    <a:pt x="60" y="68"/>
                    <a:pt x="46" y="68"/>
                  </a:cubicBezTo>
                  <a:cubicBezTo>
                    <a:pt x="46" y="68"/>
                    <a:pt x="46" y="68"/>
                    <a:pt x="46" y="68"/>
                  </a:cubicBezTo>
                  <a:cubicBezTo>
                    <a:pt x="46" y="68"/>
                    <a:pt x="46" y="68"/>
                    <a:pt x="46" y="68"/>
                  </a:cubicBezTo>
                  <a:cubicBezTo>
                    <a:pt x="40" y="68"/>
                    <a:pt x="36" y="64"/>
                    <a:pt x="36" y="58"/>
                  </a:cubicBezTo>
                  <a:close/>
                  <a:moveTo>
                    <a:pt x="32" y="92"/>
                  </a:moveTo>
                  <a:cubicBezTo>
                    <a:pt x="32" y="88"/>
                    <a:pt x="35" y="84"/>
                    <a:pt x="39" y="82"/>
                  </a:cubicBezTo>
                  <a:cubicBezTo>
                    <a:pt x="39" y="99"/>
                    <a:pt x="39" y="99"/>
                    <a:pt x="39" y="99"/>
                  </a:cubicBezTo>
                  <a:cubicBezTo>
                    <a:pt x="39" y="100"/>
                    <a:pt x="39" y="101"/>
                    <a:pt x="39" y="102"/>
                  </a:cubicBezTo>
                  <a:cubicBezTo>
                    <a:pt x="35" y="100"/>
                    <a:pt x="32" y="97"/>
                    <a:pt x="32" y="92"/>
                  </a:cubicBezTo>
                  <a:close/>
                  <a:moveTo>
                    <a:pt x="41" y="112"/>
                  </a:moveTo>
                  <a:cubicBezTo>
                    <a:pt x="44" y="124"/>
                    <a:pt x="52" y="134"/>
                    <a:pt x="63" y="140"/>
                  </a:cubicBezTo>
                  <a:cubicBezTo>
                    <a:pt x="63" y="144"/>
                    <a:pt x="63" y="144"/>
                    <a:pt x="63" y="144"/>
                  </a:cubicBezTo>
                  <a:cubicBezTo>
                    <a:pt x="45" y="146"/>
                    <a:pt x="45" y="146"/>
                    <a:pt x="45" y="146"/>
                  </a:cubicBezTo>
                  <a:cubicBezTo>
                    <a:pt x="42" y="147"/>
                    <a:pt x="39" y="148"/>
                    <a:pt x="36" y="149"/>
                  </a:cubicBezTo>
                  <a:cubicBezTo>
                    <a:pt x="29" y="137"/>
                    <a:pt x="31" y="122"/>
                    <a:pt x="41" y="112"/>
                  </a:cubicBezTo>
                  <a:close/>
                  <a:moveTo>
                    <a:pt x="18" y="177"/>
                  </a:moveTo>
                  <a:cubicBezTo>
                    <a:pt x="22" y="165"/>
                    <a:pt x="33" y="155"/>
                    <a:pt x="46" y="153"/>
                  </a:cubicBezTo>
                  <a:cubicBezTo>
                    <a:pt x="46" y="153"/>
                    <a:pt x="46" y="153"/>
                    <a:pt x="46" y="153"/>
                  </a:cubicBezTo>
                  <a:cubicBezTo>
                    <a:pt x="47" y="155"/>
                    <a:pt x="47" y="155"/>
                    <a:pt x="47" y="155"/>
                  </a:cubicBezTo>
                  <a:cubicBezTo>
                    <a:pt x="49" y="164"/>
                    <a:pt x="53" y="172"/>
                    <a:pt x="61" y="177"/>
                  </a:cubicBezTo>
                  <a:cubicBezTo>
                    <a:pt x="63" y="179"/>
                    <a:pt x="67" y="181"/>
                    <a:pt x="71" y="181"/>
                  </a:cubicBezTo>
                  <a:cubicBezTo>
                    <a:pt x="76" y="181"/>
                    <a:pt x="80" y="179"/>
                    <a:pt x="83" y="175"/>
                  </a:cubicBezTo>
                  <a:cubicBezTo>
                    <a:pt x="83" y="205"/>
                    <a:pt x="83" y="205"/>
                    <a:pt x="83" y="205"/>
                  </a:cubicBezTo>
                  <a:cubicBezTo>
                    <a:pt x="54" y="205"/>
                    <a:pt x="54" y="205"/>
                    <a:pt x="54" y="205"/>
                  </a:cubicBezTo>
                  <a:cubicBezTo>
                    <a:pt x="51" y="202"/>
                    <a:pt x="51" y="202"/>
                    <a:pt x="51" y="202"/>
                  </a:cubicBezTo>
                  <a:cubicBezTo>
                    <a:pt x="45" y="197"/>
                    <a:pt x="44" y="189"/>
                    <a:pt x="49" y="183"/>
                  </a:cubicBezTo>
                  <a:cubicBezTo>
                    <a:pt x="43" y="179"/>
                    <a:pt x="43" y="179"/>
                    <a:pt x="43" y="179"/>
                  </a:cubicBezTo>
                  <a:cubicBezTo>
                    <a:pt x="37" y="187"/>
                    <a:pt x="38" y="197"/>
                    <a:pt x="44" y="205"/>
                  </a:cubicBezTo>
                  <a:cubicBezTo>
                    <a:pt x="9" y="205"/>
                    <a:pt x="9" y="205"/>
                    <a:pt x="9" y="205"/>
                  </a:cubicBezTo>
                  <a:lnTo>
                    <a:pt x="18" y="177"/>
                  </a:lnTo>
                  <a:close/>
                  <a:moveTo>
                    <a:pt x="90" y="205"/>
                  </a:moveTo>
                  <a:cubicBezTo>
                    <a:pt x="90" y="175"/>
                    <a:pt x="90" y="175"/>
                    <a:pt x="90" y="175"/>
                  </a:cubicBezTo>
                  <a:cubicBezTo>
                    <a:pt x="93" y="178"/>
                    <a:pt x="96" y="180"/>
                    <a:pt x="100" y="180"/>
                  </a:cubicBezTo>
                  <a:cubicBezTo>
                    <a:pt x="100" y="187"/>
                    <a:pt x="100" y="187"/>
                    <a:pt x="100" y="187"/>
                  </a:cubicBezTo>
                  <a:cubicBezTo>
                    <a:pt x="97" y="187"/>
                    <a:pt x="97" y="187"/>
                    <a:pt x="97" y="187"/>
                  </a:cubicBezTo>
                  <a:cubicBezTo>
                    <a:pt x="97" y="194"/>
                    <a:pt x="97" y="194"/>
                    <a:pt x="97" y="194"/>
                  </a:cubicBezTo>
                  <a:cubicBezTo>
                    <a:pt x="100" y="194"/>
                    <a:pt x="100" y="194"/>
                    <a:pt x="100" y="194"/>
                  </a:cubicBezTo>
                  <a:cubicBezTo>
                    <a:pt x="100" y="205"/>
                    <a:pt x="100" y="205"/>
                    <a:pt x="100" y="205"/>
                  </a:cubicBezTo>
                  <a:lnTo>
                    <a:pt x="90" y="205"/>
                  </a:lnTo>
                  <a:close/>
                  <a:moveTo>
                    <a:pt x="107" y="205"/>
                  </a:moveTo>
                  <a:cubicBezTo>
                    <a:pt x="107" y="170"/>
                    <a:pt x="107" y="170"/>
                    <a:pt x="107" y="170"/>
                  </a:cubicBezTo>
                  <a:cubicBezTo>
                    <a:pt x="134" y="170"/>
                    <a:pt x="134" y="170"/>
                    <a:pt x="134" y="170"/>
                  </a:cubicBezTo>
                  <a:cubicBezTo>
                    <a:pt x="134" y="177"/>
                    <a:pt x="134" y="177"/>
                    <a:pt x="134" y="177"/>
                  </a:cubicBezTo>
                  <a:cubicBezTo>
                    <a:pt x="145" y="177"/>
                    <a:pt x="145" y="177"/>
                    <a:pt x="145" y="177"/>
                  </a:cubicBezTo>
                  <a:cubicBezTo>
                    <a:pt x="145" y="187"/>
                    <a:pt x="145" y="187"/>
                    <a:pt x="145" y="187"/>
                  </a:cubicBezTo>
                  <a:cubicBezTo>
                    <a:pt x="165" y="187"/>
                    <a:pt x="165" y="187"/>
                    <a:pt x="165" y="187"/>
                  </a:cubicBezTo>
                  <a:cubicBezTo>
                    <a:pt x="165" y="177"/>
                    <a:pt x="165" y="177"/>
                    <a:pt x="165" y="177"/>
                  </a:cubicBezTo>
                  <a:cubicBezTo>
                    <a:pt x="175" y="177"/>
                    <a:pt x="175" y="177"/>
                    <a:pt x="175" y="177"/>
                  </a:cubicBezTo>
                  <a:cubicBezTo>
                    <a:pt x="175" y="170"/>
                    <a:pt x="175" y="170"/>
                    <a:pt x="175" y="170"/>
                  </a:cubicBezTo>
                  <a:cubicBezTo>
                    <a:pt x="189" y="170"/>
                    <a:pt x="189" y="170"/>
                    <a:pt x="189" y="170"/>
                  </a:cubicBezTo>
                  <a:cubicBezTo>
                    <a:pt x="189" y="164"/>
                    <a:pt x="189" y="164"/>
                    <a:pt x="189" y="164"/>
                  </a:cubicBezTo>
                  <a:cubicBezTo>
                    <a:pt x="175" y="164"/>
                    <a:pt x="175" y="164"/>
                    <a:pt x="175" y="164"/>
                  </a:cubicBezTo>
                  <a:cubicBezTo>
                    <a:pt x="175" y="157"/>
                    <a:pt x="175" y="157"/>
                    <a:pt x="175" y="157"/>
                  </a:cubicBezTo>
                  <a:cubicBezTo>
                    <a:pt x="165" y="157"/>
                    <a:pt x="165" y="157"/>
                    <a:pt x="165" y="157"/>
                  </a:cubicBezTo>
                  <a:cubicBezTo>
                    <a:pt x="165" y="147"/>
                    <a:pt x="165" y="147"/>
                    <a:pt x="165" y="147"/>
                  </a:cubicBezTo>
                  <a:cubicBezTo>
                    <a:pt x="145" y="147"/>
                    <a:pt x="145" y="147"/>
                    <a:pt x="145" y="147"/>
                  </a:cubicBezTo>
                  <a:cubicBezTo>
                    <a:pt x="145" y="157"/>
                    <a:pt x="145" y="157"/>
                    <a:pt x="145" y="157"/>
                  </a:cubicBezTo>
                  <a:cubicBezTo>
                    <a:pt x="134" y="157"/>
                    <a:pt x="134" y="157"/>
                    <a:pt x="134" y="157"/>
                  </a:cubicBezTo>
                  <a:cubicBezTo>
                    <a:pt x="134" y="164"/>
                    <a:pt x="134" y="164"/>
                    <a:pt x="134" y="164"/>
                  </a:cubicBezTo>
                  <a:cubicBezTo>
                    <a:pt x="107" y="164"/>
                    <a:pt x="107" y="164"/>
                    <a:pt x="107" y="164"/>
                  </a:cubicBezTo>
                  <a:cubicBezTo>
                    <a:pt x="107" y="140"/>
                    <a:pt x="107" y="140"/>
                    <a:pt x="107" y="140"/>
                  </a:cubicBezTo>
                  <a:cubicBezTo>
                    <a:pt x="107" y="134"/>
                    <a:pt x="112" y="130"/>
                    <a:pt x="117" y="130"/>
                  </a:cubicBezTo>
                  <a:cubicBezTo>
                    <a:pt x="192" y="130"/>
                    <a:pt x="192" y="130"/>
                    <a:pt x="192" y="130"/>
                  </a:cubicBezTo>
                  <a:cubicBezTo>
                    <a:pt x="198" y="130"/>
                    <a:pt x="203" y="134"/>
                    <a:pt x="203" y="140"/>
                  </a:cubicBezTo>
                  <a:cubicBezTo>
                    <a:pt x="203" y="164"/>
                    <a:pt x="203" y="164"/>
                    <a:pt x="203" y="164"/>
                  </a:cubicBezTo>
                  <a:cubicBezTo>
                    <a:pt x="196" y="164"/>
                    <a:pt x="196" y="164"/>
                    <a:pt x="196" y="164"/>
                  </a:cubicBezTo>
                  <a:cubicBezTo>
                    <a:pt x="196" y="170"/>
                    <a:pt x="196" y="170"/>
                    <a:pt x="196" y="170"/>
                  </a:cubicBezTo>
                  <a:cubicBezTo>
                    <a:pt x="203" y="170"/>
                    <a:pt x="203" y="170"/>
                    <a:pt x="203" y="170"/>
                  </a:cubicBezTo>
                  <a:cubicBezTo>
                    <a:pt x="203" y="205"/>
                    <a:pt x="203" y="205"/>
                    <a:pt x="203" y="205"/>
                  </a:cubicBezTo>
                  <a:lnTo>
                    <a:pt x="107" y="205"/>
                  </a:lnTo>
                  <a:close/>
                  <a:moveTo>
                    <a:pt x="168" y="164"/>
                  </a:moveTo>
                  <a:cubicBezTo>
                    <a:pt x="168" y="170"/>
                    <a:pt x="168" y="170"/>
                    <a:pt x="168" y="170"/>
                  </a:cubicBezTo>
                  <a:cubicBezTo>
                    <a:pt x="158" y="170"/>
                    <a:pt x="158" y="170"/>
                    <a:pt x="158" y="170"/>
                  </a:cubicBezTo>
                  <a:cubicBezTo>
                    <a:pt x="158" y="181"/>
                    <a:pt x="158" y="181"/>
                    <a:pt x="158" y="181"/>
                  </a:cubicBezTo>
                  <a:cubicBezTo>
                    <a:pt x="151" y="181"/>
                    <a:pt x="151" y="181"/>
                    <a:pt x="151" y="181"/>
                  </a:cubicBezTo>
                  <a:cubicBezTo>
                    <a:pt x="151" y="170"/>
                    <a:pt x="151" y="170"/>
                    <a:pt x="151" y="170"/>
                  </a:cubicBezTo>
                  <a:cubicBezTo>
                    <a:pt x="141" y="170"/>
                    <a:pt x="141" y="170"/>
                    <a:pt x="141" y="170"/>
                  </a:cubicBezTo>
                  <a:cubicBezTo>
                    <a:pt x="141" y="164"/>
                    <a:pt x="141" y="164"/>
                    <a:pt x="141" y="164"/>
                  </a:cubicBezTo>
                  <a:cubicBezTo>
                    <a:pt x="151" y="164"/>
                    <a:pt x="151" y="164"/>
                    <a:pt x="151" y="164"/>
                  </a:cubicBezTo>
                  <a:cubicBezTo>
                    <a:pt x="151" y="153"/>
                    <a:pt x="151" y="153"/>
                    <a:pt x="151" y="153"/>
                  </a:cubicBezTo>
                  <a:cubicBezTo>
                    <a:pt x="158" y="153"/>
                    <a:pt x="158" y="153"/>
                    <a:pt x="158" y="153"/>
                  </a:cubicBezTo>
                  <a:cubicBezTo>
                    <a:pt x="158" y="164"/>
                    <a:pt x="158" y="164"/>
                    <a:pt x="158" y="164"/>
                  </a:cubicBezTo>
                  <a:lnTo>
                    <a:pt x="168"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45" name="Freeform 54">
              <a:extLst>
                <a:ext uri="{FF2B5EF4-FFF2-40B4-BE49-F238E27FC236}">
                  <a16:creationId xmlns:a16="http://schemas.microsoft.com/office/drawing/2014/main" id="{2BCAC1B0-6B66-5836-991D-6FFFC5198CDD}"/>
                </a:ext>
              </a:extLst>
            </p:cNvPr>
            <p:cNvSpPr>
              <a:spLocks/>
            </p:cNvSpPr>
            <p:nvPr userDrawn="1"/>
          </p:nvSpPr>
          <p:spPr bwMode="auto">
            <a:xfrm>
              <a:off x="1591386" y="4764088"/>
              <a:ext cx="174181" cy="87313"/>
            </a:xfrm>
            <a:custGeom>
              <a:avLst/>
              <a:gdLst>
                <a:gd name="T0" fmla="*/ 28 w 55"/>
                <a:gd name="T1" fmla="*/ 20 h 27"/>
                <a:gd name="T2" fmla="*/ 7 w 55"/>
                <a:gd name="T3" fmla="*/ 0 h 27"/>
                <a:gd name="T4" fmla="*/ 0 w 55"/>
                <a:gd name="T5" fmla="*/ 0 h 27"/>
                <a:gd name="T6" fmla="*/ 28 w 55"/>
                <a:gd name="T7" fmla="*/ 27 h 27"/>
                <a:gd name="T8" fmla="*/ 55 w 55"/>
                <a:gd name="T9" fmla="*/ 0 h 27"/>
                <a:gd name="T10" fmla="*/ 48 w 55"/>
                <a:gd name="T11" fmla="*/ 0 h 27"/>
                <a:gd name="T12" fmla="*/ 28 w 55"/>
                <a:gd name="T13" fmla="*/ 20 h 27"/>
              </a:gdLst>
              <a:ahLst/>
              <a:cxnLst>
                <a:cxn ang="0">
                  <a:pos x="T0" y="T1"/>
                </a:cxn>
                <a:cxn ang="0">
                  <a:pos x="T2" y="T3"/>
                </a:cxn>
                <a:cxn ang="0">
                  <a:pos x="T4" y="T5"/>
                </a:cxn>
                <a:cxn ang="0">
                  <a:pos x="T6" y="T7"/>
                </a:cxn>
                <a:cxn ang="0">
                  <a:pos x="T8" y="T9"/>
                </a:cxn>
                <a:cxn ang="0">
                  <a:pos x="T10" y="T11"/>
                </a:cxn>
                <a:cxn ang="0">
                  <a:pos x="T12" y="T13"/>
                </a:cxn>
              </a:cxnLst>
              <a:rect l="0" t="0" r="r" b="b"/>
              <a:pathLst>
                <a:path w="55" h="27">
                  <a:moveTo>
                    <a:pt x="28" y="20"/>
                  </a:moveTo>
                  <a:cubicBezTo>
                    <a:pt x="16" y="20"/>
                    <a:pt x="7" y="11"/>
                    <a:pt x="7" y="0"/>
                  </a:cubicBezTo>
                  <a:cubicBezTo>
                    <a:pt x="0" y="0"/>
                    <a:pt x="0" y="0"/>
                    <a:pt x="0" y="0"/>
                  </a:cubicBezTo>
                  <a:cubicBezTo>
                    <a:pt x="0" y="15"/>
                    <a:pt x="13" y="27"/>
                    <a:pt x="28" y="27"/>
                  </a:cubicBezTo>
                  <a:cubicBezTo>
                    <a:pt x="43" y="27"/>
                    <a:pt x="55" y="15"/>
                    <a:pt x="55" y="0"/>
                  </a:cubicBezTo>
                  <a:cubicBezTo>
                    <a:pt x="48" y="0"/>
                    <a:pt x="48" y="0"/>
                    <a:pt x="48" y="0"/>
                  </a:cubicBezTo>
                  <a:cubicBezTo>
                    <a:pt x="48" y="11"/>
                    <a:pt x="39" y="20"/>
                    <a:pt x="2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46" name="Freeform 55">
              <a:extLst>
                <a:ext uri="{FF2B5EF4-FFF2-40B4-BE49-F238E27FC236}">
                  <a16:creationId xmlns:a16="http://schemas.microsoft.com/office/drawing/2014/main" id="{DF5408FD-9BA3-9609-83A1-3D9DA4901C6A}"/>
                </a:ext>
              </a:extLst>
            </p:cNvPr>
            <p:cNvSpPr>
              <a:spLocks/>
            </p:cNvSpPr>
            <p:nvPr userDrawn="1"/>
          </p:nvSpPr>
          <p:spPr bwMode="auto">
            <a:xfrm>
              <a:off x="1657891" y="4503738"/>
              <a:ext cx="41170" cy="44450"/>
            </a:xfrm>
            <a:custGeom>
              <a:avLst/>
              <a:gdLst>
                <a:gd name="T0" fmla="*/ 20 w 26"/>
                <a:gd name="T1" fmla="*/ 0 h 28"/>
                <a:gd name="T2" fmla="*/ 6 w 26"/>
                <a:gd name="T3" fmla="*/ 0 h 28"/>
                <a:gd name="T4" fmla="*/ 6 w 26"/>
                <a:gd name="T5" fmla="*/ 6 h 28"/>
                <a:gd name="T6" fmla="*/ 0 w 26"/>
                <a:gd name="T7" fmla="*/ 6 h 28"/>
                <a:gd name="T8" fmla="*/ 0 w 26"/>
                <a:gd name="T9" fmla="*/ 20 h 28"/>
                <a:gd name="T10" fmla="*/ 6 w 26"/>
                <a:gd name="T11" fmla="*/ 20 h 28"/>
                <a:gd name="T12" fmla="*/ 6 w 26"/>
                <a:gd name="T13" fmla="*/ 28 h 28"/>
                <a:gd name="T14" fmla="*/ 20 w 26"/>
                <a:gd name="T15" fmla="*/ 28 h 28"/>
                <a:gd name="T16" fmla="*/ 20 w 26"/>
                <a:gd name="T17" fmla="*/ 20 h 28"/>
                <a:gd name="T18" fmla="*/ 26 w 26"/>
                <a:gd name="T19" fmla="*/ 20 h 28"/>
                <a:gd name="T20" fmla="*/ 26 w 26"/>
                <a:gd name="T21" fmla="*/ 6 h 28"/>
                <a:gd name="T22" fmla="*/ 20 w 26"/>
                <a:gd name="T23" fmla="*/ 6 h 28"/>
                <a:gd name="T24" fmla="*/ 20 w 26"/>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8">
                  <a:moveTo>
                    <a:pt x="20" y="0"/>
                  </a:moveTo>
                  <a:lnTo>
                    <a:pt x="6" y="0"/>
                  </a:lnTo>
                  <a:lnTo>
                    <a:pt x="6" y="6"/>
                  </a:lnTo>
                  <a:lnTo>
                    <a:pt x="0" y="6"/>
                  </a:lnTo>
                  <a:lnTo>
                    <a:pt x="0" y="20"/>
                  </a:lnTo>
                  <a:lnTo>
                    <a:pt x="6" y="20"/>
                  </a:lnTo>
                  <a:lnTo>
                    <a:pt x="6" y="28"/>
                  </a:lnTo>
                  <a:lnTo>
                    <a:pt x="20" y="28"/>
                  </a:lnTo>
                  <a:lnTo>
                    <a:pt x="20" y="20"/>
                  </a:lnTo>
                  <a:lnTo>
                    <a:pt x="26" y="20"/>
                  </a:lnTo>
                  <a:lnTo>
                    <a:pt x="26" y="6"/>
                  </a:lnTo>
                  <a:lnTo>
                    <a:pt x="20" y="6"/>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47" name="Rectangle 56">
              <a:extLst>
                <a:ext uri="{FF2B5EF4-FFF2-40B4-BE49-F238E27FC236}">
                  <a16:creationId xmlns:a16="http://schemas.microsoft.com/office/drawing/2014/main" id="{5B65C44E-B1BC-0C88-1E9C-6930CD5200FF}"/>
                </a:ext>
              </a:extLst>
            </p:cNvPr>
            <p:cNvSpPr>
              <a:spLocks noChangeArrowheads="1"/>
            </p:cNvSpPr>
            <p:nvPr userDrawn="1"/>
          </p:nvSpPr>
          <p:spPr bwMode="auto">
            <a:xfrm>
              <a:off x="1743399" y="4710113"/>
              <a:ext cx="22169"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48" name="Rectangle 57">
              <a:extLst>
                <a:ext uri="{FF2B5EF4-FFF2-40B4-BE49-F238E27FC236}">
                  <a16:creationId xmlns:a16="http://schemas.microsoft.com/office/drawing/2014/main" id="{A6AEC3B9-F88D-8D32-032E-38C4263F09B9}"/>
                </a:ext>
              </a:extLst>
            </p:cNvPr>
            <p:cNvSpPr>
              <a:spLocks noChangeArrowheads="1"/>
            </p:cNvSpPr>
            <p:nvPr userDrawn="1"/>
          </p:nvSpPr>
          <p:spPr bwMode="auto">
            <a:xfrm>
              <a:off x="1591386" y="4710113"/>
              <a:ext cx="22169"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1049" name="Group 1048" descr="construction worker icon">
            <a:extLst>
              <a:ext uri="{FF2B5EF4-FFF2-40B4-BE49-F238E27FC236}">
                <a16:creationId xmlns:a16="http://schemas.microsoft.com/office/drawing/2014/main" id="{ECAD69CB-993A-8B2A-DCE0-208779E281E8}"/>
              </a:ext>
            </a:extLst>
          </p:cNvPr>
          <p:cNvGrpSpPr/>
          <p:nvPr/>
        </p:nvGrpSpPr>
        <p:grpSpPr>
          <a:xfrm>
            <a:off x="27717869" y="7916884"/>
            <a:ext cx="735200" cy="759642"/>
            <a:chOff x="2242191" y="4449763"/>
            <a:chExt cx="663474" cy="671513"/>
          </a:xfrm>
          <a:solidFill>
            <a:schemeClr val="accent3"/>
          </a:solidFill>
        </p:grpSpPr>
        <p:sp>
          <p:nvSpPr>
            <p:cNvPr id="1050" name="Freeform 48">
              <a:extLst>
                <a:ext uri="{FF2B5EF4-FFF2-40B4-BE49-F238E27FC236}">
                  <a16:creationId xmlns:a16="http://schemas.microsoft.com/office/drawing/2014/main" id="{14E2169B-C42F-88D6-E496-1AA376669F4A}"/>
                </a:ext>
              </a:extLst>
            </p:cNvPr>
            <p:cNvSpPr>
              <a:spLocks noEditPoints="1"/>
            </p:cNvSpPr>
            <p:nvPr userDrawn="1"/>
          </p:nvSpPr>
          <p:spPr bwMode="auto">
            <a:xfrm>
              <a:off x="2242191" y="4449763"/>
              <a:ext cx="663474" cy="671513"/>
            </a:xfrm>
            <a:custGeom>
              <a:avLst/>
              <a:gdLst>
                <a:gd name="T0" fmla="*/ 168 w 209"/>
                <a:gd name="T1" fmla="*/ 107 h 211"/>
                <a:gd name="T2" fmla="*/ 148 w 209"/>
                <a:gd name="T3" fmla="*/ 92 h 211"/>
                <a:gd name="T4" fmla="*/ 147 w 209"/>
                <a:gd name="T5" fmla="*/ 51 h 211"/>
                <a:gd name="T6" fmla="*/ 69 w 209"/>
                <a:gd name="T7" fmla="*/ 0 h 211"/>
                <a:gd name="T8" fmla="*/ 18 w 209"/>
                <a:gd name="T9" fmla="*/ 61 h 211"/>
                <a:gd name="T10" fmla="*/ 40 w 209"/>
                <a:gd name="T11" fmla="*/ 109 h 211"/>
                <a:gd name="T12" fmla="*/ 45 w 209"/>
                <a:gd name="T13" fmla="*/ 146 h 211"/>
                <a:gd name="T14" fmla="*/ 97 w 209"/>
                <a:gd name="T15" fmla="*/ 211 h 211"/>
                <a:gd name="T16" fmla="*/ 199 w 209"/>
                <a:gd name="T17" fmla="*/ 163 h 211"/>
                <a:gd name="T18" fmla="*/ 141 w 209"/>
                <a:gd name="T19" fmla="*/ 78 h 211"/>
                <a:gd name="T20" fmla="*/ 141 w 209"/>
                <a:gd name="T21" fmla="*/ 72 h 211"/>
                <a:gd name="T22" fmla="*/ 134 w 209"/>
                <a:gd name="T23" fmla="*/ 82 h 211"/>
                <a:gd name="T24" fmla="*/ 140 w 209"/>
                <a:gd name="T25" fmla="*/ 51 h 211"/>
                <a:gd name="T26" fmla="*/ 140 w 209"/>
                <a:gd name="T27" fmla="*/ 51 h 211"/>
                <a:gd name="T28" fmla="*/ 76 w 209"/>
                <a:gd name="T29" fmla="*/ 51 h 211"/>
                <a:gd name="T30" fmla="*/ 28 w 209"/>
                <a:gd name="T31" fmla="*/ 58 h 211"/>
                <a:gd name="T32" fmla="*/ 33 w 209"/>
                <a:gd name="T33" fmla="*/ 51 h 211"/>
                <a:gd name="T34" fmla="*/ 52 w 209"/>
                <a:gd name="T35" fmla="*/ 51 h 211"/>
                <a:gd name="T36" fmla="*/ 148 w 209"/>
                <a:gd name="T37" fmla="*/ 61 h 211"/>
                <a:gd name="T38" fmla="*/ 25 w 209"/>
                <a:gd name="T39" fmla="*/ 61 h 211"/>
                <a:gd name="T40" fmla="*/ 39 w 209"/>
                <a:gd name="T41" fmla="*/ 75 h 211"/>
                <a:gd name="T42" fmla="*/ 39 w 209"/>
                <a:gd name="T43" fmla="*/ 72 h 211"/>
                <a:gd name="T44" fmla="*/ 39 w 209"/>
                <a:gd name="T45" fmla="*/ 99 h 211"/>
                <a:gd name="T46" fmla="*/ 45 w 209"/>
                <a:gd name="T47" fmla="*/ 99 h 211"/>
                <a:gd name="T48" fmla="*/ 109 w 209"/>
                <a:gd name="T49" fmla="*/ 72 h 211"/>
                <a:gd name="T50" fmla="*/ 126 w 209"/>
                <a:gd name="T51" fmla="*/ 108 h 211"/>
                <a:gd name="T52" fmla="*/ 45 w 209"/>
                <a:gd name="T53" fmla="*/ 99 h 211"/>
                <a:gd name="T54" fmla="*/ 90 w 209"/>
                <a:gd name="T55" fmla="*/ 163 h 211"/>
                <a:gd name="T56" fmla="*/ 97 w 209"/>
                <a:gd name="T57" fmla="*/ 163 h 211"/>
                <a:gd name="T58" fmla="*/ 83 w 209"/>
                <a:gd name="T59" fmla="*/ 182 h 211"/>
                <a:gd name="T60" fmla="*/ 83 w 209"/>
                <a:gd name="T61" fmla="*/ 163 h 211"/>
                <a:gd name="T62" fmla="*/ 83 w 209"/>
                <a:gd name="T63" fmla="*/ 205 h 211"/>
                <a:gd name="T64" fmla="*/ 55 w 209"/>
                <a:gd name="T65" fmla="*/ 152 h 211"/>
                <a:gd name="T66" fmla="*/ 88 w 209"/>
                <a:gd name="T67" fmla="*/ 157 h 211"/>
                <a:gd name="T68" fmla="*/ 69 w 209"/>
                <a:gd name="T69" fmla="*/ 143 h 211"/>
                <a:gd name="T70" fmla="*/ 86 w 209"/>
                <a:gd name="T71" fmla="*/ 151 h 211"/>
                <a:gd name="T72" fmla="*/ 46 w 209"/>
                <a:gd name="T73" fmla="*/ 153 h 211"/>
                <a:gd name="T74" fmla="*/ 36 w 209"/>
                <a:gd name="T75" fmla="*/ 205 h 211"/>
                <a:gd name="T76" fmla="*/ 90 w 209"/>
                <a:gd name="T77" fmla="*/ 205 h 211"/>
                <a:gd name="T78" fmla="*/ 97 w 209"/>
                <a:gd name="T79" fmla="*/ 205 h 211"/>
                <a:gd name="T80" fmla="*/ 168 w 209"/>
                <a:gd name="T81" fmla="*/ 198 h 211"/>
                <a:gd name="T82" fmla="*/ 134 w 209"/>
                <a:gd name="T83" fmla="*/ 205 h 211"/>
                <a:gd name="T84" fmla="*/ 161 w 209"/>
                <a:gd name="T85" fmla="*/ 191 h 211"/>
                <a:gd name="T86" fmla="*/ 127 w 209"/>
                <a:gd name="T87" fmla="*/ 170 h 211"/>
                <a:gd name="T88" fmla="*/ 103 w 209"/>
                <a:gd name="T89" fmla="*/ 163 h 211"/>
                <a:gd name="T90" fmla="*/ 157 w 209"/>
                <a:gd name="T91" fmla="*/ 133 h 211"/>
                <a:gd name="T92" fmla="*/ 192 w 209"/>
                <a:gd name="T93" fmla="*/ 205 h 211"/>
                <a:gd name="T94" fmla="*/ 196 w 209"/>
                <a:gd name="T95" fmla="*/ 157 h 211"/>
                <a:gd name="T96" fmla="*/ 148 w 209"/>
                <a:gd name="T97" fmla="*/ 123 h 211"/>
                <a:gd name="T98" fmla="*/ 100 w 209"/>
                <a:gd name="T99" fmla="*/ 157 h 211"/>
                <a:gd name="T100" fmla="*/ 95 w 209"/>
                <a:gd name="T101" fmla="*/ 146 h 211"/>
                <a:gd name="T102" fmla="*/ 163 w 209"/>
                <a:gd name="T103" fmla="*/ 112 h 211"/>
                <a:gd name="T104" fmla="*/ 196 w 209"/>
                <a:gd name="T105" fmla="*/ 15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211">
                  <a:moveTo>
                    <a:pt x="209" y="151"/>
                  </a:moveTo>
                  <a:cubicBezTo>
                    <a:pt x="209" y="147"/>
                    <a:pt x="208" y="144"/>
                    <a:pt x="205" y="141"/>
                  </a:cubicBezTo>
                  <a:cubicBezTo>
                    <a:pt x="168" y="107"/>
                    <a:pt x="168" y="107"/>
                    <a:pt x="168" y="107"/>
                  </a:cubicBezTo>
                  <a:cubicBezTo>
                    <a:pt x="162" y="102"/>
                    <a:pt x="155" y="99"/>
                    <a:pt x="148" y="99"/>
                  </a:cubicBezTo>
                  <a:cubicBezTo>
                    <a:pt x="147" y="99"/>
                    <a:pt x="147" y="99"/>
                    <a:pt x="146" y="99"/>
                  </a:cubicBezTo>
                  <a:cubicBezTo>
                    <a:pt x="147" y="97"/>
                    <a:pt x="148" y="94"/>
                    <a:pt x="148" y="92"/>
                  </a:cubicBezTo>
                  <a:cubicBezTo>
                    <a:pt x="148" y="71"/>
                    <a:pt x="148" y="71"/>
                    <a:pt x="148" y="71"/>
                  </a:cubicBezTo>
                  <a:cubicBezTo>
                    <a:pt x="152" y="70"/>
                    <a:pt x="155" y="66"/>
                    <a:pt x="155" y="61"/>
                  </a:cubicBezTo>
                  <a:cubicBezTo>
                    <a:pt x="155" y="57"/>
                    <a:pt x="151" y="53"/>
                    <a:pt x="147" y="51"/>
                  </a:cubicBezTo>
                  <a:cubicBezTo>
                    <a:pt x="143" y="28"/>
                    <a:pt x="126" y="9"/>
                    <a:pt x="103" y="2"/>
                  </a:cubicBezTo>
                  <a:cubicBezTo>
                    <a:pt x="103" y="0"/>
                    <a:pt x="103" y="0"/>
                    <a:pt x="103" y="0"/>
                  </a:cubicBezTo>
                  <a:cubicBezTo>
                    <a:pt x="69" y="0"/>
                    <a:pt x="69" y="0"/>
                    <a:pt x="69" y="0"/>
                  </a:cubicBezTo>
                  <a:cubicBezTo>
                    <a:pt x="69" y="2"/>
                    <a:pt x="69" y="2"/>
                    <a:pt x="69" y="2"/>
                  </a:cubicBezTo>
                  <a:cubicBezTo>
                    <a:pt x="47" y="9"/>
                    <a:pt x="30" y="28"/>
                    <a:pt x="26" y="51"/>
                  </a:cubicBezTo>
                  <a:cubicBezTo>
                    <a:pt x="21" y="53"/>
                    <a:pt x="18" y="57"/>
                    <a:pt x="18" y="61"/>
                  </a:cubicBezTo>
                  <a:cubicBezTo>
                    <a:pt x="18" y="66"/>
                    <a:pt x="21" y="70"/>
                    <a:pt x="25" y="71"/>
                  </a:cubicBezTo>
                  <a:cubicBezTo>
                    <a:pt x="25" y="92"/>
                    <a:pt x="25" y="92"/>
                    <a:pt x="25" y="92"/>
                  </a:cubicBezTo>
                  <a:cubicBezTo>
                    <a:pt x="25" y="101"/>
                    <a:pt x="31" y="108"/>
                    <a:pt x="40" y="109"/>
                  </a:cubicBezTo>
                  <a:cubicBezTo>
                    <a:pt x="43" y="122"/>
                    <a:pt x="51" y="133"/>
                    <a:pt x="62" y="140"/>
                  </a:cubicBezTo>
                  <a:cubicBezTo>
                    <a:pt x="62" y="144"/>
                    <a:pt x="62" y="144"/>
                    <a:pt x="62" y="144"/>
                  </a:cubicBezTo>
                  <a:cubicBezTo>
                    <a:pt x="45" y="146"/>
                    <a:pt x="45" y="146"/>
                    <a:pt x="45" y="146"/>
                  </a:cubicBezTo>
                  <a:cubicBezTo>
                    <a:pt x="29" y="149"/>
                    <a:pt x="16" y="160"/>
                    <a:pt x="11" y="175"/>
                  </a:cubicBezTo>
                  <a:cubicBezTo>
                    <a:pt x="0" y="211"/>
                    <a:pt x="0" y="211"/>
                    <a:pt x="0" y="211"/>
                  </a:cubicBezTo>
                  <a:cubicBezTo>
                    <a:pt x="97" y="211"/>
                    <a:pt x="97" y="211"/>
                    <a:pt x="97" y="211"/>
                  </a:cubicBezTo>
                  <a:cubicBezTo>
                    <a:pt x="100" y="211"/>
                    <a:pt x="100" y="211"/>
                    <a:pt x="100" y="211"/>
                  </a:cubicBezTo>
                  <a:cubicBezTo>
                    <a:pt x="199" y="211"/>
                    <a:pt x="199" y="211"/>
                    <a:pt x="199" y="211"/>
                  </a:cubicBezTo>
                  <a:cubicBezTo>
                    <a:pt x="199" y="163"/>
                    <a:pt x="199" y="163"/>
                    <a:pt x="199" y="163"/>
                  </a:cubicBezTo>
                  <a:cubicBezTo>
                    <a:pt x="205" y="162"/>
                    <a:pt x="209" y="157"/>
                    <a:pt x="209" y="151"/>
                  </a:cubicBezTo>
                  <a:close/>
                  <a:moveTo>
                    <a:pt x="141" y="72"/>
                  </a:moveTo>
                  <a:cubicBezTo>
                    <a:pt x="141" y="78"/>
                    <a:pt x="141" y="78"/>
                    <a:pt x="141" y="78"/>
                  </a:cubicBezTo>
                  <a:cubicBezTo>
                    <a:pt x="139" y="77"/>
                    <a:pt x="137" y="76"/>
                    <a:pt x="134" y="75"/>
                  </a:cubicBezTo>
                  <a:cubicBezTo>
                    <a:pt x="134" y="72"/>
                    <a:pt x="134" y="72"/>
                    <a:pt x="134" y="72"/>
                  </a:cubicBezTo>
                  <a:lnTo>
                    <a:pt x="141" y="72"/>
                  </a:lnTo>
                  <a:close/>
                  <a:moveTo>
                    <a:pt x="134" y="102"/>
                  </a:moveTo>
                  <a:cubicBezTo>
                    <a:pt x="134" y="101"/>
                    <a:pt x="134" y="100"/>
                    <a:pt x="134" y="99"/>
                  </a:cubicBezTo>
                  <a:cubicBezTo>
                    <a:pt x="134" y="82"/>
                    <a:pt x="134" y="82"/>
                    <a:pt x="134" y="82"/>
                  </a:cubicBezTo>
                  <a:cubicBezTo>
                    <a:pt x="138" y="84"/>
                    <a:pt x="141" y="88"/>
                    <a:pt x="141" y="92"/>
                  </a:cubicBezTo>
                  <a:cubicBezTo>
                    <a:pt x="141" y="97"/>
                    <a:pt x="138" y="100"/>
                    <a:pt x="134" y="102"/>
                  </a:cubicBezTo>
                  <a:close/>
                  <a:moveTo>
                    <a:pt x="140" y="51"/>
                  </a:moveTo>
                  <a:cubicBezTo>
                    <a:pt x="103" y="51"/>
                    <a:pt x="103" y="51"/>
                    <a:pt x="103" y="51"/>
                  </a:cubicBezTo>
                  <a:cubicBezTo>
                    <a:pt x="103" y="10"/>
                    <a:pt x="103" y="10"/>
                    <a:pt x="103" y="10"/>
                  </a:cubicBezTo>
                  <a:cubicBezTo>
                    <a:pt x="122" y="16"/>
                    <a:pt x="136" y="32"/>
                    <a:pt x="140" y="51"/>
                  </a:cubicBezTo>
                  <a:close/>
                  <a:moveTo>
                    <a:pt x="97" y="7"/>
                  </a:moveTo>
                  <a:cubicBezTo>
                    <a:pt x="97" y="51"/>
                    <a:pt x="97" y="51"/>
                    <a:pt x="97" y="51"/>
                  </a:cubicBezTo>
                  <a:cubicBezTo>
                    <a:pt x="76" y="51"/>
                    <a:pt x="76" y="51"/>
                    <a:pt x="76" y="51"/>
                  </a:cubicBezTo>
                  <a:cubicBezTo>
                    <a:pt x="76" y="7"/>
                    <a:pt x="76" y="7"/>
                    <a:pt x="76" y="7"/>
                  </a:cubicBezTo>
                  <a:lnTo>
                    <a:pt x="97" y="7"/>
                  </a:lnTo>
                  <a:close/>
                  <a:moveTo>
                    <a:pt x="28" y="58"/>
                  </a:moveTo>
                  <a:cubicBezTo>
                    <a:pt x="45" y="58"/>
                    <a:pt x="45" y="58"/>
                    <a:pt x="45" y="58"/>
                  </a:cubicBezTo>
                  <a:cubicBezTo>
                    <a:pt x="45" y="51"/>
                    <a:pt x="45" y="51"/>
                    <a:pt x="45" y="51"/>
                  </a:cubicBezTo>
                  <a:cubicBezTo>
                    <a:pt x="33" y="51"/>
                    <a:pt x="33" y="51"/>
                    <a:pt x="33" y="51"/>
                  </a:cubicBezTo>
                  <a:cubicBezTo>
                    <a:pt x="37" y="32"/>
                    <a:pt x="51" y="16"/>
                    <a:pt x="69" y="10"/>
                  </a:cubicBezTo>
                  <a:cubicBezTo>
                    <a:pt x="69" y="51"/>
                    <a:pt x="69" y="51"/>
                    <a:pt x="69" y="51"/>
                  </a:cubicBezTo>
                  <a:cubicBezTo>
                    <a:pt x="52" y="51"/>
                    <a:pt x="52" y="51"/>
                    <a:pt x="52" y="51"/>
                  </a:cubicBezTo>
                  <a:cubicBezTo>
                    <a:pt x="52" y="58"/>
                    <a:pt x="52" y="58"/>
                    <a:pt x="52" y="58"/>
                  </a:cubicBezTo>
                  <a:cubicBezTo>
                    <a:pt x="144" y="58"/>
                    <a:pt x="144" y="58"/>
                    <a:pt x="144" y="58"/>
                  </a:cubicBezTo>
                  <a:cubicBezTo>
                    <a:pt x="146" y="58"/>
                    <a:pt x="148" y="59"/>
                    <a:pt x="148" y="61"/>
                  </a:cubicBezTo>
                  <a:cubicBezTo>
                    <a:pt x="148" y="63"/>
                    <a:pt x="146" y="65"/>
                    <a:pt x="144" y="65"/>
                  </a:cubicBezTo>
                  <a:cubicBezTo>
                    <a:pt x="28" y="65"/>
                    <a:pt x="28" y="65"/>
                    <a:pt x="28" y="65"/>
                  </a:cubicBezTo>
                  <a:cubicBezTo>
                    <a:pt x="27" y="65"/>
                    <a:pt x="25" y="63"/>
                    <a:pt x="25" y="61"/>
                  </a:cubicBezTo>
                  <a:cubicBezTo>
                    <a:pt x="25" y="59"/>
                    <a:pt x="27" y="58"/>
                    <a:pt x="28" y="58"/>
                  </a:cubicBezTo>
                  <a:close/>
                  <a:moveTo>
                    <a:pt x="39" y="72"/>
                  </a:moveTo>
                  <a:cubicBezTo>
                    <a:pt x="39" y="75"/>
                    <a:pt x="39" y="75"/>
                    <a:pt x="39" y="75"/>
                  </a:cubicBezTo>
                  <a:cubicBezTo>
                    <a:pt x="36" y="76"/>
                    <a:pt x="34" y="77"/>
                    <a:pt x="32" y="78"/>
                  </a:cubicBezTo>
                  <a:cubicBezTo>
                    <a:pt x="32" y="72"/>
                    <a:pt x="32" y="72"/>
                    <a:pt x="32" y="72"/>
                  </a:cubicBezTo>
                  <a:lnTo>
                    <a:pt x="39" y="72"/>
                  </a:lnTo>
                  <a:close/>
                  <a:moveTo>
                    <a:pt x="32" y="92"/>
                  </a:moveTo>
                  <a:cubicBezTo>
                    <a:pt x="32" y="88"/>
                    <a:pt x="35" y="84"/>
                    <a:pt x="39" y="82"/>
                  </a:cubicBezTo>
                  <a:cubicBezTo>
                    <a:pt x="39" y="99"/>
                    <a:pt x="39" y="99"/>
                    <a:pt x="39" y="99"/>
                  </a:cubicBezTo>
                  <a:cubicBezTo>
                    <a:pt x="39" y="100"/>
                    <a:pt x="39" y="101"/>
                    <a:pt x="39" y="102"/>
                  </a:cubicBezTo>
                  <a:cubicBezTo>
                    <a:pt x="35" y="100"/>
                    <a:pt x="32" y="97"/>
                    <a:pt x="32" y="92"/>
                  </a:cubicBezTo>
                  <a:close/>
                  <a:moveTo>
                    <a:pt x="45" y="99"/>
                  </a:moveTo>
                  <a:cubicBezTo>
                    <a:pt x="45" y="72"/>
                    <a:pt x="45" y="72"/>
                    <a:pt x="45" y="72"/>
                  </a:cubicBezTo>
                  <a:cubicBezTo>
                    <a:pt x="64" y="72"/>
                    <a:pt x="64" y="72"/>
                    <a:pt x="64" y="72"/>
                  </a:cubicBezTo>
                  <a:cubicBezTo>
                    <a:pt x="109" y="72"/>
                    <a:pt x="109" y="72"/>
                    <a:pt x="109" y="72"/>
                  </a:cubicBezTo>
                  <a:cubicBezTo>
                    <a:pt x="127" y="72"/>
                    <a:pt x="127" y="72"/>
                    <a:pt x="127" y="72"/>
                  </a:cubicBezTo>
                  <a:cubicBezTo>
                    <a:pt x="127" y="99"/>
                    <a:pt x="127" y="99"/>
                    <a:pt x="127" y="99"/>
                  </a:cubicBezTo>
                  <a:cubicBezTo>
                    <a:pt x="127" y="102"/>
                    <a:pt x="127" y="105"/>
                    <a:pt x="126" y="108"/>
                  </a:cubicBezTo>
                  <a:cubicBezTo>
                    <a:pt x="93" y="139"/>
                    <a:pt x="93" y="139"/>
                    <a:pt x="93" y="139"/>
                  </a:cubicBezTo>
                  <a:cubicBezTo>
                    <a:pt x="91" y="140"/>
                    <a:pt x="88" y="140"/>
                    <a:pt x="86" y="140"/>
                  </a:cubicBezTo>
                  <a:cubicBezTo>
                    <a:pt x="64" y="140"/>
                    <a:pt x="45" y="121"/>
                    <a:pt x="45" y="99"/>
                  </a:cubicBezTo>
                  <a:close/>
                  <a:moveTo>
                    <a:pt x="97" y="179"/>
                  </a:moveTo>
                  <a:cubicBezTo>
                    <a:pt x="90" y="182"/>
                    <a:pt x="90" y="182"/>
                    <a:pt x="90" y="182"/>
                  </a:cubicBezTo>
                  <a:cubicBezTo>
                    <a:pt x="90" y="163"/>
                    <a:pt x="90" y="163"/>
                    <a:pt x="90" y="163"/>
                  </a:cubicBezTo>
                  <a:cubicBezTo>
                    <a:pt x="91" y="163"/>
                    <a:pt x="93" y="163"/>
                    <a:pt x="94" y="163"/>
                  </a:cubicBezTo>
                  <a:cubicBezTo>
                    <a:pt x="94" y="162"/>
                    <a:pt x="94" y="162"/>
                    <a:pt x="94" y="162"/>
                  </a:cubicBezTo>
                  <a:cubicBezTo>
                    <a:pt x="95" y="163"/>
                    <a:pt x="96" y="163"/>
                    <a:pt x="97" y="163"/>
                  </a:cubicBezTo>
                  <a:lnTo>
                    <a:pt x="97" y="179"/>
                  </a:lnTo>
                  <a:close/>
                  <a:moveTo>
                    <a:pt x="83" y="163"/>
                  </a:moveTo>
                  <a:cubicBezTo>
                    <a:pt x="83" y="182"/>
                    <a:pt x="83" y="182"/>
                    <a:pt x="83" y="182"/>
                  </a:cubicBezTo>
                  <a:cubicBezTo>
                    <a:pt x="69" y="175"/>
                    <a:pt x="69" y="175"/>
                    <a:pt x="69" y="175"/>
                  </a:cubicBezTo>
                  <a:cubicBezTo>
                    <a:pt x="67" y="155"/>
                    <a:pt x="67" y="155"/>
                    <a:pt x="67" y="155"/>
                  </a:cubicBezTo>
                  <a:cubicBezTo>
                    <a:pt x="70" y="159"/>
                    <a:pt x="75" y="163"/>
                    <a:pt x="83" y="163"/>
                  </a:cubicBezTo>
                  <a:close/>
                  <a:moveTo>
                    <a:pt x="63" y="179"/>
                  </a:moveTo>
                  <a:cubicBezTo>
                    <a:pt x="83" y="190"/>
                    <a:pt x="83" y="190"/>
                    <a:pt x="83" y="190"/>
                  </a:cubicBezTo>
                  <a:cubicBezTo>
                    <a:pt x="83" y="205"/>
                    <a:pt x="83" y="205"/>
                    <a:pt x="83" y="205"/>
                  </a:cubicBezTo>
                  <a:cubicBezTo>
                    <a:pt x="42" y="205"/>
                    <a:pt x="42" y="205"/>
                    <a:pt x="42" y="205"/>
                  </a:cubicBezTo>
                  <a:cubicBezTo>
                    <a:pt x="45" y="181"/>
                    <a:pt x="45" y="181"/>
                    <a:pt x="45" y="181"/>
                  </a:cubicBezTo>
                  <a:cubicBezTo>
                    <a:pt x="55" y="152"/>
                    <a:pt x="55" y="152"/>
                    <a:pt x="55" y="152"/>
                  </a:cubicBezTo>
                  <a:cubicBezTo>
                    <a:pt x="60" y="151"/>
                    <a:pt x="60" y="151"/>
                    <a:pt x="60" y="151"/>
                  </a:cubicBezTo>
                  <a:lnTo>
                    <a:pt x="63" y="179"/>
                  </a:lnTo>
                  <a:close/>
                  <a:moveTo>
                    <a:pt x="88" y="157"/>
                  </a:moveTo>
                  <a:cubicBezTo>
                    <a:pt x="87" y="157"/>
                    <a:pt x="87" y="157"/>
                    <a:pt x="86" y="157"/>
                  </a:cubicBezTo>
                  <a:cubicBezTo>
                    <a:pt x="73" y="157"/>
                    <a:pt x="70" y="148"/>
                    <a:pt x="69" y="146"/>
                  </a:cubicBezTo>
                  <a:cubicBezTo>
                    <a:pt x="69" y="143"/>
                    <a:pt x="69" y="143"/>
                    <a:pt x="69" y="143"/>
                  </a:cubicBezTo>
                  <a:cubicBezTo>
                    <a:pt x="75" y="145"/>
                    <a:pt x="80" y="147"/>
                    <a:pt x="86" y="147"/>
                  </a:cubicBezTo>
                  <a:cubicBezTo>
                    <a:pt x="87" y="147"/>
                    <a:pt x="87" y="147"/>
                    <a:pt x="87" y="147"/>
                  </a:cubicBezTo>
                  <a:cubicBezTo>
                    <a:pt x="87" y="148"/>
                    <a:pt x="86" y="149"/>
                    <a:pt x="86" y="151"/>
                  </a:cubicBezTo>
                  <a:cubicBezTo>
                    <a:pt x="86" y="153"/>
                    <a:pt x="87" y="155"/>
                    <a:pt x="88" y="157"/>
                  </a:cubicBezTo>
                  <a:close/>
                  <a:moveTo>
                    <a:pt x="18" y="177"/>
                  </a:moveTo>
                  <a:cubicBezTo>
                    <a:pt x="22" y="165"/>
                    <a:pt x="33" y="155"/>
                    <a:pt x="46" y="153"/>
                  </a:cubicBezTo>
                  <a:cubicBezTo>
                    <a:pt x="48" y="153"/>
                    <a:pt x="48" y="153"/>
                    <a:pt x="48" y="153"/>
                  </a:cubicBezTo>
                  <a:cubicBezTo>
                    <a:pt x="39" y="180"/>
                    <a:pt x="39" y="180"/>
                    <a:pt x="39" y="180"/>
                  </a:cubicBezTo>
                  <a:cubicBezTo>
                    <a:pt x="36" y="205"/>
                    <a:pt x="36" y="205"/>
                    <a:pt x="36" y="205"/>
                  </a:cubicBezTo>
                  <a:cubicBezTo>
                    <a:pt x="9" y="205"/>
                    <a:pt x="9" y="205"/>
                    <a:pt x="9" y="205"/>
                  </a:cubicBezTo>
                  <a:lnTo>
                    <a:pt x="18" y="177"/>
                  </a:lnTo>
                  <a:close/>
                  <a:moveTo>
                    <a:pt x="90" y="205"/>
                  </a:moveTo>
                  <a:cubicBezTo>
                    <a:pt x="90" y="190"/>
                    <a:pt x="90" y="190"/>
                    <a:pt x="90" y="190"/>
                  </a:cubicBezTo>
                  <a:cubicBezTo>
                    <a:pt x="97" y="186"/>
                    <a:pt x="97" y="186"/>
                    <a:pt x="97" y="186"/>
                  </a:cubicBezTo>
                  <a:cubicBezTo>
                    <a:pt x="97" y="205"/>
                    <a:pt x="97" y="205"/>
                    <a:pt x="97" y="205"/>
                  </a:cubicBezTo>
                  <a:lnTo>
                    <a:pt x="90" y="205"/>
                  </a:lnTo>
                  <a:close/>
                  <a:moveTo>
                    <a:pt x="168" y="205"/>
                  </a:moveTo>
                  <a:cubicBezTo>
                    <a:pt x="168" y="198"/>
                    <a:pt x="168" y="198"/>
                    <a:pt x="168" y="198"/>
                  </a:cubicBezTo>
                  <a:cubicBezTo>
                    <a:pt x="161" y="198"/>
                    <a:pt x="161" y="198"/>
                    <a:pt x="161" y="198"/>
                  </a:cubicBezTo>
                  <a:cubicBezTo>
                    <a:pt x="161" y="205"/>
                    <a:pt x="161" y="205"/>
                    <a:pt x="161" y="205"/>
                  </a:cubicBezTo>
                  <a:cubicBezTo>
                    <a:pt x="134" y="205"/>
                    <a:pt x="134" y="205"/>
                    <a:pt x="134" y="205"/>
                  </a:cubicBezTo>
                  <a:cubicBezTo>
                    <a:pt x="134" y="177"/>
                    <a:pt x="134" y="177"/>
                    <a:pt x="134" y="177"/>
                  </a:cubicBezTo>
                  <a:cubicBezTo>
                    <a:pt x="161" y="177"/>
                    <a:pt x="161" y="177"/>
                    <a:pt x="161" y="177"/>
                  </a:cubicBezTo>
                  <a:cubicBezTo>
                    <a:pt x="161" y="191"/>
                    <a:pt x="161" y="191"/>
                    <a:pt x="161" y="191"/>
                  </a:cubicBezTo>
                  <a:cubicBezTo>
                    <a:pt x="168" y="191"/>
                    <a:pt x="168" y="191"/>
                    <a:pt x="168" y="191"/>
                  </a:cubicBezTo>
                  <a:cubicBezTo>
                    <a:pt x="168" y="170"/>
                    <a:pt x="168" y="170"/>
                    <a:pt x="168" y="170"/>
                  </a:cubicBezTo>
                  <a:cubicBezTo>
                    <a:pt x="127" y="170"/>
                    <a:pt x="127" y="170"/>
                    <a:pt x="127" y="170"/>
                  </a:cubicBezTo>
                  <a:cubicBezTo>
                    <a:pt x="127" y="205"/>
                    <a:pt x="127" y="205"/>
                    <a:pt x="127" y="205"/>
                  </a:cubicBezTo>
                  <a:cubicBezTo>
                    <a:pt x="103" y="205"/>
                    <a:pt x="103" y="205"/>
                    <a:pt x="103" y="205"/>
                  </a:cubicBezTo>
                  <a:cubicBezTo>
                    <a:pt x="103" y="163"/>
                    <a:pt x="103" y="163"/>
                    <a:pt x="103" y="163"/>
                  </a:cubicBezTo>
                  <a:cubicBezTo>
                    <a:pt x="105" y="162"/>
                    <a:pt x="107" y="162"/>
                    <a:pt x="108" y="160"/>
                  </a:cubicBezTo>
                  <a:cubicBezTo>
                    <a:pt x="138" y="133"/>
                    <a:pt x="138" y="133"/>
                    <a:pt x="138" y="133"/>
                  </a:cubicBezTo>
                  <a:cubicBezTo>
                    <a:pt x="143" y="128"/>
                    <a:pt x="152" y="128"/>
                    <a:pt x="157" y="133"/>
                  </a:cubicBezTo>
                  <a:cubicBezTo>
                    <a:pt x="187" y="160"/>
                    <a:pt x="187" y="160"/>
                    <a:pt x="187" y="160"/>
                  </a:cubicBezTo>
                  <a:cubicBezTo>
                    <a:pt x="188" y="162"/>
                    <a:pt x="190" y="162"/>
                    <a:pt x="192" y="163"/>
                  </a:cubicBezTo>
                  <a:cubicBezTo>
                    <a:pt x="192" y="205"/>
                    <a:pt x="192" y="205"/>
                    <a:pt x="192" y="205"/>
                  </a:cubicBezTo>
                  <a:lnTo>
                    <a:pt x="168" y="205"/>
                  </a:lnTo>
                  <a:close/>
                  <a:moveTo>
                    <a:pt x="196" y="157"/>
                  </a:moveTo>
                  <a:cubicBezTo>
                    <a:pt x="196" y="157"/>
                    <a:pt x="196" y="157"/>
                    <a:pt x="196" y="157"/>
                  </a:cubicBezTo>
                  <a:cubicBezTo>
                    <a:pt x="194" y="157"/>
                    <a:pt x="193" y="156"/>
                    <a:pt x="192" y="155"/>
                  </a:cubicBezTo>
                  <a:cubicBezTo>
                    <a:pt x="162" y="128"/>
                    <a:pt x="162" y="128"/>
                    <a:pt x="162" y="128"/>
                  </a:cubicBezTo>
                  <a:cubicBezTo>
                    <a:pt x="158" y="125"/>
                    <a:pt x="153" y="123"/>
                    <a:pt x="148" y="123"/>
                  </a:cubicBezTo>
                  <a:cubicBezTo>
                    <a:pt x="142" y="123"/>
                    <a:pt x="137" y="125"/>
                    <a:pt x="134" y="128"/>
                  </a:cubicBezTo>
                  <a:cubicBezTo>
                    <a:pt x="104" y="155"/>
                    <a:pt x="104" y="155"/>
                    <a:pt x="104" y="155"/>
                  </a:cubicBezTo>
                  <a:cubicBezTo>
                    <a:pt x="103" y="156"/>
                    <a:pt x="101" y="157"/>
                    <a:pt x="100" y="157"/>
                  </a:cubicBezTo>
                  <a:cubicBezTo>
                    <a:pt x="99" y="157"/>
                    <a:pt x="99" y="157"/>
                    <a:pt x="99" y="157"/>
                  </a:cubicBezTo>
                  <a:cubicBezTo>
                    <a:pt x="96" y="157"/>
                    <a:pt x="93" y="154"/>
                    <a:pt x="93" y="151"/>
                  </a:cubicBezTo>
                  <a:cubicBezTo>
                    <a:pt x="93" y="149"/>
                    <a:pt x="94" y="147"/>
                    <a:pt x="95" y="146"/>
                  </a:cubicBezTo>
                  <a:cubicBezTo>
                    <a:pt x="132" y="112"/>
                    <a:pt x="132" y="112"/>
                    <a:pt x="132" y="112"/>
                  </a:cubicBezTo>
                  <a:cubicBezTo>
                    <a:pt x="137" y="108"/>
                    <a:pt x="142" y="106"/>
                    <a:pt x="148" y="106"/>
                  </a:cubicBezTo>
                  <a:cubicBezTo>
                    <a:pt x="153" y="106"/>
                    <a:pt x="159" y="108"/>
                    <a:pt x="163" y="112"/>
                  </a:cubicBezTo>
                  <a:cubicBezTo>
                    <a:pt x="200" y="146"/>
                    <a:pt x="200" y="146"/>
                    <a:pt x="200" y="146"/>
                  </a:cubicBezTo>
                  <a:cubicBezTo>
                    <a:pt x="202" y="147"/>
                    <a:pt x="202" y="149"/>
                    <a:pt x="202" y="151"/>
                  </a:cubicBezTo>
                  <a:cubicBezTo>
                    <a:pt x="202" y="154"/>
                    <a:pt x="200" y="157"/>
                    <a:pt x="196"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51" name="Freeform 49">
              <a:extLst>
                <a:ext uri="{FF2B5EF4-FFF2-40B4-BE49-F238E27FC236}">
                  <a16:creationId xmlns:a16="http://schemas.microsoft.com/office/drawing/2014/main" id="{72EC81F3-38E5-732D-2115-3A25F7AC6F50}"/>
                </a:ext>
              </a:extLst>
            </p:cNvPr>
            <p:cNvSpPr>
              <a:spLocks noEditPoints="1"/>
            </p:cNvSpPr>
            <p:nvPr userDrawn="1"/>
          </p:nvSpPr>
          <p:spPr bwMode="auto">
            <a:xfrm>
              <a:off x="2666560" y="4883150"/>
              <a:ext cx="85507" cy="88900"/>
            </a:xfrm>
            <a:custGeom>
              <a:avLst/>
              <a:gdLst>
                <a:gd name="T0" fmla="*/ 14 w 27"/>
                <a:gd name="T1" fmla="*/ 0 h 28"/>
                <a:gd name="T2" fmla="*/ 0 w 27"/>
                <a:gd name="T3" fmla="*/ 14 h 28"/>
                <a:gd name="T4" fmla="*/ 14 w 27"/>
                <a:gd name="T5" fmla="*/ 28 h 28"/>
                <a:gd name="T6" fmla="*/ 27 w 27"/>
                <a:gd name="T7" fmla="*/ 14 h 28"/>
                <a:gd name="T8" fmla="*/ 14 w 27"/>
                <a:gd name="T9" fmla="*/ 0 h 28"/>
                <a:gd name="T10" fmla="*/ 14 w 27"/>
                <a:gd name="T11" fmla="*/ 21 h 28"/>
                <a:gd name="T12" fmla="*/ 7 w 27"/>
                <a:gd name="T13" fmla="*/ 14 h 28"/>
                <a:gd name="T14" fmla="*/ 14 w 27"/>
                <a:gd name="T15" fmla="*/ 7 h 28"/>
                <a:gd name="T16" fmla="*/ 21 w 27"/>
                <a:gd name="T17" fmla="*/ 14 h 28"/>
                <a:gd name="T18" fmla="*/ 14 w 27"/>
                <a:gd name="T19"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0"/>
                  </a:moveTo>
                  <a:cubicBezTo>
                    <a:pt x="6" y="0"/>
                    <a:pt x="0" y="6"/>
                    <a:pt x="0" y="14"/>
                  </a:cubicBezTo>
                  <a:cubicBezTo>
                    <a:pt x="0" y="22"/>
                    <a:pt x="6" y="28"/>
                    <a:pt x="14" y="28"/>
                  </a:cubicBezTo>
                  <a:cubicBezTo>
                    <a:pt x="21" y="28"/>
                    <a:pt x="27" y="22"/>
                    <a:pt x="27" y="14"/>
                  </a:cubicBezTo>
                  <a:cubicBezTo>
                    <a:pt x="27" y="6"/>
                    <a:pt x="21" y="0"/>
                    <a:pt x="14" y="0"/>
                  </a:cubicBezTo>
                  <a:close/>
                  <a:moveTo>
                    <a:pt x="14" y="21"/>
                  </a:moveTo>
                  <a:cubicBezTo>
                    <a:pt x="10" y="21"/>
                    <a:pt x="7" y="18"/>
                    <a:pt x="7" y="14"/>
                  </a:cubicBezTo>
                  <a:cubicBezTo>
                    <a:pt x="7" y="10"/>
                    <a:pt x="10" y="7"/>
                    <a:pt x="14" y="7"/>
                  </a:cubicBezTo>
                  <a:cubicBezTo>
                    <a:pt x="17" y="7"/>
                    <a:pt x="21" y="10"/>
                    <a:pt x="21" y="14"/>
                  </a:cubicBezTo>
                  <a:cubicBezTo>
                    <a:pt x="21" y="18"/>
                    <a:pt x="17" y="21"/>
                    <a:pt x="14"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52" name="Freeform 50">
              <a:extLst>
                <a:ext uri="{FF2B5EF4-FFF2-40B4-BE49-F238E27FC236}">
                  <a16:creationId xmlns:a16="http://schemas.microsoft.com/office/drawing/2014/main" id="{DE33F220-6E38-BE9F-3AD7-CCC5CF94F669}"/>
                </a:ext>
              </a:extLst>
            </p:cNvPr>
            <p:cNvSpPr>
              <a:spLocks noEditPoints="1"/>
            </p:cNvSpPr>
            <p:nvPr userDrawn="1"/>
          </p:nvSpPr>
          <p:spPr bwMode="auto">
            <a:xfrm>
              <a:off x="2419539" y="4678363"/>
              <a:ext cx="53838" cy="53975"/>
            </a:xfrm>
            <a:custGeom>
              <a:avLst/>
              <a:gdLst>
                <a:gd name="T0" fmla="*/ 0 w 17"/>
                <a:gd name="T1" fmla="*/ 8 h 17"/>
                <a:gd name="T2" fmla="*/ 8 w 17"/>
                <a:gd name="T3" fmla="*/ 17 h 17"/>
                <a:gd name="T4" fmla="*/ 17 w 17"/>
                <a:gd name="T5" fmla="*/ 8 h 17"/>
                <a:gd name="T6" fmla="*/ 8 w 17"/>
                <a:gd name="T7" fmla="*/ 0 h 17"/>
                <a:gd name="T8" fmla="*/ 0 w 17"/>
                <a:gd name="T9" fmla="*/ 8 h 17"/>
                <a:gd name="T10" fmla="*/ 8 w 17"/>
                <a:gd name="T11" fmla="*/ 6 h 17"/>
                <a:gd name="T12" fmla="*/ 10 w 17"/>
                <a:gd name="T13" fmla="*/ 8 h 17"/>
                <a:gd name="T14" fmla="*/ 8 w 17"/>
                <a:gd name="T15" fmla="*/ 10 h 17"/>
                <a:gd name="T16" fmla="*/ 6 w 17"/>
                <a:gd name="T17" fmla="*/ 8 h 17"/>
                <a:gd name="T18" fmla="*/ 8 w 17"/>
                <a:gd name="T19"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0" y="8"/>
                  </a:moveTo>
                  <a:cubicBezTo>
                    <a:pt x="0" y="13"/>
                    <a:pt x="3" y="17"/>
                    <a:pt x="8" y="17"/>
                  </a:cubicBezTo>
                  <a:cubicBezTo>
                    <a:pt x="13" y="17"/>
                    <a:pt x="17" y="13"/>
                    <a:pt x="17" y="8"/>
                  </a:cubicBezTo>
                  <a:cubicBezTo>
                    <a:pt x="17" y="3"/>
                    <a:pt x="13" y="0"/>
                    <a:pt x="8" y="0"/>
                  </a:cubicBezTo>
                  <a:cubicBezTo>
                    <a:pt x="3" y="0"/>
                    <a:pt x="0" y="3"/>
                    <a:pt x="0" y="8"/>
                  </a:cubicBezTo>
                  <a:close/>
                  <a:moveTo>
                    <a:pt x="8" y="6"/>
                  </a:moveTo>
                  <a:cubicBezTo>
                    <a:pt x="9" y="6"/>
                    <a:pt x="10" y="7"/>
                    <a:pt x="10" y="8"/>
                  </a:cubicBezTo>
                  <a:cubicBezTo>
                    <a:pt x="10" y="9"/>
                    <a:pt x="9" y="10"/>
                    <a:pt x="8" y="10"/>
                  </a:cubicBezTo>
                  <a:cubicBezTo>
                    <a:pt x="7" y="10"/>
                    <a:pt x="6" y="9"/>
                    <a:pt x="6" y="8"/>
                  </a:cubicBezTo>
                  <a:cubicBezTo>
                    <a:pt x="6" y="7"/>
                    <a:pt x="7" y="6"/>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53" name="Freeform 51">
              <a:extLst>
                <a:ext uri="{FF2B5EF4-FFF2-40B4-BE49-F238E27FC236}">
                  <a16:creationId xmlns:a16="http://schemas.microsoft.com/office/drawing/2014/main" id="{D430A5AD-236A-86D3-B042-17EAD9D1D882}"/>
                </a:ext>
              </a:extLst>
            </p:cNvPr>
            <p:cNvSpPr>
              <a:spLocks noEditPoints="1"/>
            </p:cNvSpPr>
            <p:nvPr userDrawn="1"/>
          </p:nvSpPr>
          <p:spPr bwMode="auto">
            <a:xfrm>
              <a:off x="2558884" y="4678363"/>
              <a:ext cx="53838" cy="53975"/>
            </a:xfrm>
            <a:custGeom>
              <a:avLst/>
              <a:gdLst>
                <a:gd name="T0" fmla="*/ 0 w 17"/>
                <a:gd name="T1" fmla="*/ 8 h 17"/>
                <a:gd name="T2" fmla="*/ 9 w 17"/>
                <a:gd name="T3" fmla="*/ 17 h 17"/>
                <a:gd name="T4" fmla="*/ 17 w 17"/>
                <a:gd name="T5" fmla="*/ 8 h 17"/>
                <a:gd name="T6" fmla="*/ 9 w 17"/>
                <a:gd name="T7" fmla="*/ 0 h 17"/>
                <a:gd name="T8" fmla="*/ 0 w 17"/>
                <a:gd name="T9" fmla="*/ 8 h 17"/>
                <a:gd name="T10" fmla="*/ 9 w 17"/>
                <a:gd name="T11" fmla="*/ 6 h 17"/>
                <a:gd name="T12" fmla="*/ 10 w 17"/>
                <a:gd name="T13" fmla="*/ 8 h 17"/>
                <a:gd name="T14" fmla="*/ 9 w 17"/>
                <a:gd name="T15" fmla="*/ 10 h 17"/>
                <a:gd name="T16" fmla="*/ 7 w 17"/>
                <a:gd name="T17" fmla="*/ 8 h 17"/>
                <a:gd name="T18" fmla="*/ 9 w 17"/>
                <a:gd name="T19"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0" y="8"/>
                  </a:moveTo>
                  <a:cubicBezTo>
                    <a:pt x="0" y="13"/>
                    <a:pt x="4" y="17"/>
                    <a:pt x="9" y="17"/>
                  </a:cubicBezTo>
                  <a:cubicBezTo>
                    <a:pt x="13" y="17"/>
                    <a:pt x="17" y="13"/>
                    <a:pt x="17" y="8"/>
                  </a:cubicBezTo>
                  <a:cubicBezTo>
                    <a:pt x="17" y="3"/>
                    <a:pt x="13" y="0"/>
                    <a:pt x="9" y="0"/>
                  </a:cubicBezTo>
                  <a:cubicBezTo>
                    <a:pt x="4" y="0"/>
                    <a:pt x="0" y="3"/>
                    <a:pt x="0" y="8"/>
                  </a:cubicBezTo>
                  <a:close/>
                  <a:moveTo>
                    <a:pt x="9" y="6"/>
                  </a:moveTo>
                  <a:cubicBezTo>
                    <a:pt x="9" y="6"/>
                    <a:pt x="10" y="7"/>
                    <a:pt x="10" y="8"/>
                  </a:cubicBezTo>
                  <a:cubicBezTo>
                    <a:pt x="10" y="9"/>
                    <a:pt x="9" y="10"/>
                    <a:pt x="9" y="10"/>
                  </a:cubicBezTo>
                  <a:cubicBezTo>
                    <a:pt x="8" y="10"/>
                    <a:pt x="7" y="9"/>
                    <a:pt x="7" y="8"/>
                  </a:cubicBezTo>
                  <a:cubicBezTo>
                    <a:pt x="7" y="7"/>
                    <a:pt x="8" y="6"/>
                    <a:pt x="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54" name="Freeform 52">
              <a:extLst>
                <a:ext uri="{FF2B5EF4-FFF2-40B4-BE49-F238E27FC236}">
                  <a16:creationId xmlns:a16="http://schemas.microsoft.com/office/drawing/2014/main" id="{4E5CC40C-C49B-EF80-77EC-CA14FDB86FCE}"/>
                </a:ext>
              </a:extLst>
            </p:cNvPr>
            <p:cNvSpPr>
              <a:spLocks/>
            </p:cNvSpPr>
            <p:nvPr userDrawn="1"/>
          </p:nvSpPr>
          <p:spPr bwMode="auto">
            <a:xfrm>
              <a:off x="2429040" y="4764088"/>
              <a:ext cx="174181" cy="87313"/>
            </a:xfrm>
            <a:custGeom>
              <a:avLst/>
              <a:gdLst>
                <a:gd name="T0" fmla="*/ 55 w 55"/>
                <a:gd name="T1" fmla="*/ 0 h 27"/>
                <a:gd name="T2" fmla="*/ 48 w 55"/>
                <a:gd name="T3" fmla="*/ 0 h 27"/>
                <a:gd name="T4" fmla="*/ 27 w 55"/>
                <a:gd name="T5" fmla="*/ 20 h 27"/>
                <a:gd name="T6" fmla="*/ 7 w 55"/>
                <a:gd name="T7" fmla="*/ 0 h 27"/>
                <a:gd name="T8" fmla="*/ 0 w 55"/>
                <a:gd name="T9" fmla="*/ 0 h 27"/>
                <a:gd name="T10" fmla="*/ 27 w 55"/>
                <a:gd name="T11" fmla="*/ 27 h 27"/>
                <a:gd name="T12" fmla="*/ 55 w 5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5" h="27">
                  <a:moveTo>
                    <a:pt x="55" y="0"/>
                  </a:moveTo>
                  <a:cubicBezTo>
                    <a:pt x="48" y="0"/>
                    <a:pt x="48" y="0"/>
                    <a:pt x="48" y="0"/>
                  </a:cubicBezTo>
                  <a:cubicBezTo>
                    <a:pt x="48" y="11"/>
                    <a:pt x="39" y="20"/>
                    <a:pt x="27" y="20"/>
                  </a:cubicBezTo>
                  <a:cubicBezTo>
                    <a:pt x="16" y="20"/>
                    <a:pt x="7" y="11"/>
                    <a:pt x="7" y="0"/>
                  </a:cubicBezTo>
                  <a:cubicBezTo>
                    <a:pt x="0" y="0"/>
                    <a:pt x="0" y="0"/>
                    <a:pt x="0" y="0"/>
                  </a:cubicBezTo>
                  <a:cubicBezTo>
                    <a:pt x="0" y="15"/>
                    <a:pt x="12" y="27"/>
                    <a:pt x="27" y="27"/>
                  </a:cubicBezTo>
                  <a:cubicBezTo>
                    <a:pt x="42" y="27"/>
                    <a:pt x="55" y="15"/>
                    <a:pt x="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1055" name="Group 1054" descr="firefighter icon">
            <a:extLst>
              <a:ext uri="{FF2B5EF4-FFF2-40B4-BE49-F238E27FC236}">
                <a16:creationId xmlns:a16="http://schemas.microsoft.com/office/drawing/2014/main" id="{C5D74C9F-5698-097D-BF77-9B92390FA28E}"/>
              </a:ext>
            </a:extLst>
          </p:cNvPr>
          <p:cNvGrpSpPr/>
          <p:nvPr/>
        </p:nvGrpSpPr>
        <p:grpSpPr>
          <a:xfrm>
            <a:off x="20810225" y="7577114"/>
            <a:ext cx="642162" cy="737385"/>
            <a:chOff x="5602288" y="4400550"/>
            <a:chExt cx="661987" cy="668338"/>
          </a:xfrm>
          <a:solidFill>
            <a:schemeClr val="accent1"/>
          </a:solidFill>
        </p:grpSpPr>
        <p:sp>
          <p:nvSpPr>
            <p:cNvPr id="1056" name="Freeform 6">
              <a:extLst>
                <a:ext uri="{FF2B5EF4-FFF2-40B4-BE49-F238E27FC236}">
                  <a16:creationId xmlns:a16="http://schemas.microsoft.com/office/drawing/2014/main" id="{B39A7629-BF3F-C0B4-BC58-34FCB31B668C}"/>
                </a:ext>
              </a:extLst>
            </p:cNvPr>
            <p:cNvSpPr>
              <a:spLocks noEditPoints="1"/>
            </p:cNvSpPr>
            <p:nvPr userDrawn="1"/>
          </p:nvSpPr>
          <p:spPr bwMode="auto">
            <a:xfrm>
              <a:off x="5602288" y="4400550"/>
              <a:ext cx="661987" cy="668338"/>
            </a:xfrm>
            <a:custGeom>
              <a:avLst/>
              <a:gdLst>
                <a:gd name="T0" fmla="*/ 199 w 209"/>
                <a:gd name="T1" fmla="*/ 95 h 211"/>
                <a:gd name="T2" fmla="*/ 188 w 209"/>
                <a:gd name="T3" fmla="*/ 75 h 211"/>
                <a:gd name="T4" fmla="*/ 163 w 209"/>
                <a:gd name="T5" fmla="*/ 98 h 211"/>
                <a:gd name="T6" fmla="*/ 128 w 209"/>
                <a:gd name="T7" fmla="*/ 146 h 211"/>
                <a:gd name="T8" fmla="*/ 133 w 209"/>
                <a:gd name="T9" fmla="*/ 109 h 211"/>
                <a:gd name="T10" fmla="*/ 149 w 209"/>
                <a:gd name="T11" fmla="*/ 68 h 211"/>
                <a:gd name="T12" fmla="*/ 149 w 209"/>
                <a:gd name="T13" fmla="*/ 61 h 211"/>
                <a:gd name="T14" fmla="*/ 25 w 209"/>
                <a:gd name="T15" fmla="*/ 61 h 211"/>
                <a:gd name="T16" fmla="*/ 1 w 209"/>
                <a:gd name="T17" fmla="*/ 56 h 211"/>
                <a:gd name="T18" fmla="*/ 25 w 209"/>
                <a:gd name="T19" fmla="*/ 92 h 211"/>
                <a:gd name="T20" fmla="*/ 62 w 209"/>
                <a:gd name="T21" fmla="*/ 144 h 211"/>
                <a:gd name="T22" fmla="*/ 0 w 209"/>
                <a:gd name="T23" fmla="*/ 211 h 211"/>
                <a:gd name="T24" fmla="*/ 144 w 209"/>
                <a:gd name="T25" fmla="*/ 211 h 211"/>
                <a:gd name="T26" fmla="*/ 186 w 209"/>
                <a:gd name="T27" fmla="*/ 98 h 211"/>
                <a:gd name="T28" fmla="*/ 199 w 209"/>
                <a:gd name="T29" fmla="*/ 89 h 211"/>
                <a:gd name="T30" fmla="*/ 191 w 209"/>
                <a:gd name="T31" fmla="*/ 82 h 211"/>
                <a:gd name="T32" fmla="*/ 175 w 209"/>
                <a:gd name="T33" fmla="*/ 75 h 211"/>
                <a:gd name="T34" fmla="*/ 165 w 209"/>
                <a:gd name="T35" fmla="*/ 85 h 211"/>
                <a:gd name="T36" fmla="*/ 148 w 209"/>
                <a:gd name="T37" fmla="*/ 126 h 211"/>
                <a:gd name="T38" fmla="*/ 139 w 209"/>
                <a:gd name="T39" fmla="*/ 201 h 211"/>
                <a:gd name="T40" fmla="*/ 141 w 209"/>
                <a:gd name="T41" fmla="*/ 200 h 211"/>
                <a:gd name="T42" fmla="*/ 148 w 209"/>
                <a:gd name="T43" fmla="*/ 167 h 211"/>
                <a:gd name="T44" fmla="*/ 141 w 209"/>
                <a:gd name="T45" fmla="*/ 159 h 211"/>
                <a:gd name="T46" fmla="*/ 134 w 209"/>
                <a:gd name="T47" fmla="*/ 183 h 211"/>
                <a:gd name="T48" fmla="*/ 90 w 209"/>
                <a:gd name="T49" fmla="*/ 205 h 211"/>
                <a:gd name="T50" fmla="*/ 113 w 209"/>
                <a:gd name="T51" fmla="*/ 179 h 211"/>
                <a:gd name="T52" fmla="*/ 127 w 209"/>
                <a:gd name="T53" fmla="*/ 153 h 211"/>
                <a:gd name="T54" fmla="*/ 55 w 209"/>
                <a:gd name="T55" fmla="*/ 152 h 211"/>
                <a:gd name="T56" fmla="*/ 66 w 209"/>
                <a:gd name="T57" fmla="*/ 188 h 211"/>
                <a:gd name="T58" fmla="*/ 69 w 209"/>
                <a:gd name="T59" fmla="*/ 143 h 211"/>
                <a:gd name="T60" fmla="*/ 103 w 209"/>
                <a:gd name="T61" fmla="*/ 146 h 211"/>
                <a:gd name="T62" fmla="*/ 69 w 209"/>
                <a:gd name="T63" fmla="*/ 143 h 211"/>
                <a:gd name="T64" fmla="*/ 107 w 209"/>
                <a:gd name="T65" fmla="*/ 188 h 211"/>
                <a:gd name="T66" fmla="*/ 117 w 209"/>
                <a:gd name="T67" fmla="*/ 152 h 211"/>
                <a:gd name="T68" fmla="*/ 134 w 209"/>
                <a:gd name="T69" fmla="*/ 99 h 211"/>
                <a:gd name="T70" fmla="*/ 134 w 209"/>
                <a:gd name="T71" fmla="*/ 102 h 211"/>
                <a:gd name="T72" fmla="*/ 134 w 209"/>
                <a:gd name="T73" fmla="*/ 68 h 211"/>
                <a:gd name="T74" fmla="*/ 86 w 209"/>
                <a:gd name="T75" fmla="*/ 7 h 211"/>
                <a:gd name="T76" fmla="*/ 117 w 209"/>
                <a:gd name="T77" fmla="*/ 29 h 211"/>
                <a:gd name="T78" fmla="*/ 62 w 209"/>
                <a:gd name="T79" fmla="*/ 61 h 211"/>
                <a:gd name="T80" fmla="*/ 96 w 209"/>
                <a:gd name="T81" fmla="*/ 55 h 211"/>
                <a:gd name="T82" fmla="*/ 76 w 209"/>
                <a:gd name="T83" fmla="*/ 48 h 211"/>
                <a:gd name="T84" fmla="*/ 103 w 209"/>
                <a:gd name="T85" fmla="*/ 48 h 211"/>
                <a:gd name="T86" fmla="*/ 69 w 209"/>
                <a:gd name="T87" fmla="*/ 61 h 211"/>
                <a:gd name="T88" fmla="*/ 86 w 209"/>
                <a:gd name="T89" fmla="*/ 18 h 211"/>
                <a:gd name="T90" fmla="*/ 103 w 209"/>
                <a:gd name="T91" fmla="*/ 61 h 211"/>
                <a:gd name="T92" fmla="*/ 38 w 209"/>
                <a:gd name="T93" fmla="*/ 68 h 211"/>
                <a:gd name="T94" fmla="*/ 32 w 209"/>
                <a:gd name="T95" fmla="*/ 68 h 211"/>
                <a:gd name="T96" fmla="*/ 38 w 209"/>
                <a:gd name="T97" fmla="*/ 82 h 211"/>
                <a:gd name="T98" fmla="*/ 32 w 209"/>
                <a:gd name="T99" fmla="*/ 92 h 211"/>
                <a:gd name="T100" fmla="*/ 127 w 209"/>
                <a:gd name="T101" fmla="*/ 68 h 211"/>
                <a:gd name="T102" fmla="*/ 45 w 209"/>
                <a:gd name="T103" fmla="*/ 99 h 211"/>
                <a:gd name="T104" fmla="*/ 45 w 209"/>
                <a:gd name="T105" fmla="*/ 172 h 211"/>
                <a:gd name="T106" fmla="*/ 83 w 209"/>
                <a:gd name="T107" fmla="*/ 200 h 211"/>
                <a:gd name="T108" fmla="*/ 45 w 209"/>
                <a:gd name="T109" fmla="*/ 185 h 211"/>
                <a:gd name="T110" fmla="*/ 16 w 209"/>
                <a:gd name="T111" fmla="*/ 182 h 211"/>
                <a:gd name="T112" fmla="*/ 34 w 209"/>
                <a:gd name="T113" fmla="*/ 201 h 211"/>
                <a:gd name="T114" fmla="*/ 36 w 209"/>
                <a:gd name="T115" fmla="*/ 194 h 211"/>
                <a:gd name="T116" fmla="*/ 21 w 209"/>
                <a:gd name="T117" fmla="*/ 205 h 211"/>
                <a:gd name="T118" fmla="*/ 148 w 209"/>
                <a:gd name="T119" fmla="*/ 205 h 211"/>
                <a:gd name="T120" fmla="*/ 202 w 209"/>
                <a:gd name="T121" fmla="*/ 20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 h="211">
                  <a:moveTo>
                    <a:pt x="186" y="98"/>
                  </a:moveTo>
                  <a:cubicBezTo>
                    <a:pt x="187" y="97"/>
                    <a:pt x="188" y="96"/>
                    <a:pt x="188" y="95"/>
                  </a:cubicBezTo>
                  <a:cubicBezTo>
                    <a:pt x="199" y="95"/>
                    <a:pt x="199" y="95"/>
                    <a:pt x="199" y="95"/>
                  </a:cubicBezTo>
                  <a:cubicBezTo>
                    <a:pt x="204" y="95"/>
                    <a:pt x="209" y="91"/>
                    <a:pt x="209" y="85"/>
                  </a:cubicBezTo>
                  <a:cubicBezTo>
                    <a:pt x="209" y="80"/>
                    <a:pt x="204" y="75"/>
                    <a:pt x="199" y="75"/>
                  </a:cubicBezTo>
                  <a:cubicBezTo>
                    <a:pt x="188" y="75"/>
                    <a:pt x="188" y="75"/>
                    <a:pt x="188" y="75"/>
                  </a:cubicBezTo>
                  <a:cubicBezTo>
                    <a:pt x="185" y="71"/>
                    <a:pt x="180" y="68"/>
                    <a:pt x="175" y="68"/>
                  </a:cubicBezTo>
                  <a:cubicBezTo>
                    <a:pt x="165" y="68"/>
                    <a:pt x="158" y="76"/>
                    <a:pt x="158" y="85"/>
                  </a:cubicBezTo>
                  <a:cubicBezTo>
                    <a:pt x="158" y="90"/>
                    <a:pt x="160" y="94"/>
                    <a:pt x="163" y="98"/>
                  </a:cubicBezTo>
                  <a:cubicBezTo>
                    <a:pt x="150" y="102"/>
                    <a:pt x="141" y="115"/>
                    <a:pt x="141" y="130"/>
                  </a:cubicBezTo>
                  <a:cubicBezTo>
                    <a:pt x="141" y="151"/>
                    <a:pt x="141" y="151"/>
                    <a:pt x="141" y="151"/>
                  </a:cubicBezTo>
                  <a:cubicBezTo>
                    <a:pt x="137" y="149"/>
                    <a:pt x="132" y="147"/>
                    <a:pt x="128" y="146"/>
                  </a:cubicBezTo>
                  <a:cubicBezTo>
                    <a:pt x="110" y="144"/>
                    <a:pt x="110" y="144"/>
                    <a:pt x="110" y="144"/>
                  </a:cubicBezTo>
                  <a:cubicBezTo>
                    <a:pt x="110" y="140"/>
                    <a:pt x="110" y="140"/>
                    <a:pt x="110" y="140"/>
                  </a:cubicBezTo>
                  <a:cubicBezTo>
                    <a:pt x="121" y="133"/>
                    <a:pt x="130" y="122"/>
                    <a:pt x="133" y="109"/>
                  </a:cubicBezTo>
                  <a:cubicBezTo>
                    <a:pt x="141" y="108"/>
                    <a:pt x="148" y="101"/>
                    <a:pt x="148" y="92"/>
                  </a:cubicBezTo>
                  <a:cubicBezTo>
                    <a:pt x="148" y="68"/>
                    <a:pt x="148" y="68"/>
                    <a:pt x="148" y="68"/>
                  </a:cubicBezTo>
                  <a:cubicBezTo>
                    <a:pt x="149" y="68"/>
                    <a:pt x="149" y="68"/>
                    <a:pt x="149" y="68"/>
                  </a:cubicBezTo>
                  <a:cubicBezTo>
                    <a:pt x="158" y="68"/>
                    <a:pt x="166" y="64"/>
                    <a:pt x="171" y="56"/>
                  </a:cubicBezTo>
                  <a:cubicBezTo>
                    <a:pt x="165" y="53"/>
                    <a:pt x="165" y="53"/>
                    <a:pt x="165" y="53"/>
                  </a:cubicBezTo>
                  <a:cubicBezTo>
                    <a:pt x="162" y="58"/>
                    <a:pt x="155" y="61"/>
                    <a:pt x="149" y="61"/>
                  </a:cubicBezTo>
                  <a:cubicBezTo>
                    <a:pt x="148" y="61"/>
                    <a:pt x="148" y="61"/>
                    <a:pt x="148" y="61"/>
                  </a:cubicBezTo>
                  <a:cubicBezTo>
                    <a:pt x="148" y="27"/>
                    <a:pt x="120" y="0"/>
                    <a:pt x="86" y="0"/>
                  </a:cubicBezTo>
                  <a:cubicBezTo>
                    <a:pt x="52" y="0"/>
                    <a:pt x="25" y="27"/>
                    <a:pt x="25" y="61"/>
                  </a:cubicBezTo>
                  <a:cubicBezTo>
                    <a:pt x="23" y="61"/>
                    <a:pt x="23" y="61"/>
                    <a:pt x="23" y="61"/>
                  </a:cubicBezTo>
                  <a:cubicBezTo>
                    <a:pt x="17" y="61"/>
                    <a:pt x="11" y="58"/>
                    <a:pt x="7" y="53"/>
                  </a:cubicBezTo>
                  <a:cubicBezTo>
                    <a:pt x="1" y="56"/>
                    <a:pt x="1" y="56"/>
                    <a:pt x="1" y="56"/>
                  </a:cubicBezTo>
                  <a:cubicBezTo>
                    <a:pt x="6" y="64"/>
                    <a:pt x="15" y="68"/>
                    <a:pt x="23" y="68"/>
                  </a:cubicBezTo>
                  <a:cubicBezTo>
                    <a:pt x="25" y="68"/>
                    <a:pt x="25" y="68"/>
                    <a:pt x="25" y="68"/>
                  </a:cubicBezTo>
                  <a:cubicBezTo>
                    <a:pt x="25" y="92"/>
                    <a:pt x="25" y="92"/>
                    <a:pt x="25" y="92"/>
                  </a:cubicBezTo>
                  <a:cubicBezTo>
                    <a:pt x="25" y="101"/>
                    <a:pt x="31" y="108"/>
                    <a:pt x="39" y="109"/>
                  </a:cubicBezTo>
                  <a:cubicBezTo>
                    <a:pt x="42" y="122"/>
                    <a:pt x="51" y="133"/>
                    <a:pt x="62" y="140"/>
                  </a:cubicBezTo>
                  <a:cubicBezTo>
                    <a:pt x="62" y="144"/>
                    <a:pt x="62" y="144"/>
                    <a:pt x="62" y="144"/>
                  </a:cubicBezTo>
                  <a:cubicBezTo>
                    <a:pt x="45" y="146"/>
                    <a:pt x="45" y="146"/>
                    <a:pt x="45" y="146"/>
                  </a:cubicBezTo>
                  <a:cubicBezTo>
                    <a:pt x="29" y="149"/>
                    <a:pt x="16" y="160"/>
                    <a:pt x="11" y="175"/>
                  </a:cubicBezTo>
                  <a:cubicBezTo>
                    <a:pt x="0" y="211"/>
                    <a:pt x="0" y="211"/>
                    <a:pt x="0" y="211"/>
                  </a:cubicBezTo>
                  <a:cubicBezTo>
                    <a:pt x="86" y="211"/>
                    <a:pt x="86" y="211"/>
                    <a:pt x="86" y="211"/>
                  </a:cubicBezTo>
                  <a:cubicBezTo>
                    <a:pt x="141" y="211"/>
                    <a:pt x="141" y="211"/>
                    <a:pt x="141" y="211"/>
                  </a:cubicBezTo>
                  <a:cubicBezTo>
                    <a:pt x="144" y="211"/>
                    <a:pt x="144" y="211"/>
                    <a:pt x="144" y="211"/>
                  </a:cubicBezTo>
                  <a:cubicBezTo>
                    <a:pt x="209" y="211"/>
                    <a:pt x="209" y="211"/>
                    <a:pt x="209" y="211"/>
                  </a:cubicBezTo>
                  <a:cubicBezTo>
                    <a:pt x="209" y="130"/>
                    <a:pt x="209" y="130"/>
                    <a:pt x="209" y="130"/>
                  </a:cubicBezTo>
                  <a:cubicBezTo>
                    <a:pt x="209" y="115"/>
                    <a:pt x="200" y="102"/>
                    <a:pt x="186" y="98"/>
                  </a:cubicBezTo>
                  <a:close/>
                  <a:moveTo>
                    <a:pt x="199" y="82"/>
                  </a:moveTo>
                  <a:cubicBezTo>
                    <a:pt x="201" y="82"/>
                    <a:pt x="202" y="83"/>
                    <a:pt x="202" y="85"/>
                  </a:cubicBezTo>
                  <a:cubicBezTo>
                    <a:pt x="202" y="87"/>
                    <a:pt x="201" y="89"/>
                    <a:pt x="199" y="89"/>
                  </a:cubicBezTo>
                  <a:cubicBezTo>
                    <a:pt x="191" y="89"/>
                    <a:pt x="191" y="89"/>
                    <a:pt x="191" y="89"/>
                  </a:cubicBezTo>
                  <a:cubicBezTo>
                    <a:pt x="192" y="88"/>
                    <a:pt x="192" y="86"/>
                    <a:pt x="192" y="85"/>
                  </a:cubicBezTo>
                  <a:cubicBezTo>
                    <a:pt x="192" y="84"/>
                    <a:pt x="192" y="83"/>
                    <a:pt x="191" y="82"/>
                  </a:cubicBezTo>
                  <a:lnTo>
                    <a:pt x="199" y="82"/>
                  </a:lnTo>
                  <a:close/>
                  <a:moveTo>
                    <a:pt x="165" y="85"/>
                  </a:moveTo>
                  <a:cubicBezTo>
                    <a:pt x="165" y="80"/>
                    <a:pt x="169" y="75"/>
                    <a:pt x="175" y="75"/>
                  </a:cubicBezTo>
                  <a:cubicBezTo>
                    <a:pt x="180" y="75"/>
                    <a:pt x="185" y="80"/>
                    <a:pt x="185" y="85"/>
                  </a:cubicBezTo>
                  <a:cubicBezTo>
                    <a:pt x="185" y="91"/>
                    <a:pt x="180" y="95"/>
                    <a:pt x="175" y="95"/>
                  </a:cubicBezTo>
                  <a:cubicBezTo>
                    <a:pt x="169" y="95"/>
                    <a:pt x="165" y="91"/>
                    <a:pt x="165" y="85"/>
                  </a:cubicBezTo>
                  <a:close/>
                  <a:moveTo>
                    <a:pt x="175" y="102"/>
                  </a:moveTo>
                  <a:cubicBezTo>
                    <a:pt x="189" y="102"/>
                    <a:pt x="200" y="113"/>
                    <a:pt x="202" y="126"/>
                  </a:cubicBezTo>
                  <a:cubicBezTo>
                    <a:pt x="148" y="126"/>
                    <a:pt x="148" y="126"/>
                    <a:pt x="148" y="126"/>
                  </a:cubicBezTo>
                  <a:cubicBezTo>
                    <a:pt x="149" y="113"/>
                    <a:pt x="161" y="102"/>
                    <a:pt x="175" y="102"/>
                  </a:cubicBezTo>
                  <a:close/>
                  <a:moveTo>
                    <a:pt x="141" y="200"/>
                  </a:moveTo>
                  <a:cubicBezTo>
                    <a:pt x="139" y="201"/>
                    <a:pt x="139" y="201"/>
                    <a:pt x="139" y="201"/>
                  </a:cubicBezTo>
                  <a:cubicBezTo>
                    <a:pt x="137" y="194"/>
                    <a:pt x="137" y="194"/>
                    <a:pt x="137" y="194"/>
                  </a:cubicBezTo>
                  <a:cubicBezTo>
                    <a:pt x="141" y="193"/>
                    <a:pt x="141" y="193"/>
                    <a:pt x="141" y="193"/>
                  </a:cubicBezTo>
                  <a:lnTo>
                    <a:pt x="141" y="200"/>
                  </a:lnTo>
                  <a:close/>
                  <a:moveTo>
                    <a:pt x="202" y="133"/>
                  </a:moveTo>
                  <a:cubicBezTo>
                    <a:pt x="202" y="167"/>
                    <a:pt x="202" y="167"/>
                    <a:pt x="202" y="167"/>
                  </a:cubicBezTo>
                  <a:cubicBezTo>
                    <a:pt x="148" y="167"/>
                    <a:pt x="148" y="167"/>
                    <a:pt x="148" y="167"/>
                  </a:cubicBezTo>
                  <a:cubicBezTo>
                    <a:pt x="148" y="133"/>
                    <a:pt x="148" y="133"/>
                    <a:pt x="148" y="133"/>
                  </a:cubicBezTo>
                  <a:lnTo>
                    <a:pt x="202" y="133"/>
                  </a:lnTo>
                  <a:close/>
                  <a:moveTo>
                    <a:pt x="141" y="159"/>
                  </a:moveTo>
                  <a:cubicBezTo>
                    <a:pt x="141" y="186"/>
                    <a:pt x="141" y="186"/>
                    <a:pt x="141" y="186"/>
                  </a:cubicBezTo>
                  <a:cubicBezTo>
                    <a:pt x="135" y="187"/>
                    <a:pt x="135" y="187"/>
                    <a:pt x="135" y="187"/>
                  </a:cubicBezTo>
                  <a:cubicBezTo>
                    <a:pt x="134" y="183"/>
                    <a:pt x="134" y="183"/>
                    <a:pt x="134" y="183"/>
                  </a:cubicBezTo>
                  <a:cubicBezTo>
                    <a:pt x="127" y="185"/>
                    <a:pt x="127" y="185"/>
                    <a:pt x="127" y="185"/>
                  </a:cubicBezTo>
                  <a:cubicBezTo>
                    <a:pt x="133" y="205"/>
                    <a:pt x="133" y="205"/>
                    <a:pt x="133" y="205"/>
                  </a:cubicBezTo>
                  <a:cubicBezTo>
                    <a:pt x="90" y="205"/>
                    <a:pt x="90" y="205"/>
                    <a:pt x="90" y="205"/>
                  </a:cubicBezTo>
                  <a:cubicBezTo>
                    <a:pt x="90" y="200"/>
                    <a:pt x="90" y="200"/>
                    <a:pt x="90" y="200"/>
                  </a:cubicBezTo>
                  <a:cubicBezTo>
                    <a:pt x="113" y="193"/>
                    <a:pt x="113" y="193"/>
                    <a:pt x="113" y="193"/>
                  </a:cubicBezTo>
                  <a:cubicBezTo>
                    <a:pt x="113" y="179"/>
                    <a:pt x="113" y="179"/>
                    <a:pt x="113" y="179"/>
                  </a:cubicBezTo>
                  <a:cubicBezTo>
                    <a:pt x="127" y="172"/>
                    <a:pt x="127" y="172"/>
                    <a:pt x="127" y="172"/>
                  </a:cubicBezTo>
                  <a:cubicBezTo>
                    <a:pt x="124" y="153"/>
                    <a:pt x="124" y="153"/>
                    <a:pt x="124" y="153"/>
                  </a:cubicBezTo>
                  <a:cubicBezTo>
                    <a:pt x="127" y="153"/>
                    <a:pt x="127" y="153"/>
                    <a:pt x="127" y="153"/>
                  </a:cubicBezTo>
                  <a:cubicBezTo>
                    <a:pt x="132" y="154"/>
                    <a:pt x="136" y="156"/>
                    <a:pt x="141" y="159"/>
                  </a:cubicBezTo>
                  <a:close/>
                  <a:moveTo>
                    <a:pt x="52" y="169"/>
                  </a:moveTo>
                  <a:cubicBezTo>
                    <a:pt x="55" y="152"/>
                    <a:pt x="55" y="152"/>
                    <a:pt x="55" y="152"/>
                  </a:cubicBezTo>
                  <a:cubicBezTo>
                    <a:pt x="64" y="150"/>
                    <a:pt x="64" y="150"/>
                    <a:pt x="64" y="150"/>
                  </a:cubicBezTo>
                  <a:cubicBezTo>
                    <a:pt x="82" y="193"/>
                    <a:pt x="82" y="193"/>
                    <a:pt x="82" y="193"/>
                  </a:cubicBezTo>
                  <a:cubicBezTo>
                    <a:pt x="66" y="188"/>
                    <a:pt x="66" y="188"/>
                    <a:pt x="66" y="188"/>
                  </a:cubicBezTo>
                  <a:cubicBezTo>
                    <a:pt x="66" y="175"/>
                    <a:pt x="66" y="175"/>
                    <a:pt x="66" y="175"/>
                  </a:cubicBezTo>
                  <a:lnTo>
                    <a:pt x="52" y="169"/>
                  </a:lnTo>
                  <a:close/>
                  <a:moveTo>
                    <a:pt x="69" y="143"/>
                  </a:moveTo>
                  <a:cubicBezTo>
                    <a:pt x="74" y="145"/>
                    <a:pt x="80" y="147"/>
                    <a:pt x="86" y="147"/>
                  </a:cubicBezTo>
                  <a:cubicBezTo>
                    <a:pt x="92" y="147"/>
                    <a:pt x="98" y="145"/>
                    <a:pt x="103" y="143"/>
                  </a:cubicBezTo>
                  <a:cubicBezTo>
                    <a:pt x="103" y="146"/>
                    <a:pt x="103" y="146"/>
                    <a:pt x="103" y="146"/>
                  </a:cubicBezTo>
                  <a:cubicBezTo>
                    <a:pt x="86" y="186"/>
                    <a:pt x="86" y="186"/>
                    <a:pt x="86" y="186"/>
                  </a:cubicBezTo>
                  <a:cubicBezTo>
                    <a:pt x="69" y="146"/>
                    <a:pt x="69" y="146"/>
                    <a:pt x="69" y="146"/>
                  </a:cubicBezTo>
                  <a:lnTo>
                    <a:pt x="69" y="143"/>
                  </a:lnTo>
                  <a:close/>
                  <a:moveTo>
                    <a:pt x="120" y="169"/>
                  </a:moveTo>
                  <a:cubicBezTo>
                    <a:pt x="107" y="175"/>
                    <a:pt x="107" y="175"/>
                    <a:pt x="107" y="175"/>
                  </a:cubicBezTo>
                  <a:cubicBezTo>
                    <a:pt x="107" y="188"/>
                    <a:pt x="107" y="188"/>
                    <a:pt x="107" y="188"/>
                  </a:cubicBezTo>
                  <a:cubicBezTo>
                    <a:pt x="90" y="193"/>
                    <a:pt x="90" y="193"/>
                    <a:pt x="90" y="193"/>
                  </a:cubicBezTo>
                  <a:cubicBezTo>
                    <a:pt x="109" y="150"/>
                    <a:pt x="109" y="150"/>
                    <a:pt x="109" y="150"/>
                  </a:cubicBezTo>
                  <a:cubicBezTo>
                    <a:pt x="117" y="152"/>
                    <a:pt x="117" y="152"/>
                    <a:pt x="117" y="152"/>
                  </a:cubicBezTo>
                  <a:lnTo>
                    <a:pt x="120" y="169"/>
                  </a:lnTo>
                  <a:close/>
                  <a:moveTo>
                    <a:pt x="134" y="102"/>
                  </a:moveTo>
                  <a:cubicBezTo>
                    <a:pt x="134" y="101"/>
                    <a:pt x="134" y="100"/>
                    <a:pt x="134" y="99"/>
                  </a:cubicBezTo>
                  <a:cubicBezTo>
                    <a:pt x="134" y="82"/>
                    <a:pt x="134" y="82"/>
                    <a:pt x="134" y="82"/>
                  </a:cubicBezTo>
                  <a:cubicBezTo>
                    <a:pt x="138" y="84"/>
                    <a:pt x="141" y="88"/>
                    <a:pt x="141" y="92"/>
                  </a:cubicBezTo>
                  <a:cubicBezTo>
                    <a:pt x="141" y="97"/>
                    <a:pt x="138" y="100"/>
                    <a:pt x="134" y="102"/>
                  </a:cubicBezTo>
                  <a:close/>
                  <a:moveTo>
                    <a:pt x="141" y="78"/>
                  </a:moveTo>
                  <a:cubicBezTo>
                    <a:pt x="139" y="77"/>
                    <a:pt x="136" y="76"/>
                    <a:pt x="134" y="75"/>
                  </a:cubicBezTo>
                  <a:cubicBezTo>
                    <a:pt x="134" y="68"/>
                    <a:pt x="134" y="68"/>
                    <a:pt x="134" y="68"/>
                  </a:cubicBezTo>
                  <a:cubicBezTo>
                    <a:pt x="141" y="68"/>
                    <a:pt x="141" y="68"/>
                    <a:pt x="141" y="68"/>
                  </a:cubicBezTo>
                  <a:lnTo>
                    <a:pt x="141" y="78"/>
                  </a:lnTo>
                  <a:close/>
                  <a:moveTo>
                    <a:pt x="86" y="7"/>
                  </a:moveTo>
                  <a:cubicBezTo>
                    <a:pt x="116" y="7"/>
                    <a:pt x="141" y="31"/>
                    <a:pt x="141" y="61"/>
                  </a:cubicBezTo>
                  <a:cubicBezTo>
                    <a:pt x="111" y="61"/>
                    <a:pt x="111" y="61"/>
                    <a:pt x="111" y="61"/>
                  </a:cubicBezTo>
                  <a:cubicBezTo>
                    <a:pt x="117" y="29"/>
                    <a:pt x="117" y="29"/>
                    <a:pt x="117" y="29"/>
                  </a:cubicBezTo>
                  <a:cubicBezTo>
                    <a:pt x="86" y="10"/>
                    <a:pt x="86" y="10"/>
                    <a:pt x="86" y="10"/>
                  </a:cubicBezTo>
                  <a:cubicBezTo>
                    <a:pt x="55" y="29"/>
                    <a:pt x="55" y="29"/>
                    <a:pt x="55" y="29"/>
                  </a:cubicBezTo>
                  <a:cubicBezTo>
                    <a:pt x="62" y="61"/>
                    <a:pt x="62" y="61"/>
                    <a:pt x="62" y="61"/>
                  </a:cubicBezTo>
                  <a:cubicBezTo>
                    <a:pt x="32" y="61"/>
                    <a:pt x="32" y="61"/>
                    <a:pt x="32" y="61"/>
                  </a:cubicBezTo>
                  <a:cubicBezTo>
                    <a:pt x="32" y="31"/>
                    <a:pt x="56" y="7"/>
                    <a:pt x="86" y="7"/>
                  </a:cubicBezTo>
                  <a:close/>
                  <a:moveTo>
                    <a:pt x="96" y="55"/>
                  </a:moveTo>
                  <a:cubicBezTo>
                    <a:pt x="96" y="61"/>
                    <a:pt x="96" y="61"/>
                    <a:pt x="96" y="61"/>
                  </a:cubicBezTo>
                  <a:cubicBezTo>
                    <a:pt x="76" y="61"/>
                    <a:pt x="76" y="61"/>
                    <a:pt x="76" y="61"/>
                  </a:cubicBezTo>
                  <a:cubicBezTo>
                    <a:pt x="76" y="48"/>
                    <a:pt x="76" y="48"/>
                    <a:pt x="76" y="48"/>
                  </a:cubicBezTo>
                  <a:cubicBezTo>
                    <a:pt x="76" y="42"/>
                    <a:pt x="81" y="37"/>
                    <a:pt x="86" y="37"/>
                  </a:cubicBezTo>
                  <a:cubicBezTo>
                    <a:pt x="92" y="37"/>
                    <a:pt x="96" y="42"/>
                    <a:pt x="96" y="48"/>
                  </a:cubicBezTo>
                  <a:cubicBezTo>
                    <a:pt x="103" y="48"/>
                    <a:pt x="103" y="48"/>
                    <a:pt x="103" y="48"/>
                  </a:cubicBezTo>
                  <a:cubicBezTo>
                    <a:pt x="103" y="38"/>
                    <a:pt x="96" y="31"/>
                    <a:pt x="86" y="31"/>
                  </a:cubicBezTo>
                  <a:cubicBezTo>
                    <a:pt x="77" y="31"/>
                    <a:pt x="69" y="38"/>
                    <a:pt x="69" y="48"/>
                  </a:cubicBezTo>
                  <a:cubicBezTo>
                    <a:pt x="69" y="61"/>
                    <a:pt x="69" y="61"/>
                    <a:pt x="69" y="61"/>
                  </a:cubicBezTo>
                  <a:cubicBezTo>
                    <a:pt x="68" y="61"/>
                    <a:pt x="68" y="61"/>
                    <a:pt x="68" y="61"/>
                  </a:cubicBezTo>
                  <a:cubicBezTo>
                    <a:pt x="63" y="32"/>
                    <a:pt x="63" y="32"/>
                    <a:pt x="63" y="32"/>
                  </a:cubicBezTo>
                  <a:cubicBezTo>
                    <a:pt x="86" y="18"/>
                    <a:pt x="86" y="18"/>
                    <a:pt x="86" y="18"/>
                  </a:cubicBezTo>
                  <a:cubicBezTo>
                    <a:pt x="110" y="32"/>
                    <a:pt x="110" y="32"/>
                    <a:pt x="110" y="32"/>
                  </a:cubicBezTo>
                  <a:cubicBezTo>
                    <a:pt x="104" y="61"/>
                    <a:pt x="104" y="61"/>
                    <a:pt x="104" y="61"/>
                  </a:cubicBezTo>
                  <a:cubicBezTo>
                    <a:pt x="103" y="61"/>
                    <a:pt x="103" y="61"/>
                    <a:pt x="103" y="61"/>
                  </a:cubicBezTo>
                  <a:cubicBezTo>
                    <a:pt x="103" y="55"/>
                    <a:pt x="103" y="55"/>
                    <a:pt x="103" y="55"/>
                  </a:cubicBezTo>
                  <a:lnTo>
                    <a:pt x="96" y="55"/>
                  </a:lnTo>
                  <a:close/>
                  <a:moveTo>
                    <a:pt x="38" y="68"/>
                  </a:moveTo>
                  <a:cubicBezTo>
                    <a:pt x="38" y="75"/>
                    <a:pt x="38" y="75"/>
                    <a:pt x="38" y="75"/>
                  </a:cubicBezTo>
                  <a:cubicBezTo>
                    <a:pt x="36" y="76"/>
                    <a:pt x="34" y="77"/>
                    <a:pt x="32" y="78"/>
                  </a:cubicBezTo>
                  <a:cubicBezTo>
                    <a:pt x="32" y="68"/>
                    <a:pt x="32" y="68"/>
                    <a:pt x="32" y="68"/>
                  </a:cubicBezTo>
                  <a:lnTo>
                    <a:pt x="38" y="68"/>
                  </a:lnTo>
                  <a:close/>
                  <a:moveTo>
                    <a:pt x="32" y="92"/>
                  </a:moveTo>
                  <a:cubicBezTo>
                    <a:pt x="32" y="88"/>
                    <a:pt x="34" y="84"/>
                    <a:pt x="38" y="82"/>
                  </a:cubicBezTo>
                  <a:cubicBezTo>
                    <a:pt x="38" y="99"/>
                    <a:pt x="38" y="99"/>
                    <a:pt x="38" y="99"/>
                  </a:cubicBezTo>
                  <a:cubicBezTo>
                    <a:pt x="38" y="100"/>
                    <a:pt x="39" y="101"/>
                    <a:pt x="39" y="102"/>
                  </a:cubicBezTo>
                  <a:cubicBezTo>
                    <a:pt x="35" y="100"/>
                    <a:pt x="32" y="97"/>
                    <a:pt x="32" y="92"/>
                  </a:cubicBezTo>
                  <a:close/>
                  <a:moveTo>
                    <a:pt x="45" y="99"/>
                  </a:moveTo>
                  <a:cubicBezTo>
                    <a:pt x="45" y="68"/>
                    <a:pt x="45" y="68"/>
                    <a:pt x="45" y="68"/>
                  </a:cubicBezTo>
                  <a:cubicBezTo>
                    <a:pt x="127" y="68"/>
                    <a:pt x="127" y="68"/>
                    <a:pt x="127" y="68"/>
                  </a:cubicBezTo>
                  <a:cubicBezTo>
                    <a:pt x="127" y="99"/>
                    <a:pt x="127" y="99"/>
                    <a:pt x="127" y="99"/>
                  </a:cubicBezTo>
                  <a:cubicBezTo>
                    <a:pt x="127" y="121"/>
                    <a:pt x="109" y="140"/>
                    <a:pt x="86" y="140"/>
                  </a:cubicBezTo>
                  <a:cubicBezTo>
                    <a:pt x="64" y="140"/>
                    <a:pt x="45" y="121"/>
                    <a:pt x="45" y="99"/>
                  </a:cubicBezTo>
                  <a:close/>
                  <a:moveTo>
                    <a:pt x="46" y="153"/>
                  </a:moveTo>
                  <a:cubicBezTo>
                    <a:pt x="48" y="153"/>
                    <a:pt x="48" y="153"/>
                    <a:pt x="48" y="153"/>
                  </a:cubicBezTo>
                  <a:cubicBezTo>
                    <a:pt x="45" y="172"/>
                    <a:pt x="45" y="172"/>
                    <a:pt x="45" y="172"/>
                  </a:cubicBezTo>
                  <a:cubicBezTo>
                    <a:pt x="59" y="179"/>
                    <a:pt x="59" y="179"/>
                    <a:pt x="59" y="179"/>
                  </a:cubicBezTo>
                  <a:cubicBezTo>
                    <a:pt x="59" y="193"/>
                    <a:pt x="59" y="193"/>
                    <a:pt x="59" y="193"/>
                  </a:cubicBezTo>
                  <a:cubicBezTo>
                    <a:pt x="83" y="200"/>
                    <a:pt x="83" y="200"/>
                    <a:pt x="83" y="200"/>
                  </a:cubicBezTo>
                  <a:cubicBezTo>
                    <a:pt x="83" y="205"/>
                    <a:pt x="83" y="205"/>
                    <a:pt x="83" y="205"/>
                  </a:cubicBezTo>
                  <a:cubicBezTo>
                    <a:pt x="40" y="205"/>
                    <a:pt x="40" y="205"/>
                    <a:pt x="40" y="205"/>
                  </a:cubicBezTo>
                  <a:cubicBezTo>
                    <a:pt x="45" y="185"/>
                    <a:pt x="45" y="185"/>
                    <a:pt x="45" y="185"/>
                  </a:cubicBezTo>
                  <a:cubicBezTo>
                    <a:pt x="39" y="183"/>
                    <a:pt x="39" y="183"/>
                    <a:pt x="39" y="183"/>
                  </a:cubicBezTo>
                  <a:cubicBezTo>
                    <a:pt x="37" y="187"/>
                    <a:pt x="37" y="187"/>
                    <a:pt x="37" y="187"/>
                  </a:cubicBezTo>
                  <a:cubicBezTo>
                    <a:pt x="16" y="182"/>
                    <a:pt x="16" y="182"/>
                    <a:pt x="16" y="182"/>
                  </a:cubicBezTo>
                  <a:cubicBezTo>
                    <a:pt x="17" y="177"/>
                    <a:pt x="17" y="177"/>
                    <a:pt x="17" y="177"/>
                  </a:cubicBezTo>
                  <a:cubicBezTo>
                    <a:pt x="21" y="165"/>
                    <a:pt x="33" y="155"/>
                    <a:pt x="46" y="153"/>
                  </a:cubicBezTo>
                  <a:close/>
                  <a:moveTo>
                    <a:pt x="34" y="201"/>
                  </a:moveTo>
                  <a:cubicBezTo>
                    <a:pt x="12" y="195"/>
                    <a:pt x="12" y="195"/>
                    <a:pt x="12" y="195"/>
                  </a:cubicBezTo>
                  <a:cubicBezTo>
                    <a:pt x="14" y="188"/>
                    <a:pt x="14" y="188"/>
                    <a:pt x="14" y="188"/>
                  </a:cubicBezTo>
                  <a:cubicBezTo>
                    <a:pt x="36" y="194"/>
                    <a:pt x="36" y="194"/>
                    <a:pt x="36" y="194"/>
                  </a:cubicBezTo>
                  <a:lnTo>
                    <a:pt x="34" y="201"/>
                  </a:lnTo>
                  <a:close/>
                  <a:moveTo>
                    <a:pt x="10" y="202"/>
                  </a:moveTo>
                  <a:cubicBezTo>
                    <a:pt x="21" y="205"/>
                    <a:pt x="21" y="205"/>
                    <a:pt x="21" y="205"/>
                  </a:cubicBezTo>
                  <a:cubicBezTo>
                    <a:pt x="9" y="205"/>
                    <a:pt x="9" y="205"/>
                    <a:pt x="9" y="205"/>
                  </a:cubicBezTo>
                  <a:lnTo>
                    <a:pt x="10" y="202"/>
                  </a:lnTo>
                  <a:close/>
                  <a:moveTo>
                    <a:pt x="148" y="205"/>
                  </a:moveTo>
                  <a:cubicBezTo>
                    <a:pt x="148" y="174"/>
                    <a:pt x="148" y="174"/>
                    <a:pt x="148" y="174"/>
                  </a:cubicBezTo>
                  <a:cubicBezTo>
                    <a:pt x="202" y="174"/>
                    <a:pt x="202" y="174"/>
                    <a:pt x="202" y="174"/>
                  </a:cubicBezTo>
                  <a:cubicBezTo>
                    <a:pt x="202" y="205"/>
                    <a:pt x="202" y="205"/>
                    <a:pt x="202" y="205"/>
                  </a:cubicBezTo>
                  <a:lnTo>
                    <a:pt x="148"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57" name="Rectangle 7">
              <a:extLst>
                <a:ext uri="{FF2B5EF4-FFF2-40B4-BE49-F238E27FC236}">
                  <a16:creationId xmlns:a16="http://schemas.microsoft.com/office/drawing/2014/main" id="{63FC7F29-8907-A232-3ADC-240B40E735A0}"/>
                </a:ext>
              </a:extLst>
            </p:cNvPr>
            <p:cNvSpPr>
              <a:spLocks noChangeArrowheads="1"/>
            </p:cNvSpPr>
            <p:nvPr userDrawn="1"/>
          </p:nvSpPr>
          <p:spPr bwMode="auto">
            <a:xfrm>
              <a:off x="6143625" y="4660900"/>
              <a:ext cx="22225"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58" name="Rectangle 8">
              <a:extLst>
                <a:ext uri="{FF2B5EF4-FFF2-40B4-BE49-F238E27FC236}">
                  <a16:creationId xmlns:a16="http://schemas.microsoft.com/office/drawing/2014/main" id="{98EF5DD4-9795-4628-B9FA-2B0F8AE898E9}"/>
                </a:ext>
              </a:extLst>
            </p:cNvPr>
            <p:cNvSpPr>
              <a:spLocks noChangeArrowheads="1"/>
            </p:cNvSpPr>
            <p:nvPr userDrawn="1"/>
          </p:nvSpPr>
          <p:spPr bwMode="auto">
            <a:xfrm>
              <a:off x="6089650" y="4843463"/>
              <a:ext cx="130175"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59" name="Rectangle 9">
              <a:extLst>
                <a:ext uri="{FF2B5EF4-FFF2-40B4-BE49-F238E27FC236}">
                  <a16:creationId xmlns:a16="http://schemas.microsoft.com/office/drawing/2014/main" id="{7895AAF9-4FC2-A1A9-5F1C-50B1FCA356AD}"/>
                </a:ext>
              </a:extLst>
            </p:cNvPr>
            <p:cNvSpPr>
              <a:spLocks noChangeArrowheads="1"/>
            </p:cNvSpPr>
            <p:nvPr userDrawn="1"/>
          </p:nvSpPr>
          <p:spPr bwMode="auto">
            <a:xfrm>
              <a:off x="6197600" y="4884738"/>
              <a:ext cx="22225"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60" name="Rectangle 10">
              <a:extLst>
                <a:ext uri="{FF2B5EF4-FFF2-40B4-BE49-F238E27FC236}">
                  <a16:creationId xmlns:a16="http://schemas.microsoft.com/office/drawing/2014/main" id="{835ECB03-2A45-A481-E2B0-DD78A6C714EE}"/>
                </a:ext>
              </a:extLst>
            </p:cNvPr>
            <p:cNvSpPr>
              <a:spLocks noChangeArrowheads="1"/>
            </p:cNvSpPr>
            <p:nvPr userDrawn="1"/>
          </p:nvSpPr>
          <p:spPr bwMode="auto">
            <a:xfrm>
              <a:off x="6089650" y="4884738"/>
              <a:ext cx="8890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61" name="Freeform 11">
              <a:extLst>
                <a:ext uri="{FF2B5EF4-FFF2-40B4-BE49-F238E27FC236}">
                  <a16:creationId xmlns:a16="http://schemas.microsoft.com/office/drawing/2014/main" id="{08AF5A1B-6D3F-224A-ED54-5FD93F5D259E}"/>
                </a:ext>
              </a:extLst>
            </p:cNvPr>
            <p:cNvSpPr>
              <a:spLocks noEditPoints="1"/>
            </p:cNvSpPr>
            <p:nvPr userDrawn="1"/>
          </p:nvSpPr>
          <p:spPr bwMode="auto">
            <a:xfrm>
              <a:off x="5776913" y="4638675"/>
              <a:ext cx="57150" cy="53975"/>
            </a:xfrm>
            <a:custGeom>
              <a:avLst/>
              <a:gdLst>
                <a:gd name="T0" fmla="*/ 9 w 18"/>
                <a:gd name="T1" fmla="*/ 17 h 17"/>
                <a:gd name="T2" fmla="*/ 18 w 18"/>
                <a:gd name="T3" fmla="*/ 9 h 17"/>
                <a:gd name="T4" fmla="*/ 9 w 18"/>
                <a:gd name="T5" fmla="*/ 0 h 17"/>
                <a:gd name="T6" fmla="*/ 0 w 18"/>
                <a:gd name="T7" fmla="*/ 9 h 17"/>
                <a:gd name="T8" fmla="*/ 9 w 18"/>
                <a:gd name="T9" fmla="*/ 17 h 17"/>
                <a:gd name="T10" fmla="*/ 9 w 18"/>
                <a:gd name="T11" fmla="*/ 7 h 17"/>
                <a:gd name="T12" fmla="*/ 11 w 18"/>
                <a:gd name="T13" fmla="*/ 9 h 17"/>
                <a:gd name="T14" fmla="*/ 9 w 18"/>
                <a:gd name="T15" fmla="*/ 10 h 17"/>
                <a:gd name="T16" fmla="*/ 7 w 18"/>
                <a:gd name="T17" fmla="*/ 9 h 17"/>
                <a:gd name="T18" fmla="*/ 9 w 18"/>
                <a:gd name="T1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7">
                  <a:moveTo>
                    <a:pt x="9" y="17"/>
                  </a:moveTo>
                  <a:cubicBezTo>
                    <a:pt x="14" y="17"/>
                    <a:pt x="18" y="13"/>
                    <a:pt x="18" y="9"/>
                  </a:cubicBezTo>
                  <a:cubicBezTo>
                    <a:pt x="18" y="4"/>
                    <a:pt x="14" y="0"/>
                    <a:pt x="9" y="0"/>
                  </a:cubicBezTo>
                  <a:cubicBezTo>
                    <a:pt x="4" y="0"/>
                    <a:pt x="0" y="4"/>
                    <a:pt x="0" y="9"/>
                  </a:cubicBezTo>
                  <a:cubicBezTo>
                    <a:pt x="0" y="13"/>
                    <a:pt x="4" y="17"/>
                    <a:pt x="9" y="17"/>
                  </a:cubicBezTo>
                  <a:close/>
                  <a:moveTo>
                    <a:pt x="9" y="7"/>
                  </a:moveTo>
                  <a:cubicBezTo>
                    <a:pt x="10" y="7"/>
                    <a:pt x="11" y="8"/>
                    <a:pt x="11" y="9"/>
                  </a:cubicBezTo>
                  <a:cubicBezTo>
                    <a:pt x="11" y="9"/>
                    <a:pt x="10" y="10"/>
                    <a:pt x="9" y="10"/>
                  </a:cubicBezTo>
                  <a:cubicBezTo>
                    <a:pt x="8" y="10"/>
                    <a:pt x="7" y="9"/>
                    <a:pt x="7" y="9"/>
                  </a:cubicBezTo>
                  <a:cubicBezTo>
                    <a:pt x="7" y="8"/>
                    <a:pt x="8" y="7"/>
                    <a:pt x="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62" name="Freeform 12">
              <a:extLst>
                <a:ext uri="{FF2B5EF4-FFF2-40B4-BE49-F238E27FC236}">
                  <a16:creationId xmlns:a16="http://schemas.microsoft.com/office/drawing/2014/main" id="{09662D0E-9F3F-30E9-F36A-86483C7D8982}"/>
                </a:ext>
              </a:extLst>
            </p:cNvPr>
            <p:cNvSpPr>
              <a:spLocks noEditPoints="1"/>
            </p:cNvSpPr>
            <p:nvPr userDrawn="1"/>
          </p:nvSpPr>
          <p:spPr bwMode="auto">
            <a:xfrm>
              <a:off x="5919788" y="4638675"/>
              <a:ext cx="52387" cy="53975"/>
            </a:xfrm>
            <a:custGeom>
              <a:avLst/>
              <a:gdLst>
                <a:gd name="T0" fmla="*/ 8 w 17"/>
                <a:gd name="T1" fmla="*/ 17 h 17"/>
                <a:gd name="T2" fmla="*/ 17 w 17"/>
                <a:gd name="T3" fmla="*/ 9 h 17"/>
                <a:gd name="T4" fmla="*/ 8 w 17"/>
                <a:gd name="T5" fmla="*/ 0 h 17"/>
                <a:gd name="T6" fmla="*/ 0 w 17"/>
                <a:gd name="T7" fmla="*/ 9 h 17"/>
                <a:gd name="T8" fmla="*/ 8 w 17"/>
                <a:gd name="T9" fmla="*/ 17 h 17"/>
                <a:gd name="T10" fmla="*/ 8 w 17"/>
                <a:gd name="T11" fmla="*/ 7 h 17"/>
                <a:gd name="T12" fmla="*/ 10 w 17"/>
                <a:gd name="T13" fmla="*/ 9 h 17"/>
                <a:gd name="T14" fmla="*/ 8 w 17"/>
                <a:gd name="T15" fmla="*/ 10 h 17"/>
                <a:gd name="T16" fmla="*/ 7 w 17"/>
                <a:gd name="T17" fmla="*/ 9 h 17"/>
                <a:gd name="T18" fmla="*/ 8 w 17"/>
                <a:gd name="T1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8" y="17"/>
                  </a:moveTo>
                  <a:cubicBezTo>
                    <a:pt x="13" y="17"/>
                    <a:pt x="17" y="13"/>
                    <a:pt x="17" y="9"/>
                  </a:cubicBezTo>
                  <a:cubicBezTo>
                    <a:pt x="17" y="4"/>
                    <a:pt x="13" y="0"/>
                    <a:pt x="8" y="0"/>
                  </a:cubicBezTo>
                  <a:cubicBezTo>
                    <a:pt x="4" y="0"/>
                    <a:pt x="0" y="4"/>
                    <a:pt x="0" y="9"/>
                  </a:cubicBezTo>
                  <a:cubicBezTo>
                    <a:pt x="0" y="13"/>
                    <a:pt x="4" y="17"/>
                    <a:pt x="8" y="17"/>
                  </a:cubicBezTo>
                  <a:close/>
                  <a:moveTo>
                    <a:pt x="8" y="7"/>
                  </a:moveTo>
                  <a:cubicBezTo>
                    <a:pt x="9" y="7"/>
                    <a:pt x="10" y="8"/>
                    <a:pt x="10" y="9"/>
                  </a:cubicBezTo>
                  <a:cubicBezTo>
                    <a:pt x="10" y="9"/>
                    <a:pt x="9" y="10"/>
                    <a:pt x="8" y="10"/>
                  </a:cubicBezTo>
                  <a:cubicBezTo>
                    <a:pt x="7" y="10"/>
                    <a:pt x="7" y="9"/>
                    <a:pt x="7" y="9"/>
                  </a:cubicBezTo>
                  <a:cubicBezTo>
                    <a:pt x="7" y="8"/>
                    <a:pt x="7" y="7"/>
                    <a:pt x="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63" name="Freeform 13">
              <a:extLst>
                <a:ext uri="{FF2B5EF4-FFF2-40B4-BE49-F238E27FC236}">
                  <a16:creationId xmlns:a16="http://schemas.microsoft.com/office/drawing/2014/main" id="{7A1B152C-F0DF-8B42-A13B-F985C25D3879}"/>
                </a:ext>
              </a:extLst>
            </p:cNvPr>
            <p:cNvSpPr>
              <a:spLocks/>
            </p:cNvSpPr>
            <p:nvPr userDrawn="1"/>
          </p:nvSpPr>
          <p:spPr bwMode="auto">
            <a:xfrm>
              <a:off x="5783263" y="4719638"/>
              <a:ext cx="182562" cy="92075"/>
            </a:xfrm>
            <a:custGeom>
              <a:avLst/>
              <a:gdLst>
                <a:gd name="T0" fmla="*/ 58 w 58"/>
                <a:gd name="T1" fmla="*/ 0 h 29"/>
                <a:gd name="T2" fmla="*/ 51 w 58"/>
                <a:gd name="T3" fmla="*/ 0 h 29"/>
                <a:gd name="T4" fmla="*/ 29 w 58"/>
                <a:gd name="T5" fmla="*/ 22 h 29"/>
                <a:gd name="T6" fmla="*/ 7 w 58"/>
                <a:gd name="T7" fmla="*/ 0 h 29"/>
                <a:gd name="T8" fmla="*/ 0 w 58"/>
                <a:gd name="T9" fmla="*/ 0 h 29"/>
                <a:gd name="T10" fmla="*/ 29 w 58"/>
                <a:gd name="T11" fmla="*/ 29 h 29"/>
                <a:gd name="T12" fmla="*/ 58 w 5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58" h="29">
                  <a:moveTo>
                    <a:pt x="58" y="0"/>
                  </a:moveTo>
                  <a:cubicBezTo>
                    <a:pt x="51" y="0"/>
                    <a:pt x="51" y="0"/>
                    <a:pt x="51" y="0"/>
                  </a:cubicBezTo>
                  <a:cubicBezTo>
                    <a:pt x="51" y="12"/>
                    <a:pt x="41" y="22"/>
                    <a:pt x="29" y="22"/>
                  </a:cubicBezTo>
                  <a:cubicBezTo>
                    <a:pt x="17" y="22"/>
                    <a:pt x="7" y="12"/>
                    <a:pt x="7" y="0"/>
                  </a:cubicBezTo>
                  <a:cubicBezTo>
                    <a:pt x="0" y="0"/>
                    <a:pt x="0" y="0"/>
                    <a:pt x="0" y="0"/>
                  </a:cubicBezTo>
                  <a:cubicBezTo>
                    <a:pt x="0" y="16"/>
                    <a:pt x="13" y="29"/>
                    <a:pt x="29" y="29"/>
                  </a:cubicBezTo>
                  <a:cubicBezTo>
                    <a:pt x="45" y="29"/>
                    <a:pt x="58" y="16"/>
                    <a:pt x="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1069" name="Group 1068" descr="chef icon">
            <a:extLst>
              <a:ext uri="{FF2B5EF4-FFF2-40B4-BE49-F238E27FC236}">
                <a16:creationId xmlns:a16="http://schemas.microsoft.com/office/drawing/2014/main" id="{B6B9C5DE-25B0-B3DF-E2B0-96955DDD5E47}"/>
              </a:ext>
            </a:extLst>
          </p:cNvPr>
          <p:cNvGrpSpPr/>
          <p:nvPr/>
        </p:nvGrpSpPr>
        <p:grpSpPr>
          <a:xfrm>
            <a:off x="28427814" y="7560818"/>
            <a:ext cx="762497" cy="684599"/>
            <a:chOff x="2242191" y="5340350"/>
            <a:chExt cx="663474" cy="676275"/>
          </a:xfrm>
          <a:solidFill>
            <a:schemeClr val="accent2"/>
          </a:solidFill>
        </p:grpSpPr>
        <p:sp>
          <p:nvSpPr>
            <p:cNvPr id="1070" name="Freeform 99">
              <a:extLst>
                <a:ext uri="{FF2B5EF4-FFF2-40B4-BE49-F238E27FC236}">
                  <a16:creationId xmlns:a16="http://schemas.microsoft.com/office/drawing/2014/main" id="{B04FCA73-E38E-05D7-A199-ED73BE90432B}"/>
                </a:ext>
              </a:extLst>
            </p:cNvPr>
            <p:cNvSpPr>
              <a:spLocks/>
            </p:cNvSpPr>
            <p:nvPr userDrawn="1"/>
          </p:nvSpPr>
          <p:spPr bwMode="auto">
            <a:xfrm>
              <a:off x="2429040" y="5656263"/>
              <a:ext cx="174181" cy="88900"/>
            </a:xfrm>
            <a:custGeom>
              <a:avLst/>
              <a:gdLst>
                <a:gd name="T0" fmla="*/ 55 w 55"/>
                <a:gd name="T1" fmla="*/ 0 h 28"/>
                <a:gd name="T2" fmla="*/ 48 w 55"/>
                <a:gd name="T3" fmla="*/ 0 h 28"/>
                <a:gd name="T4" fmla="*/ 27 w 55"/>
                <a:gd name="T5" fmla="*/ 21 h 28"/>
                <a:gd name="T6" fmla="*/ 7 w 55"/>
                <a:gd name="T7" fmla="*/ 0 h 28"/>
                <a:gd name="T8" fmla="*/ 0 w 55"/>
                <a:gd name="T9" fmla="*/ 0 h 28"/>
                <a:gd name="T10" fmla="*/ 27 w 55"/>
                <a:gd name="T11" fmla="*/ 28 h 28"/>
                <a:gd name="T12" fmla="*/ 55 w 55"/>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5" h="28">
                  <a:moveTo>
                    <a:pt x="55" y="0"/>
                  </a:moveTo>
                  <a:cubicBezTo>
                    <a:pt x="48" y="0"/>
                    <a:pt x="48" y="0"/>
                    <a:pt x="48" y="0"/>
                  </a:cubicBezTo>
                  <a:cubicBezTo>
                    <a:pt x="48" y="12"/>
                    <a:pt x="39" y="21"/>
                    <a:pt x="27" y="21"/>
                  </a:cubicBezTo>
                  <a:cubicBezTo>
                    <a:pt x="16" y="21"/>
                    <a:pt x="7" y="12"/>
                    <a:pt x="7" y="0"/>
                  </a:cubicBezTo>
                  <a:cubicBezTo>
                    <a:pt x="0" y="0"/>
                    <a:pt x="0" y="0"/>
                    <a:pt x="0" y="0"/>
                  </a:cubicBezTo>
                  <a:cubicBezTo>
                    <a:pt x="0" y="15"/>
                    <a:pt x="12" y="28"/>
                    <a:pt x="27" y="28"/>
                  </a:cubicBezTo>
                  <a:cubicBezTo>
                    <a:pt x="42" y="28"/>
                    <a:pt x="55" y="15"/>
                    <a:pt x="5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71" name="Rectangle 100">
              <a:extLst>
                <a:ext uri="{FF2B5EF4-FFF2-40B4-BE49-F238E27FC236}">
                  <a16:creationId xmlns:a16="http://schemas.microsoft.com/office/drawing/2014/main" id="{7E8A963B-0820-D54B-2237-8073DF5DD8AF}"/>
                </a:ext>
              </a:extLst>
            </p:cNvPr>
            <p:cNvSpPr>
              <a:spLocks noChangeArrowheads="1"/>
            </p:cNvSpPr>
            <p:nvPr userDrawn="1"/>
          </p:nvSpPr>
          <p:spPr bwMode="auto">
            <a:xfrm>
              <a:off x="2460709" y="5907088"/>
              <a:ext cx="22169"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72" name="Rectangle 101">
              <a:extLst>
                <a:ext uri="{FF2B5EF4-FFF2-40B4-BE49-F238E27FC236}">
                  <a16:creationId xmlns:a16="http://schemas.microsoft.com/office/drawing/2014/main" id="{2F825F2D-4637-0574-843B-2BF8087B950C}"/>
                </a:ext>
              </a:extLst>
            </p:cNvPr>
            <p:cNvSpPr>
              <a:spLocks noChangeArrowheads="1"/>
            </p:cNvSpPr>
            <p:nvPr userDrawn="1"/>
          </p:nvSpPr>
          <p:spPr bwMode="auto">
            <a:xfrm>
              <a:off x="2460709" y="5948363"/>
              <a:ext cx="22169"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73" name="Rectangle 102">
              <a:extLst>
                <a:ext uri="{FF2B5EF4-FFF2-40B4-BE49-F238E27FC236}">
                  <a16:creationId xmlns:a16="http://schemas.microsoft.com/office/drawing/2014/main" id="{49EE339E-C337-4CE3-A6FD-4E6257B6A856}"/>
                </a:ext>
              </a:extLst>
            </p:cNvPr>
            <p:cNvSpPr>
              <a:spLocks noChangeArrowheads="1"/>
            </p:cNvSpPr>
            <p:nvPr userDrawn="1"/>
          </p:nvSpPr>
          <p:spPr bwMode="auto">
            <a:xfrm>
              <a:off x="2558884" y="5418138"/>
              <a:ext cx="22169"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74" name="Freeform 103">
              <a:extLst>
                <a:ext uri="{FF2B5EF4-FFF2-40B4-BE49-F238E27FC236}">
                  <a16:creationId xmlns:a16="http://schemas.microsoft.com/office/drawing/2014/main" id="{E7923E23-DAEC-81D9-9FA2-96360F83A9B7}"/>
                </a:ext>
              </a:extLst>
            </p:cNvPr>
            <p:cNvSpPr>
              <a:spLocks noEditPoints="1"/>
            </p:cNvSpPr>
            <p:nvPr userDrawn="1"/>
          </p:nvSpPr>
          <p:spPr bwMode="auto">
            <a:xfrm>
              <a:off x="2242191" y="5340350"/>
              <a:ext cx="663474" cy="676275"/>
            </a:xfrm>
            <a:custGeom>
              <a:avLst/>
              <a:gdLst>
                <a:gd name="T0" fmla="*/ 180 w 209"/>
                <a:gd name="T1" fmla="*/ 11 h 212"/>
                <a:gd name="T2" fmla="*/ 168 w 209"/>
                <a:gd name="T3" fmla="*/ 157 h 212"/>
                <a:gd name="T4" fmla="*/ 128 w 209"/>
                <a:gd name="T5" fmla="*/ 147 h 212"/>
                <a:gd name="T6" fmla="*/ 133 w 209"/>
                <a:gd name="T7" fmla="*/ 109 h 212"/>
                <a:gd name="T8" fmla="*/ 148 w 209"/>
                <a:gd name="T9" fmla="*/ 86 h 212"/>
                <a:gd name="T10" fmla="*/ 124 w 209"/>
                <a:gd name="T11" fmla="*/ 0 h 212"/>
                <a:gd name="T12" fmla="*/ 68 w 209"/>
                <a:gd name="T13" fmla="*/ 7 h 212"/>
                <a:gd name="T14" fmla="*/ 25 w 209"/>
                <a:gd name="T15" fmla="*/ 50 h 212"/>
                <a:gd name="T16" fmla="*/ 62 w 209"/>
                <a:gd name="T17" fmla="*/ 141 h 212"/>
                <a:gd name="T18" fmla="*/ 11 w 209"/>
                <a:gd name="T19" fmla="*/ 176 h 212"/>
                <a:gd name="T20" fmla="*/ 171 w 209"/>
                <a:gd name="T21" fmla="*/ 207 h 212"/>
                <a:gd name="T22" fmla="*/ 195 w 209"/>
                <a:gd name="T23" fmla="*/ 157 h 212"/>
                <a:gd name="T24" fmla="*/ 69 w 209"/>
                <a:gd name="T25" fmla="*/ 147 h 212"/>
                <a:gd name="T26" fmla="*/ 103 w 209"/>
                <a:gd name="T27" fmla="*/ 144 h 212"/>
                <a:gd name="T28" fmla="*/ 69 w 209"/>
                <a:gd name="T29" fmla="*/ 147 h 212"/>
                <a:gd name="T30" fmla="*/ 107 w 209"/>
                <a:gd name="T31" fmla="*/ 81 h 212"/>
                <a:gd name="T32" fmla="*/ 39 w 209"/>
                <a:gd name="T33" fmla="*/ 69 h 212"/>
                <a:gd name="T34" fmla="*/ 32 w 209"/>
                <a:gd name="T35" fmla="*/ 58 h 212"/>
                <a:gd name="T36" fmla="*/ 134 w 209"/>
                <a:gd name="T37" fmla="*/ 76 h 212"/>
                <a:gd name="T38" fmla="*/ 66 w 209"/>
                <a:gd name="T39" fmla="*/ 81 h 212"/>
                <a:gd name="T40" fmla="*/ 64 w 209"/>
                <a:gd name="T41" fmla="*/ 79 h 212"/>
                <a:gd name="T42" fmla="*/ 134 w 209"/>
                <a:gd name="T43" fmla="*/ 99 h 212"/>
                <a:gd name="T44" fmla="*/ 134 w 209"/>
                <a:gd name="T45" fmla="*/ 102 h 212"/>
                <a:gd name="T46" fmla="*/ 68 w 209"/>
                <a:gd name="T47" fmla="*/ 16 h 212"/>
                <a:gd name="T48" fmla="*/ 103 w 209"/>
                <a:gd name="T49" fmla="*/ 14 h 212"/>
                <a:gd name="T50" fmla="*/ 124 w 209"/>
                <a:gd name="T51" fmla="*/ 7 h 212"/>
                <a:gd name="T52" fmla="*/ 141 w 209"/>
                <a:gd name="T53" fmla="*/ 48 h 212"/>
                <a:gd name="T54" fmla="*/ 107 w 209"/>
                <a:gd name="T55" fmla="*/ 38 h 212"/>
                <a:gd name="T56" fmla="*/ 73 w 209"/>
                <a:gd name="T57" fmla="*/ 52 h 212"/>
                <a:gd name="T58" fmla="*/ 66 w 209"/>
                <a:gd name="T59" fmla="*/ 52 h 212"/>
                <a:gd name="T60" fmla="*/ 31 w 209"/>
                <a:gd name="T61" fmla="*/ 47 h 212"/>
                <a:gd name="T62" fmla="*/ 32 w 209"/>
                <a:gd name="T63" fmla="*/ 93 h 212"/>
                <a:gd name="T64" fmla="*/ 39 w 209"/>
                <a:gd name="T65" fmla="*/ 102 h 212"/>
                <a:gd name="T66" fmla="*/ 45 w 209"/>
                <a:gd name="T67" fmla="*/ 75 h 212"/>
                <a:gd name="T68" fmla="*/ 64 w 209"/>
                <a:gd name="T69" fmla="*/ 89 h 212"/>
                <a:gd name="T70" fmla="*/ 102 w 209"/>
                <a:gd name="T71" fmla="*/ 75 h 212"/>
                <a:gd name="T72" fmla="*/ 117 w 209"/>
                <a:gd name="T73" fmla="*/ 81 h 212"/>
                <a:gd name="T74" fmla="*/ 127 w 209"/>
                <a:gd name="T75" fmla="*/ 99 h 212"/>
                <a:gd name="T76" fmla="*/ 18 w 209"/>
                <a:gd name="T77" fmla="*/ 178 h 212"/>
                <a:gd name="T78" fmla="*/ 73 w 209"/>
                <a:gd name="T79" fmla="*/ 161 h 212"/>
                <a:gd name="T80" fmla="*/ 42 w 209"/>
                <a:gd name="T81" fmla="*/ 205 h 212"/>
                <a:gd name="T82" fmla="*/ 36 w 209"/>
                <a:gd name="T83" fmla="*/ 205 h 212"/>
                <a:gd name="T84" fmla="*/ 137 w 209"/>
                <a:gd name="T85" fmla="*/ 205 h 212"/>
                <a:gd name="T86" fmla="*/ 130 w 209"/>
                <a:gd name="T87" fmla="*/ 205 h 212"/>
                <a:gd name="T88" fmla="*/ 81 w 209"/>
                <a:gd name="T89" fmla="*/ 164 h 212"/>
                <a:gd name="T90" fmla="*/ 116 w 209"/>
                <a:gd name="T91" fmla="*/ 152 h 212"/>
                <a:gd name="T92" fmla="*/ 123 w 209"/>
                <a:gd name="T93" fmla="*/ 153 h 212"/>
                <a:gd name="T94" fmla="*/ 164 w 209"/>
                <a:gd name="T95" fmla="*/ 205 h 212"/>
                <a:gd name="T96" fmla="*/ 182 w 209"/>
                <a:gd name="T97" fmla="*/ 205 h 212"/>
                <a:gd name="T98" fmla="*/ 189 w 209"/>
                <a:gd name="T99" fmla="*/ 157 h 212"/>
                <a:gd name="T100" fmla="*/ 195 w 209"/>
                <a:gd name="T101" fmla="*/ 150 h 212"/>
                <a:gd name="T102" fmla="*/ 177 w 209"/>
                <a:gd name="T103" fmla="*/ 17 h 212"/>
                <a:gd name="T104" fmla="*/ 202 w 209"/>
                <a:gd name="T105" fmla="*/ 15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212">
                  <a:moveTo>
                    <a:pt x="209" y="92"/>
                  </a:moveTo>
                  <a:cubicBezTo>
                    <a:pt x="209" y="67"/>
                    <a:pt x="202" y="43"/>
                    <a:pt x="188" y="22"/>
                  </a:cubicBezTo>
                  <a:cubicBezTo>
                    <a:pt x="180" y="11"/>
                    <a:pt x="180" y="11"/>
                    <a:pt x="180" y="11"/>
                  </a:cubicBezTo>
                  <a:cubicBezTo>
                    <a:pt x="168" y="11"/>
                    <a:pt x="168" y="11"/>
                    <a:pt x="168" y="11"/>
                  </a:cubicBezTo>
                  <a:cubicBezTo>
                    <a:pt x="168" y="150"/>
                    <a:pt x="168" y="150"/>
                    <a:pt x="168" y="150"/>
                  </a:cubicBezTo>
                  <a:cubicBezTo>
                    <a:pt x="168" y="157"/>
                    <a:pt x="168" y="157"/>
                    <a:pt x="168" y="157"/>
                  </a:cubicBezTo>
                  <a:cubicBezTo>
                    <a:pt x="168" y="197"/>
                    <a:pt x="168" y="197"/>
                    <a:pt x="168" y="197"/>
                  </a:cubicBezTo>
                  <a:cubicBezTo>
                    <a:pt x="162" y="176"/>
                    <a:pt x="162" y="176"/>
                    <a:pt x="162" y="176"/>
                  </a:cubicBezTo>
                  <a:cubicBezTo>
                    <a:pt x="157" y="161"/>
                    <a:pt x="144" y="149"/>
                    <a:pt x="128" y="147"/>
                  </a:cubicBezTo>
                  <a:cubicBezTo>
                    <a:pt x="110" y="144"/>
                    <a:pt x="110" y="144"/>
                    <a:pt x="110" y="144"/>
                  </a:cubicBezTo>
                  <a:cubicBezTo>
                    <a:pt x="110" y="141"/>
                    <a:pt x="110" y="141"/>
                    <a:pt x="110" y="141"/>
                  </a:cubicBezTo>
                  <a:cubicBezTo>
                    <a:pt x="122" y="134"/>
                    <a:pt x="130" y="123"/>
                    <a:pt x="133" y="109"/>
                  </a:cubicBezTo>
                  <a:cubicBezTo>
                    <a:pt x="141" y="108"/>
                    <a:pt x="148" y="101"/>
                    <a:pt x="148" y="93"/>
                  </a:cubicBezTo>
                  <a:cubicBezTo>
                    <a:pt x="148" y="90"/>
                    <a:pt x="147" y="88"/>
                    <a:pt x="146" y="86"/>
                  </a:cubicBezTo>
                  <a:cubicBezTo>
                    <a:pt x="148" y="86"/>
                    <a:pt x="148" y="86"/>
                    <a:pt x="148" y="86"/>
                  </a:cubicBezTo>
                  <a:cubicBezTo>
                    <a:pt x="148" y="50"/>
                    <a:pt x="148" y="50"/>
                    <a:pt x="148" y="50"/>
                  </a:cubicBezTo>
                  <a:cubicBezTo>
                    <a:pt x="152" y="45"/>
                    <a:pt x="155" y="38"/>
                    <a:pt x="155" y="31"/>
                  </a:cubicBezTo>
                  <a:cubicBezTo>
                    <a:pt x="155" y="14"/>
                    <a:pt x="141" y="0"/>
                    <a:pt x="124" y="0"/>
                  </a:cubicBezTo>
                  <a:cubicBezTo>
                    <a:pt x="117" y="0"/>
                    <a:pt x="110" y="3"/>
                    <a:pt x="105" y="7"/>
                  </a:cubicBezTo>
                  <a:cubicBezTo>
                    <a:pt x="100" y="3"/>
                    <a:pt x="93" y="0"/>
                    <a:pt x="86" y="0"/>
                  </a:cubicBezTo>
                  <a:cubicBezTo>
                    <a:pt x="80" y="0"/>
                    <a:pt x="73" y="3"/>
                    <a:pt x="68" y="7"/>
                  </a:cubicBezTo>
                  <a:cubicBezTo>
                    <a:pt x="62" y="3"/>
                    <a:pt x="56" y="0"/>
                    <a:pt x="49" y="0"/>
                  </a:cubicBezTo>
                  <a:cubicBezTo>
                    <a:pt x="32" y="0"/>
                    <a:pt x="18" y="14"/>
                    <a:pt x="18" y="31"/>
                  </a:cubicBezTo>
                  <a:cubicBezTo>
                    <a:pt x="18" y="38"/>
                    <a:pt x="21" y="45"/>
                    <a:pt x="25" y="50"/>
                  </a:cubicBezTo>
                  <a:cubicBezTo>
                    <a:pt x="25" y="93"/>
                    <a:pt x="25" y="93"/>
                    <a:pt x="25" y="93"/>
                  </a:cubicBezTo>
                  <a:cubicBezTo>
                    <a:pt x="25" y="101"/>
                    <a:pt x="31" y="108"/>
                    <a:pt x="40" y="109"/>
                  </a:cubicBezTo>
                  <a:cubicBezTo>
                    <a:pt x="43" y="123"/>
                    <a:pt x="51" y="134"/>
                    <a:pt x="62" y="141"/>
                  </a:cubicBezTo>
                  <a:cubicBezTo>
                    <a:pt x="62" y="144"/>
                    <a:pt x="62" y="144"/>
                    <a:pt x="62" y="144"/>
                  </a:cubicBezTo>
                  <a:cubicBezTo>
                    <a:pt x="45" y="147"/>
                    <a:pt x="45" y="147"/>
                    <a:pt x="45" y="147"/>
                  </a:cubicBezTo>
                  <a:cubicBezTo>
                    <a:pt x="29" y="149"/>
                    <a:pt x="16" y="161"/>
                    <a:pt x="11" y="176"/>
                  </a:cubicBezTo>
                  <a:cubicBezTo>
                    <a:pt x="0" y="212"/>
                    <a:pt x="0" y="212"/>
                    <a:pt x="0" y="212"/>
                  </a:cubicBezTo>
                  <a:cubicBezTo>
                    <a:pt x="173" y="212"/>
                    <a:pt x="173" y="212"/>
                    <a:pt x="173" y="212"/>
                  </a:cubicBezTo>
                  <a:cubicBezTo>
                    <a:pt x="171" y="207"/>
                    <a:pt x="171" y="207"/>
                    <a:pt x="171" y="207"/>
                  </a:cubicBezTo>
                  <a:cubicBezTo>
                    <a:pt x="174" y="210"/>
                    <a:pt x="178" y="212"/>
                    <a:pt x="182" y="212"/>
                  </a:cubicBezTo>
                  <a:cubicBezTo>
                    <a:pt x="189" y="212"/>
                    <a:pt x="195" y="206"/>
                    <a:pt x="195" y="198"/>
                  </a:cubicBezTo>
                  <a:cubicBezTo>
                    <a:pt x="195" y="157"/>
                    <a:pt x="195" y="157"/>
                    <a:pt x="195" y="157"/>
                  </a:cubicBezTo>
                  <a:cubicBezTo>
                    <a:pt x="209" y="157"/>
                    <a:pt x="209" y="157"/>
                    <a:pt x="209" y="157"/>
                  </a:cubicBezTo>
                  <a:lnTo>
                    <a:pt x="209" y="92"/>
                  </a:lnTo>
                  <a:close/>
                  <a:moveTo>
                    <a:pt x="69" y="147"/>
                  </a:moveTo>
                  <a:cubicBezTo>
                    <a:pt x="69" y="144"/>
                    <a:pt x="69" y="144"/>
                    <a:pt x="69" y="144"/>
                  </a:cubicBezTo>
                  <a:cubicBezTo>
                    <a:pt x="75" y="146"/>
                    <a:pt x="80" y="147"/>
                    <a:pt x="86" y="147"/>
                  </a:cubicBezTo>
                  <a:cubicBezTo>
                    <a:pt x="92" y="147"/>
                    <a:pt x="98" y="146"/>
                    <a:pt x="103" y="144"/>
                  </a:cubicBezTo>
                  <a:cubicBezTo>
                    <a:pt x="103" y="147"/>
                    <a:pt x="103" y="147"/>
                    <a:pt x="103" y="147"/>
                  </a:cubicBezTo>
                  <a:cubicBezTo>
                    <a:pt x="103" y="148"/>
                    <a:pt x="99" y="157"/>
                    <a:pt x="86" y="157"/>
                  </a:cubicBezTo>
                  <a:cubicBezTo>
                    <a:pt x="73" y="157"/>
                    <a:pt x="70" y="148"/>
                    <a:pt x="69" y="147"/>
                  </a:cubicBezTo>
                  <a:close/>
                  <a:moveTo>
                    <a:pt x="110" y="81"/>
                  </a:moveTo>
                  <a:cubicBezTo>
                    <a:pt x="110" y="82"/>
                    <a:pt x="109" y="82"/>
                    <a:pt x="109" y="82"/>
                  </a:cubicBezTo>
                  <a:cubicBezTo>
                    <a:pt x="108" y="82"/>
                    <a:pt x="107" y="82"/>
                    <a:pt x="107" y="81"/>
                  </a:cubicBezTo>
                  <a:cubicBezTo>
                    <a:pt x="107" y="80"/>
                    <a:pt x="108" y="79"/>
                    <a:pt x="109" y="79"/>
                  </a:cubicBezTo>
                  <a:cubicBezTo>
                    <a:pt x="109" y="79"/>
                    <a:pt x="110" y="80"/>
                    <a:pt x="110" y="81"/>
                  </a:cubicBezTo>
                  <a:close/>
                  <a:moveTo>
                    <a:pt x="39" y="69"/>
                  </a:moveTo>
                  <a:cubicBezTo>
                    <a:pt x="39" y="76"/>
                    <a:pt x="39" y="76"/>
                    <a:pt x="39" y="76"/>
                  </a:cubicBezTo>
                  <a:cubicBezTo>
                    <a:pt x="36" y="76"/>
                    <a:pt x="34" y="77"/>
                    <a:pt x="32" y="79"/>
                  </a:cubicBezTo>
                  <a:cubicBezTo>
                    <a:pt x="32" y="58"/>
                    <a:pt x="32" y="58"/>
                    <a:pt x="32" y="58"/>
                  </a:cubicBezTo>
                  <a:cubicBezTo>
                    <a:pt x="141" y="58"/>
                    <a:pt x="141" y="58"/>
                    <a:pt x="141" y="58"/>
                  </a:cubicBezTo>
                  <a:cubicBezTo>
                    <a:pt x="141" y="79"/>
                    <a:pt x="141" y="79"/>
                    <a:pt x="141" y="79"/>
                  </a:cubicBezTo>
                  <a:cubicBezTo>
                    <a:pt x="139" y="77"/>
                    <a:pt x="137" y="76"/>
                    <a:pt x="134" y="76"/>
                  </a:cubicBezTo>
                  <a:cubicBezTo>
                    <a:pt x="134" y="69"/>
                    <a:pt x="134" y="69"/>
                    <a:pt x="134" y="69"/>
                  </a:cubicBezTo>
                  <a:lnTo>
                    <a:pt x="39" y="69"/>
                  </a:lnTo>
                  <a:close/>
                  <a:moveTo>
                    <a:pt x="66" y="81"/>
                  </a:moveTo>
                  <a:cubicBezTo>
                    <a:pt x="66" y="82"/>
                    <a:pt x="65" y="82"/>
                    <a:pt x="64" y="82"/>
                  </a:cubicBezTo>
                  <a:cubicBezTo>
                    <a:pt x="63" y="82"/>
                    <a:pt x="62" y="82"/>
                    <a:pt x="62" y="81"/>
                  </a:cubicBezTo>
                  <a:cubicBezTo>
                    <a:pt x="62" y="80"/>
                    <a:pt x="63" y="79"/>
                    <a:pt x="64" y="79"/>
                  </a:cubicBezTo>
                  <a:cubicBezTo>
                    <a:pt x="65" y="79"/>
                    <a:pt x="66" y="80"/>
                    <a:pt x="66" y="81"/>
                  </a:cubicBezTo>
                  <a:close/>
                  <a:moveTo>
                    <a:pt x="134" y="102"/>
                  </a:moveTo>
                  <a:cubicBezTo>
                    <a:pt x="134" y="101"/>
                    <a:pt x="134" y="100"/>
                    <a:pt x="134" y="99"/>
                  </a:cubicBezTo>
                  <a:cubicBezTo>
                    <a:pt x="134" y="83"/>
                    <a:pt x="134" y="83"/>
                    <a:pt x="134" y="83"/>
                  </a:cubicBezTo>
                  <a:cubicBezTo>
                    <a:pt x="138" y="84"/>
                    <a:pt x="141" y="88"/>
                    <a:pt x="141" y="93"/>
                  </a:cubicBezTo>
                  <a:cubicBezTo>
                    <a:pt x="141" y="97"/>
                    <a:pt x="138" y="101"/>
                    <a:pt x="134" y="102"/>
                  </a:cubicBezTo>
                  <a:close/>
                  <a:moveTo>
                    <a:pt x="49" y="7"/>
                  </a:moveTo>
                  <a:cubicBezTo>
                    <a:pt x="55" y="7"/>
                    <a:pt x="61" y="10"/>
                    <a:pt x="65" y="14"/>
                  </a:cubicBezTo>
                  <a:cubicBezTo>
                    <a:pt x="68" y="16"/>
                    <a:pt x="68" y="16"/>
                    <a:pt x="68" y="16"/>
                  </a:cubicBezTo>
                  <a:cubicBezTo>
                    <a:pt x="70" y="14"/>
                    <a:pt x="70" y="14"/>
                    <a:pt x="70" y="14"/>
                  </a:cubicBezTo>
                  <a:cubicBezTo>
                    <a:pt x="74" y="10"/>
                    <a:pt x="80" y="7"/>
                    <a:pt x="86" y="7"/>
                  </a:cubicBezTo>
                  <a:cubicBezTo>
                    <a:pt x="92" y="7"/>
                    <a:pt x="98" y="10"/>
                    <a:pt x="103" y="14"/>
                  </a:cubicBezTo>
                  <a:cubicBezTo>
                    <a:pt x="105" y="16"/>
                    <a:pt x="105" y="16"/>
                    <a:pt x="105" y="16"/>
                  </a:cubicBezTo>
                  <a:cubicBezTo>
                    <a:pt x="107" y="14"/>
                    <a:pt x="107" y="14"/>
                    <a:pt x="107" y="14"/>
                  </a:cubicBezTo>
                  <a:cubicBezTo>
                    <a:pt x="112" y="10"/>
                    <a:pt x="118" y="7"/>
                    <a:pt x="124" y="7"/>
                  </a:cubicBezTo>
                  <a:cubicBezTo>
                    <a:pt x="137" y="7"/>
                    <a:pt x="148" y="18"/>
                    <a:pt x="148" y="31"/>
                  </a:cubicBezTo>
                  <a:cubicBezTo>
                    <a:pt x="148" y="37"/>
                    <a:pt x="146" y="43"/>
                    <a:pt x="142" y="47"/>
                  </a:cubicBezTo>
                  <a:cubicBezTo>
                    <a:pt x="141" y="48"/>
                    <a:pt x="141" y="48"/>
                    <a:pt x="141" y="48"/>
                  </a:cubicBezTo>
                  <a:cubicBezTo>
                    <a:pt x="141" y="52"/>
                    <a:pt x="141" y="52"/>
                    <a:pt x="141" y="52"/>
                  </a:cubicBezTo>
                  <a:cubicBezTo>
                    <a:pt x="107" y="52"/>
                    <a:pt x="107" y="52"/>
                    <a:pt x="107" y="52"/>
                  </a:cubicBezTo>
                  <a:cubicBezTo>
                    <a:pt x="107" y="38"/>
                    <a:pt x="107" y="38"/>
                    <a:pt x="107" y="38"/>
                  </a:cubicBezTo>
                  <a:cubicBezTo>
                    <a:pt x="100" y="38"/>
                    <a:pt x="100" y="38"/>
                    <a:pt x="100" y="38"/>
                  </a:cubicBezTo>
                  <a:cubicBezTo>
                    <a:pt x="100" y="52"/>
                    <a:pt x="100" y="52"/>
                    <a:pt x="100" y="52"/>
                  </a:cubicBezTo>
                  <a:cubicBezTo>
                    <a:pt x="73" y="52"/>
                    <a:pt x="73" y="52"/>
                    <a:pt x="73" y="52"/>
                  </a:cubicBezTo>
                  <a:cubicBezTo>
                    <a:pt x="73" y="24"/>
                    <a:pt x="73" y="24"/>
                    <a:pt x="73" y="24"/>
                  </a:cubicBezTo>
                  <a:cubicBezTo>
                    <a:pt x="66" y="24"/>
                    <a:pt x="66" y="24"/>
                    <a:pt x="66" y="24"/>
                  </a:cubicBezTo>
                  <a:cubicBezTo>
                    <a:pt x="66" y="52"/>
                    <a:pt x="66" y="52"/>
                    <a:pt x="66" y="52"/>
                  </a:cubicBezTo>
                  <a:cubicBezTo>
                    <a:pt x="32" y="52"/>
                    <a:pt x="32" y="52"/>
                    <a:pt x="32" y="52"/>
                  </a:cubicBezTo>
                  <a:cubicBezTo>
                    <a:pt x="32" y="48"/>
                    <a:pt x="32" y="48"/>
                    <a:pt x="32" y="48"/>
                  </a:cubicBezTo>
                  <a:cubicBezTo>
                    <a:pt x="31" y="47"/>
                    <a:pt x="31" y="47"/>
                    <a:pt x="31" y="47"/>
                  </a:cubicBezTo>
                  <a:cubicBezTo>
                    <a:pt x="27" y="43"/>
                    <a:pt x="25" y="37"/>
                    <a:pt x="25" y="31"/>
                  </a:cubicBezTo>
                  <a:cubicBezTo>
                    <a:pt x="25" y="18"/>
                    <a:pt x="36" y="7"/>
                    <a:pt x="49" y="7"/>
                  </a:cubicBezTo>
                  <a:close/>
                  <a:moveTo>
                    <a:pt x="32" y="93"/>
                  </a:moveTo>
                  <a:cubicBezTo>
                    <a:pt x="32" y="88"/>
                    <a:pt x="35" y="84"/>
                    <a:pt x="39" y="83"/>
                  </a:cubicBezTo>
                  <a:cubicBezTo>
                    <a:pt x="39" y="99"/>
                    <a:pt x="39" y="99"/>
                    <a:pt x="39" y="99"/>
                  </a:cubicBezTo>
                  <a:cubicBezTo>
                    <a:pt x="39" y="100"/>
                    <a:pt x="39" y="101"/>
                    <a:pt x="39" y="102"/>
                  </a:cubicBezTo>
                  <a:cubicBezTo>
                    <a:pt x="35" y="101"/>
                    <a:pt x="32" y="97"/>
                    <a:pt x="32" y="93"/>
                  </a:cubicBezTo>
                  <a:close/>
                  <a:moveTo>
                    <a:pt x="45" y="99"/>
                  </a:moveTo>
                  <a:cubicBezTo>
                    <a:pt x="45" y="75"/>
                    <a:pt x="45" y="75"/>
                    <a:pt x="45" y="75"/>
                  </a:cubicBezTo>
                  <a:cubicBezTo>
                    <a:pt x="57" y="75"/>
                    <a:pt x="57" y="75"/>
                    <a:pt x="57" y="75"/>
                  </a:cubicBezTo>
                  <a:cubicBezTo>
                    <a:pt x="56" y="77"/>
                    <a:pt x="56" y="79"/>
                    <a:pt x="56" y="81"/>
                  </a:cubicBezTo>
                  <a:cubicBezTo>
                    <a:pt x="56" y="85"/>
                    <a:pt x="59" y="89"/>
                    <a:pt x="64" y="89"/>
                  </a:cubicBezTo>
                  <a:cubicBezTo>
                    <a:pt x="69" y="89"/>
                    <a:pt x="73" y="85"/>
                    <a:pt x="73" y="81"/>
                  </a:cubicBezTo>
                  <a:cubicBezTo>
                    <a:pt x="73" y="79"/>
                    <a:pt x="72" y="77"/>
                    <a:pt x="71" y="75"/>
                  </a:cubicBezTo>
                  <a:cubicBezTo>
                    <a:pt x="102" y="75"/>
                    <a:pt x="102" y="75"/>
                    <a:pt x="102" y="75"/>
                  </a:cubicBezTo>
                  <a:cubicBezTo>
                    <a:pt x="101" y="77"/>
                    <a:pt x="100" y="79"/>
                    <a:pt x="100" y="81"/>
                  </a:cubicBezTo>
                  <a:cubicBezTo>
                    <a:pt x="100" y="85"/>
                    <a:pt x="104" y="89"/>
                    <a:pt x="109" y="89"/>
                  </a:cubicBezTo>
                  <a:cubicBezTo>
                    <a:pt x="113" y="89"/>
                    <a:pt x="117" y="85"/>
                    <a:pt x="117" y="81"/>
                  </a:cubicBezTo>
                  <a:cubicBezTo>
                    <a:pt x="117" y="79"/>
                    <a:pt x="116" y="77"/>
                    <a:pt x="115" y="75"/>
                  </a:cubicBezTo>
                  <a:cubicBezTo>
                    <a:pt x="127" y="75"/>
                    <a:pt x="127" y="75"/>
                    <a:pt x="127" y="75"/>
                  </a:cubicBezTo>
                  <a:cubicBezTo>
                    <a:pt x="127" y="99"/>
                    <a:pt x="127" y="99"/>
                    <a:pt x="127" y="99"/>
                  </a:cubicBezTo>
                  <a:cubicBezTo>
                    <a:pt x="127" y="122"/>
                    <a:pt x="109" y="140"/>
                    <a:pt x="86" y="140"/>
                  </a:cubicBezTo>
                  <a:cubicBezTo>
                    <a:pt x="64" y="140"/>
                    <a:pt x="45" y="122"/>
                    <a:pt x="45" y="99"/>
                  </a:cubicBezTo>
                  <a:close/>
                  <a:moveTo>
                    <a:pt x="18" y="178"/>
                  </a:moveTo>
                  <a:cubicBezTo>
                    <a:pt x="22" y="165"/>
                    <a:pt x="33" y="156"/>
                    <a:pt x="46" y="154"/>
                  </a:cubicBezTo>
                  <a:cubicBezTo>
                    <a:pt x="64" y="151"/>
                    <a:pt x="64" y="151"/>
                    <a:pt x="64" y="151"/>
                  </a:cubicBezTo>
                  <a:cubicBezTo>
                    <a:pt x="65" y="154"/>
                    <a:pt x="68" y="158"/>
                    <a:pt x="73" y="161"/>
                  </a:cubicBezTo>
                  <a:cubicBezTo>
                    <a:pt x="56" y="173"/>
                    <a:pt x="56" y="173"/>
                    <a:pt x="56" y="173"/>
                  </a:cubicBezTo>
                  <a:cubicBezTo>
                    <a:pt x="56" y="205"/>
                    <a:pt x="56" y="205"/>
                    <a:pt x="56" y="205"/>
                  </a:cubicBezTo>
                  <a:cubicBezTo>
                    <a:pt x="42" y="205"/>
                    <a:pt x="42" y="205"/>
                    <a:pt x="42" y="205"/>
                  </a:cubicBezTo>
                  <a:cubicBezTo>
                    <a:pt x="45" y="182"/>
                    <a:pt x="45" y="182"/>
                    <a:pt x="45" y="182"/>
                  </a:cubicBezTo>
                  <a:cubicBezTo>
                    <a:pt x="39" y="181"/>
                    <a:pt x="39" y="181"/>
                    <a:pt x="39" y="181"/>
                  </a:cubicBezTo>
                  <a:cubicBezTo>
                    <a:pt x="36" y="205"/>
                    <a:pt x="36" y="205"/>
                    <a:pt x="36" y="205"/>
                  </a:cubicBezTo>
                  <a:cubicBezTo>
                    <a:pt x="9" y="205"/>
                    <a:pt x="9" y="205"/>
                    <a:pt x="9" y="205"/>
                  </a:cubicBezTo>
                  <a:lnTo>
                    <a:pt x="18" y="178"/>
                  </a:lnTo>
                  <a:close/>
                  <a:moveTo>
                    <a:pt x="137" y="205"/>
                  </a:moveTo>
                  <a:cubicBezTo>
                    <a:pt x="134" y="181"/>
                    <a:pt x="134" y="181"/>
                    <a:pt x="134" y="181"/>
                  </a:cubicBezTo>
                  <a:cubicBezTo>
                    <a:pt x="127" y="182"/>
                    <a:pt x="127" y="182"/>
                    <a:pt x="127" y="182"/>
                  </a:cubicBezTo>
                  <a:cubicBezTo>
                    <a:pt x="130" y="205"/>
                    <a:pt x="130" y="205"/>
                    <a:pt x="130" y="205"/>
                  </a:cubicBezTo>
                  <a:cubicBezTo>
                    <a:pt x="62" y="205"/>
                    <a:pt x="62" y="205"/>
                    <a:pt x="62" y="205"/>
                  </a:cubicBezTo>
                  <a:cubicBezTo>
                    <a:pt x="62" y="176"/>
                    <a:pt x="62" y="176"/>
                    <a:pt x="62" y="176"/>
                  </a:cubicBezTo>
                  <a:cubicBezTo>
                    <a:pt x="81" y="164"/>
                    <a:pt x="81" y="164"/>
                    <a:pt x="81" y="164"/>
                  </a:cubicBezTo>
                  <a:cubicBezTo>
                    <a:pt x="83" y="164"/>
                    <a:pt x="85" y="164"/>
                    <a:pt x="86" y="164"/>
                  </a:cubicBezTo>
                  <a:cubicBezTo>
                    <a:pt x="99" y="164"/>
                    <a:pt x="106" y="157"/>
                    <a:pt x="109" y="151"/>
                  </a:cubicBezTo>
                  <a:cubicBezTo>
                    <a:pt x="116" y="152"/>
                    <a:pt x="116" y="152"/>
                    <a:pt x="116" y="152"/>
                  </a:cubicBezTo>
                  <a:cubicBezTo>
                    <a:pt x="114" y="158"/>
                    <a:pt x="106" y="171"/>
                    <a:pt x="86" y="171"/>
                  </a:cubicBezTo>
                  <a:cubicBezTo>
                    <a:pt x="86" y="178"/>
                    <a:pt x="86" y="178"/>
                    <a:pt x="86" y="178"/>
                  </a:cubicBezTo>
                  <a:cubicBezTo>
                    <a:pt x="112" y="178"/>
                    <a:pt x="121" y="159"/>
                    <a:pt x="123" y="153"/>
                  </a:cubicBezTo>
                  <a:cubicBezTo>
                    <a:pt x="127" y="154"/>
                    <a:pt x="127" y="154"/>
                    <a:pt x="127" y="154"/>
                  </a:cubicBezTo>
                  <a:cubicBezTo>
                    <a:pt x="140" y="156"/>
                    <a:pt x="151" y="165"/>
                    <a:pt x="155" y="178"/>
                  </a:cubicBezTo>
                  <a:cubicBezTo>
                    <a:pt x="164" y="205"/>
                    <a:pt x="164" y="205"/>
                    <a:pt x="164" y="205"/>
                  </a:cubicBezTo>
                  <a:lnTo>
                    <a:pt x="137" y="205"/>
                  </a:lnTo>
                  <a:close/>
                  <a:moveTo>
                    <a:pt x="189" y="198"/>
                  </a:moveTo>
                  <a:cubicBezTo>
                    <a:pt x="189" y="202"/>
                    <a:pt x="186" y="205"/>
                    <a:pt x="182" y="205"/>
                  </a:cubicBezTo>
                  <a:cubicBezTo>
                    <a:pt x="178" y="205"/>
                    <a:pt x="175" y="202"/>
                    <a:pt x="175" y="198"/>
                  </a:cubicBezTo>
                  <a:cubicBezTo>
                    <a:pt x="175" y="157"/>
                    <a:pt x="175" y="157"/>
                    <a:pt x="175" y="157"/>
                  </a:cubicBezTo>
                  <a:cubicBezTo>
                    <a:pt x="189" y="157"/>
                    <a:pt x="189" y="157"/>
                    <a:pt x="189" y="157"/>
                  </a:cubicBezTo>
                  <a:lnTo>
                    <a:pt x="189" y="198"/>
                  </a:lnTo>
                  <a:close/>
                  <a:moveTo>
                    <a:pt x="202" y="150"/>
                  </a:moveTo>
                  <a:cubicBezTo>
                    <a:pt x="195" y="150"/>
                    <a:pt x="195" y="150"/>
                    <a:pt x="195" y="150"/>
                  </a:cubicBezTo>
                  <a:cubicBezTo>
                    <a:pt x="175" y="150"/>
                    <a:pt x="175" y="150"/>
                    <a:pt x="175" y="150"/>
                  </a:cubicBezTo>
                  <a:cubicBezTo>
                    <a:pt x="175" y="17"/>
                    <a:pt x="175" y="17"/>
                    <a:pt x="175" y="17"/>
                  </a:cubicBezTo>
                  <a:cubicBezTo>
                    <a:pt x="177" y="17"/>
                    <a:pt x="177" y="17"/>
                    <a:pt x="177" y="17"/>
                  </a:cubicBezTo>
                  <a:cubicBezTo>
                    <a:pt x="182" y="26"/>
                    <a:pt x="182" y="26"/>
                    <a:pt x="182" y="26"/>
                  </a:cubicBezTo>
                  <a:cubicBezTo>
                    <a:pt x="195" y="46"/>
                    <a:pt x="202" y="69"/>
                    <a:pt x="202" y="92"/>
                  </a:cubicBezTo>
                  <a:lnTo>
                    <a:pt x="202"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75" name="Rectangle 104">
              <a:extLst>
                <a:ext uri="{FF2B5EF4-FFF2-40B4-BE49-F238E27FC236}">
                  <a16:creationId xmlns:a16="http://schemas.microsoft.com/office/drawing/2014/main" id="{59CBECC0-3E4E-4E10-2515-5289F02BC797}"/>
                </a:ext>
              </a:extLst>
            </p:cNvPr>
            <p:cNvSpPr>
              <a:spLocks noChangeArrowheads="1"/>
            </p:cNvSpPr>
            <p:nvPr userDrawn="1"/>
          </p:nvSpPr>
          <p:spPr bwMode="auto">
            <a:xfrm>
              <a:off x="2807489" y="5948363"/>
              <a:ext cx="22169"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76" name="Rectangle 105">
              <a:extLst>
                <a:ext uri="{FF2B5EF4-FFF2-40B4-BE49-F238E27FC236}">
                  <a16:creationId xmlns:a16="http://schemas.microsoft.com/office/drawing/2014/main" id="{429835E6-6E2E-D1D3-938A-6AEC4604DF63}"/>
                </a:ext>
              </a:extLst>
            </p:cNvPr>
            <p:cNvSpPr>
              <a:spLocks noChangeArrowheads="1"/>
            </p:cNvSpPr>
            <p:nvPr userDrawn="1"/>
          </p:nvSpPr>
          <p:spPr bwMode="auto">
            <a:xfrm>
              <a:off x="2820157" y="5776913"/>
              <a:ext cx="22169"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77" name="Rectangle 106">
              <a:extLst>
                <a:ext uri="{FF2B5EF4-FFF2-40B4-BE49-F238E27FC236}">
                  <a16:creationId xmlns:a16="http://schemas.microsoft.com/office/drawing/2014/main" id="{0A59B145-9D05-C1CA-A8F4-37F8454D7B8F}"/>
                </a:ext>
              </a:extLst>
            </p:cNvPr>
            <p:cNvSpPr>
              <a:spLocks noChangeArrowheads="1"/>
            </p:cNvSpPr>
            <p:nvPr userDrawn="1"/>
          </p:nvSpPr>
          <p:spPr bwMode="auto">
            <a:xfrm>
              <a:off x="2820157" y="5548313"/>
              <a:ext cx="22169" cy="206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1078" name="Group 1077" descr="maid icon">
            <a:extLst>
              <a:ext uri="{FF2B5EF4-FFF2-40B4-BE49-F238E27FC236}">
                <a16:creationId xmlns:a16="http://schemas.microsoft.com/office/drawing/2014/main" id="{01C2DEEA-DD91-6BE2-7227-DC02B00FBF39}"/>
              </a:ext>
            </a:extLst>
          </p:cNvPr>
          <p:cNvGrpSpPr/>
          <p:nvPr/>
        </p:nvGrpSpPr>
        <p:grpSpPr>
          <a:xfrm>
            <a:off x="28382818" y="10796428"/>
            <a:ext cx="685740" cy="764860"/>
            <a:chOff x="3079846" y="5340350"/>
            <a:chExt cx="663474" cy="676275"/>
          </a:xfrm>
          <a:solidFill>
            <a:schemeClr val="accent1"/>
          </a:solidFill>
        </p:grpSpPr>
        <p:sp>
          <p:nvSpPr>
            <p:cNvPr id="1079" name="Freeform 107">
              <a:extLst>
                <a:ext uri="{FF2B5EF4-FFF2-40B4-BE49-F238E27FC236}">
                  <a16:creationId xmlns:a16="http://schemas.microsoft.com/office/drawing/2014/main" id="{54C680CC-D588-8C00-B90E-5A8D748C126B}"/>
                </a:ext>
              </a:extLst>
            </p:cNvPr>
            <p:cNvSpPr>
              <a:spLocks noEditPoints="1"/>
            </p:cNvSpPr>
            <p:nvPr userDrawn="1"/>
          </p:nvSpPr>
          <p:spPr bwMode="auto">
            <a:xfrm>
              <a:off x="3079846" y="5340350"/>
              <a:ext cx="663474" cy="676275"/>
            </a:xfrm>
            <a:custGeom>
              <a:avLst/>
              <a:gdLst>
                <a:gd name="T0" fmla="*/ 182 w 209"/>
                <a:gd name="T1" fmla="*/ 31 h 212"/>
                <a:gd name="T2" fmla="*/ 161 w 209"/>
                <a:gd name="T3" fmla="*/ 130 h 212"/>
                <a:gd name="T4" fmla="*/ 147 w 209"/>
                <a:gd name="T5" fmla="*/ 93 h 212"/>
                <a:gd name="T6" fmla="*/ 25 w 209"/>
                <a:gd name="T7" fmla="*/ 62 h 212"/>
                <a:gd name="T8" fmla="*/ 11 w 209"/>
                <a:gd name="T9" fmla="*/ 176 h 212"/>
                <a:gd name="T10" fmla="*/ 137 w 209"/>
                <a:gd name="T11" fmla="*/ 212 h 212"/>
                <a:gd name="T12" fmla="*/ 192 w 209"/>
                <a:gd name="T13" fmla="*/ 130 h 212"/>
                <a:gd name="T14" fmla="*/ 175 w 209"/>
                <a:gd name="T15" fmla="*/ 116 h 212"/>
                <a:gd name="T16" fmla="*/ 171 w 209"/>
                <a:gd name="T17" fmla="*/ 28 h 212"/>
                <a:gd name="T18" fmla="*/ 175 w 209"/>
                <a:gd name="T19" fmla="*/ 130 h 212"/>
                <a:gd name="T20" fmla="*/ 192 w 209"/>
                <a:gd name="T21" fmla="*/ 137 h 212"/>
                <a:gd name="T22" fmla="*/ 141 w 209"/>
                <a:gd name="T23" fmla="*/ 150 h 212"/>
                <a:gd name="T24" fmla="*/ 192 w 209"/>
                <a:gd name="T25" fmla="*/ 137 h 212"/>
                <a:gd name="T26" fmla="*/ 128 w 209"/>
                <a:gd name="T27" fmla="*/ 147 h 212"/>
                <a:gd name="T28" fmla="*/ 133 w 209"/>
                <a:gd name="T29" fmla="*/ 109 h 212"/>
                <a:gd name="T30" fmla="*/ 134 w 209"/>
                <a:gd name="T31" fmla="*/ 147 h 212"/>
                <a:gd name="T32" fmla="*/ 127 w 209"/>
                <a:gd name="T33" fmla="*/ 99 h 212"/>
                <a:gd name="T34" fmla="*/ 45 w 209"/>
                <a:gd name="T35" fmla="*/ 72 h 212"/>
                <a:gd name="T36" fmla="*/ 69 w 209"/>
                <a:gd name="T37" fmla="*/ 144 h 212"/>
                <a:gd name="T38" fmla="*/ 103 w 209"/>
                <a:gd name="T39" fmla="*/ 147 h 212"/>
                <a:gd name="T40" fmla="*/ 81 w 209"/>
                <a:gd name="T41" fmla="*/ 164 h 212"/>
                <a:gd name="T42" fmla="*/ 64 w 209"/>
                <a:gd name="T43" fmla="*/ 170 h 212"/>
                <a:gd name="T44" fmla="*/ 63 w 209"/>
                <a:gd name="T45" fmla="*/ 151 h 212"/>
                <a:gd name="T46" fmla="*/ 117 w 209"/>
                <a:gd name="T47" fmla="*/ 159 h 212"/>
                <a:gd name="T48" fmla="*/ 91 w 209"/>
                <a:gd name="T49" fmla="*/ 164 h 212"/>
                <a:gd name="T50" fmla="*/ 134 w 209"/>
                <a:gd name="T51" fmla="*/ 102 h 212"/>
                <a:gd name="T52" fmla="*/ 141 w 209"/>
                <a:gd name="T53" fmla="*/ 93 h 212"/>
                <a:gd name="T54" fmla="*/ 141 w 209"/>
                <a:gd name="T55" fmla="*/ 62 h 212"/>
                <a:gd name="T56" fmla="*/ 134 w 209"/>
                <a:gd name="T57" fmla="*/ 65 h 212"/>
                <a:gd name="T58" fmla="*/ 45 w 209"/>
                <a:gd name="T59" fmla="*/ 65 h 212"/>
                <a:gd name="T60" fmla="*/ 38 w 209"/>
                <a:gd name="T61" fmla="*/ 76 h 212"/>
                <a:gd name="T62" fmla="*/ 86 w 209"/>
                <a:gd name="T63" fmla="*/ 7 h 212"/>
                <a:gd name="T64" fmla="*/ 38 w 209"/>
                <a:gd name="T65" fmla="*/ 102 h 212"/>
                <a:gd name="T66" fmla="*/ 31 w 209"/>
                <a:gd name="T67" fmla="*/ 106 h 212"/>
                <a:gd name="T68" fmla="*/ 62 w 209"/>
                <a:gd name="T69" fmla="*/ 144 h 212"/>
                <a:gd name="T70" fmla="*/ 31 w 209"/>
                <a:gd name="T71" fmla="*/ 106 h 212"/>
                <a:gd name="T72" fmla="*/ 39 w 209"/>
                <a:gd name="T73" fmla="*/ 176 h 212"/>
                <a:gd name="T74" fmla="*/ 17 w 209"/>
                <a:gd name="T75" fmla="*/ 178 h 212"/>
                <a:gd name="T76" fmla="*/ 49 w 209"/>
                <a:gd name="T77" fmla="*/ 161 h 212"/>
                <a:gd name="T78" fmla="*/ 79 w 209"/>
                <a:gd name="T79" fmla="*/ 177 h 212"/>
                <a:gd name="T80" fmla="*/ 102 w 209"/>
                <a:gd name="T81" fmla="*/ 179 h 212"/>
                <a:gd name="T82" fmla="*/ 126 w 209"/>
                <a:gd name="T83" fmla="*/ 154 h 212"/>
                <a:gd name="T84" fmla="*/ 134 w 209"/>
                <a:gd name="T85" fmla="*/ 177 h 212"/>
                <a:gd name="T86" fmla="*/ 134 w 209"/>
                <a:gd name="T87" fmla="*/ 193 h 212"/>
                <a:gd name="T88" fmla="*/ 195 w 209"/>
                <a:gd name="T89" fmla="*/ 205 h 212"/>
                <a:gd name="T90" fmla="*/ 188 w 209"/>
                <a:gd name="T91" fmla="*/ 205 h 212"/>
                <a:gd name="T92" fmla="*/ 175 w 209"/>
                <a:gd name="T93" fmla="*/ 174 h 212"/>
                <a:gd name="T94" fmla="*/ 168 w 209"/>
                <a:gd name="T95" fmla="*/ 174 h 212"/>
                <a:gd name="T96" fmla="*/ 154 w 209"/>
                <a:gd name="T97" fmla="*/ 205 h 212"/>
                <a:gd name="T98" fmla="*/ 147 w 209"/>
                <a:gd name="T99" fmla="*/ 205 h 212"/>
                <a:gd name="T100" fmla="*/ 202 w 209"/>
                <a:gd name="T101" fmla="*/ 15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9" h="212">
                  <a:moveTo>
                    <a:pt x="192" y="130"/>
                  </a:moveTo>
                  <a:cubicBezTo>
                    <a:pt x="182" y="130"/>
                    <a:pt x="182" y="130"/>
                    <a:pt x="182" y="130"/>
                  </a:cubicBezTo>
                  <a:cubicBezTo>
                    <a:pt x="182" y="31"/>
                    <a:pt x="182" y="31"/>
                    <a:pt x="182" y="31"/>
                  </a:cubicBezTo>
                  <a:cubicBezTo>
                    <a:pt x="182" y="25"/>
                    <a:pt x="177" y="21"/>
                    <a:pt x="171" y="21"/>
                  </a:cubicBezTo>
                  <a:cubicBezTo>
                    <a:pt x="166" y="21"/>
                    <a:pt x="161" y="25"/>
                    <a:pt x="161" y="31"/>
                  </a:cubicBezTo>
                  <a:cubicBezTo>
                    <a:pt x="161" y="130"/>
                    <a:pt x="161" y="130"/>
                    <a:pt x="161" y="130"/>
                  </a:cubicBezTo>
                  <a:cubicBezTo>
                    <a:pt x="151" y="130"/>
                    <a:pt x="151" y="130"/>
                    <a:pt x="151" y="130"/>
                  </a:cubicBezTo>
                  <a:cubicBezTo>
                    <a:pt x="150" y="130"/>
                    <a:pt x="149" y="130"/>
                    <a:pt x="147" y="130"/>
                  </a:cubicBezTo>
                  <a:cubicBezTo>
                    <a:pt x="147" y="93"/>
                    <a:pt x="147" y="93"/>
                    <a:pt x="147" y="93"/>
                  </a:cubicBezTo>
                  <a:cubicBezTo>
                    <a:pt x="147" y="62"/>
                    <a:pt x="147" y="62"/>
                    <a:pt x="147" y="62"/>
                  </a:cubicBezTo>
                  <a:cubicBezTo>
                    <a:pt x="147" y="28"/>
                    <a:pt x="120" y="0"/>
                    <a:pt x="86" y="0"/>
                  </a:cubicBezTo>
                  <a:cubicBezTo>
                    <a:pt x="52" y="0"/>
                    <a:pt x="25" y="28"/>
                    <a:pt x="25" y="62"/>
                  </a:cubicBezTo>
                  <a:cubicBezTo>
                    <a:pt x="25" y="93"/>
                    <a:pt x="25" y="93"/>
                    <a:pt x="25" y="93"/>
                  </a:cubicBezTo>
                  <a:cubicBezTo>
                    <a:pt x="25" y="156"/>
                    <a:pt x="25" y="156"/>
                    <a:pt x="25" y="156"/>
                  </a:cubicBezTo>
                  <a:cubicBezTo>
                    <a:pt x="18" y="161"/>
                    <a:pt x="13" y="168"/>
                    <a:pt x="11" y="176"/>
                  </a:cubicBezTo>
                  <a:cubicBezTo>
                    <a:pt x="0" y="212"/>
                    <a:pt x="0" y="212"/>
                    <a:pt x="0" y="212"/>
                  </a:cubicBezTo>
                  <a:cubicBezTo>
                    <a:pt x="134" y="212"/>
                    <a:pt x="134" y="212"/>
                    <a:pt x="134" y="212"/>
                  </a:cubicBezTo>
                  <a:cubicBezTo>
                    <a:pt x="137" y="212"/>
                    <a:pt x="137" y="212"/>
                    <a:pt x="137" y="212"/>
                  </a:cubicBezTo>
                  <a:cubicBezTo>
                    <a:pt x="209" y="212"/>
                    <a:pt x="209" y="212"/>
                    <a:pt x="209" y="212"/>
                  </a:cubicBezTo>
                  <a:cubicBezTo>
                    <a:pt x="209" y="147"/>
                    <a:pt x="209" y="147"/>
                    <a:pt x="209" y="147"/>
                  </a:cubicBezTo>
                  <a:cubicBezTo>
                    <a:pt x="209" y="138"/>
                    <a:pt x="201" y="130"/>
                    <a:pt x="192" y="130"/>
                  </a:cubicBezTo>
                  <a:close/>
                  <a:moveTo>
                    <a:pt x="171" y="28"/>
                  </a:moveTo>
                  <a:cubicBezTo>
                    <a:pt x="173" y="28"/>
                    <a:pt x="175" y="29"/>
                    <a:pt x="175" y="31"/>
                  </a:cubicBezTo>
                  <a:cubicBezTo>
                    <a:pt x="175" y="116"/>
                    <a:pt x="175" y="116"/>
                    <a:pt x="175" y="116"/>
                  </a:cubicBezTo>
                  <a:cubicBezTo>
                    <a:pt x="168" y="116"/>
                    <a:pt x="168" y="116"/>
                    <a:pt x="168" y="116"/>
                  </a:cubicBezTo>
                  <a:cubicBezTo>
                    <a:pt x="168" y="31"/>
                    <a:pt x="168" y="31"/>
                    <a:pt x="168" y="31"/>
                  </a:cubicBezTo>
                  <a:cubicBezTo>
                    <a:pt x="168" y="29"/>
                    <a:pt x="169" y="28"/>
                    <a:pt x="171" y="28"/>
                  </a:cubicBezTo>
                  <a:close/>
                  <a:moveTo>
                    <a:pt x="168" y="123"/>
                  </a:moveTo>
                  <a:cubicBezTo>
                    <a:pt x="175" y="123"/>
                    <a:pt x="175" y="123"/>
                    <a:pt x="175" y="123"/>
                  </a:cubicBezTo>
                  <a:cubicBezTo>
                    <a:pt x="175" y="130"/>
                    <a:pt x="175" y="130"/>
                    <a:pt x="175" y="130"/>
                  </a:cubicBezTo>
                  <a:cubicBezTo>
                    <a:pt x="168" y="130"/>
                    <a:pt x="168" y="130"/>
                    <a:pt x="168" y="130"/>
                  </a:cubicBezTo>
                  <a:lnTo>
                    <a:pt x="168" y="123"/>
                  </a:lnTo>
                  <a:close/>
                  <a:moveTo>
                    <a:pt x="192" y="137"/>
                  </a:moveTo>
                  <a:cubicBezTo>
                    <a:pt x="197" y="137"/>
                    <a:pt x="202" y="141"/>
                    <a:pt x="202" y="147"/>
                  </a:cubicBezTo>
                  <a:cubicBezTo>
                    <a:pt x="202" y="150"/>
                    <a:pt x="202" y="150"/>
                    <a:pt x="202" y="150"/>
                  </a:cubicBezTo>
                  <a:cubicBezTo>
                    <a:pt x="141" y="150"/>
                    <a:pt x="141" y="150"/>
                    <a:pt x="141" y="150"/>
                  </a:cubicBezTo>
                  <a:cubicBezTo>
                    <a:pt x="141" y="147"/>
                    <a:pt x="141" y="147"/>
                    <a:pt x="141" y="147"/>
                  </a:cubicBezTo>
                  <a:cubicBezTo>
                    <a:pt x="141" y="141"/>
                    <a:pt x="145" y="137"/>
                    <a:pt x="151" y="137"/>
                  </a:cubicBezTo>
                  <a:lnTo>
                    <a:pt x="192" y="137"/>
                  </a:lnTo>
                  <a:close/>
                  <a:moveTo>
                    <a:pt x="134" y="147"/>
                  </a:moveTo>
                  <a:cubicBezTo>
                    <a:pt x="134" y="148"/>
                    <a:pt x="134" y="148"/>
                    <a:pt x="134" y="148"/>
                  </a:cubicBezTo>
                  <a:cubicBezTo>
                    <a:pt x="132" y="148"/>
                    <a:pt x="130" y="147"/>
                    <a:pt x="128" y="147"/>
                  </a:cubicBezTo>
                  <a:cubicBezTo>
                    <a:pt x="110" y="144"/>
                    <a:pt x="110" y="144"/>
                    <a:pt x="110" y="144"/>
                  </a:cubicBezTo>
                  <a:cubicBezTo>
                    <a:pt x="110" y="141"/>
                    <a:pt x="110" y="141"/>
                    <a:pt x="110" y="141"/>
                  </a:cubicBezTo>
                  <a:cubicBezTo>
                    <a:pt x="121" y="134"/>
                    <a:pt x="130" y="123"/>
                    <a:pt x="133" y="109"/>
                  </a:cubicBezTo>
                  <a:cubicBezTo>
                    <a:pt x="136" y="109"/>
                    <a:pt x="138" y="108"/>
                    <a:pt x="141" y="106"/>
                  </a:cubicBezTo>
                  <a:cubicBezTo>
                    <a:pt x="141" y="134"/>
                    <a:pt x="141" y="134"/>
                    <a:pt x="141" y="134"/>
                  </a:cubicBezTo>
                  <a:cubicBezTo>
                    <a:pt x="136" y="137"/>
                    <a:pt x="134" y="142"/>
                    <a:pt x="134" y="147"/>
                  </a:cubicBezTo>
                  <a:close/>
                  <a:moveTo>
                    <a:pt x="45" y="72"/>
                  </a:moveTo>
                  <a:cubicBezTo>
                    <a:pt x="127" y="72"/>
                    <a:pt x="127" y="72"/>
                    <a:pt x="127" y="72"/>
                  </a:cubicBezTo>
                  <a:cubicBezTo>
                    <a:pt x="127" y="99"/>
                    <a:pt x="127" y="99"/>
                    <a:pt x="127" y="99"/>
                  </a:cubicBezTo>
                  <a:cubicBezTo>
                    <a:pt x="127" y="122"/>
                    <a:pt x="109" y="140"/>
                    <a:pt x="86" y="140"/>
                  </a:cubicBezTo>
                  <a:cubicBezTo>
                    <a:pt x="63" y="140"/>
                    <a:pt x="45" y="122"/>
                    <a:pt x="45" y="99"/>
                  </a:cubicBezTo>
                  <a:lnTo>
                    <a:pt x="45" y="72"/>
                  </a:lnTo>
                  <a:close/>
                  <a:moveTo>
                    <a:pt x="86" y="157"/>
                  </a:moveTo>
                  <a:cubicBezTo>
                    <a:pt x="73" y="157"/>
                    <a:pt x="70" y="148"/>
                    <a:pt x="69" y="147"/>
                  </a:cubicBezTo>
                  <a:cubicBezTo>
                    <a:pt x="69" y="144"/>
                    <a:pt x="69" y="144"/>
                    <a:pt x="69" y="144"/>
                  </a:cubicBezTo>
                  <a:cubicBezTo>
                    <a:pt x="74" y="146"/>
                    <a:pt x="80" y="147"/>
                    <a:pt x="86" y="147"/>
                  </a:cubicBezTo>
                  <a:cubicBezTo>
                    <a:pt x="92" y="147"/>
                    <a:pt x="98" y="146"/>
                    <a:pt x="103" y="144"/>
                  </a:cubicBezTo>
                  <a:cubicBezTo>
                    <a:pt x="103" y="147"/>
                    <a:pt x="103" y="147"/>
                    <a:pt x="103" y="147"/>
                  </a:cubicBezTo>
                  <a:cubicBezTo>
                    <a:pt x="103" y="148"/>
                    <a:pt x="99" y="157"/>
                    <a:pt x="86" y="157"/>
                  </a:cubicBezTo>
                  <a:close/>
                  <a:moveTo>
                    <a:pt x="63" y="151"/>
                  </a:moveTo>
                  <a:cubicBezTo>
                    <a:pt x="66" y="156"/>
                    <a:pt x="71" y="162"/>
                    <a:pt x="81" y="164"/>
                  </a:cubicBezTo>
                  <a:cubicBezTo>
                    <a:pt x="81" y="164"/>
                    <a:pt x="81" y="164"/>
                    <a:pt x="81" y="164"/>
                  </a:cubicBezTo>
                  <a:cubicBezTo>
                    <a:pt x="80" y="167"/>
                    <a:pt x="78" y="169"/>
                    <a:pt x="76" y="171"/>
                  </a:cubicBezTo>
                  <a:cubicBezTo>
                    <a:pt x="72" y="173"/>
                    <a:pt x="67" y="172"/>
                    <a:pt x="64" y="170"/>
                  </a:cubicBezTo>
                  <a:cubicBezTo>
                    <a:pt x="60" y="167"/>
                    <a:pt x="57" y="163"/>
                    <a:pt x="56" y="159"/>
                  </a:cubicBezTo>
                  <a:cubicBezTo>
                    <a:pt x="53" y="152"/>
                    <a:pt x="53" y="152"/>
                    <a:pt x="53" y="152"/>
                  </a:cubicBezTo>
                  <a:lnTo>
                    <a:pt x="63" y="151"/>
                  </a:lnTo>
                  <a:close/>
                  <a:moveTo>
                    <a:pt x="109" y="151"/>
                  </a:moveTo>
                  <a:cubicBezTo>
                    <a:pt x="119" y="152"/>
                    <a:pt x="119" y="152"/>
                    <a:pt x="119" y="152"/>
                  </a:cubicBezTo>
                  <a:cubicBezTo>
                    <a:pt x="117" y="159"/>
                    <a:pt x="117" y="159"/>
                    <a:pt x="117" y="159"/>
                  </a:cubicBezTo>
                  <a:cubicBezTo>
                    <a:pt x="115" y="163"/>
                    <a:pt x="112" y="167"/>
                    <a:pt x="108" y="170"/>
                  </a:cubicBezTo>
                  <a:cubicBezTo>
                    <a:pt x="105" y="172"/>
                    <a:pt x="100" y="173"/>
                    <a:pt x="96" y="171"/>
                  </a:cubicBezTo>
                  <a:cubicBezTo>
                    <a:pt x="94" y="169"/>
                    <a:pt x="92" y="167"/>
                    <a:pt x="91" y="164"/>
                  </a:cubicBezTo>
                  <a:cubicBezTo>
                    <a:pt x="91" y="164"/>
                    <a:pt x="91" y="164"/>
                    <a:pt x="91" y="164"/>
                  </a:cubicBezTo>
                  <a:cubicBezTo>
                    <a:pt x="101" y="162"/>
                    <a:pt x="106" y="156"/>
                    <a:pt x="109" y="151"/>
                  </a:cubicBezTo>
                  <a:close/>
                  <a:moveTo>
                    <a:pt x="134" y="102"/>
                  </a:moveTo>
                  <a:cubicBezTo>
                    <a:pt x="134" y="101"/>
                    <a:pt x="134" y="100"/>
                    <a:pt x="134" y="99"/>
                  </a:cubicBezTo>
                  <a:cubicBezTo>
                    <a:pt x="134" y="83"/>
                    <a:pt x="134" y="83"/>
                    <a:pt x="134" y="83"/>
                  </a:cubicBezTo>
                  <a:cubicBezTo>
                    <a:pt x="138" y="84"/>
                    <a:pt x="141" y="88"/>
                    <a:pt x="141" y="93"/>
                  </a:cubicBezTo>
                  <a:cubicBezTo>
                    <a:pt x="141" y="97"/>
                    <a:pt x="138" y="101"/>
                    <a:pt x="134" y="102"/>
                  </a:cubicBezTo>
                  <a:close/>
                  <a:moveTo>
                    <a:pt x="86" y="7"/>
                  </a:moveTo>
                  <a:cubicBezTo>
                    <a:pt x="116" y="7"/>
                    <a:pt x="141" y="32"/>
                    <a:pt x="141" y="62"/>
                  </a:cubicBezTo>
                  <a:cubicBezTo>
                    <a:pt x="141" y="79"/>
                    <a:pt x="141" y="79"/>
                    <a:pt x="141" y="79"/>
                  </a:cubicBezTo>
                  <a:cubicBezTo>
                    <a:pt x="139" y="77"/>
                    <a:pt x="136" y="76"/>
                    <a:pt x="134" y="76"/>
                  </a:cubicBezTo>
                  <a:cubicBezTo>
                    <a:pt x="134" y="65"/>
                    <a:pt x="134" y="65"/>
                    <a:pt x="134" y="65"/>
                  </a:cubicBezTo>
                  <a:cubicBezTo>
                    <a:pt x="130" y="65"/>
                    <a:pt x="130" y="65"/>
                    <a:pt x="130" y="65"/>
                  </a:cubicBezTo>
                  <a:cubicBezTo>
                    <a:pt x="127" y="65"/>
                    <a:pt x="127" y="65"/>
                    <a:pt x="127" y="65"/>
                  </a:cubicBezTo>
                  <a:cubicBezTo>
                    <a:pt x="45" y="65"/>
                    <a:pt x="45" y="65"/>
                    <a:pt x="45" y="65"/>
                  </a:cubicBezTo>
                  <a:cubicBezTo>
                    <a:pt x="42" y="65"/>
                    <a:pt x="42" y="65"/>
                    <a:pt x="42" y="65"/>
                  </a:cubicBezTo>
                  <a:cubicBezTo>
                    <a:pt x="38" y="65"/>
                    <a:pt x="38" y="65"/>
                    <a:pt x="38" y="65"/>
                  </a:cubicBezTo>
                  <a:cubicBezTo>
                    <a:pt x="38" y="76"/>
                    <a:pt x="38" y="76"/>
                    <a:pt x="38" y="76"/>
                  </a:cubicBezTo>
                  <a:cubicBezTo>
                    <a:pt x="36" y="76"/>
                    <a:pt x="33" y="77"/>
                    <a:pt x="31" y="79"/>
                  </a:cubicBezTo>
                  <a:cubicBezTo>
                    <a:pt x="31" y="62"/>
                    <a:pt x="31" y="62"/>
                    <a:pt x="31" y="62"/>
                  </a:cubicBezTo>
                  <a:cubicBezTo>
                    <a:pt x="31" y="32"/>
                    <a:pt x="56" y="7"/>
                    <a:pt x="86" y="7"/>
                  </a:cubicBezTo>
                  <a:close/>
                  <a:moveTo>
                    <a:pt x="38" y="83"/>
                  </a:moveTo>
                  <a:cubicBezTo>
                    <a:pt x="38" y="99"/>
                    <a:pt x="38" y="99"/>
                    <a:pt x="38" y="99"/>
                  </a:cubicBezTo>
                  <a:cubicBezTo>
                    <a:pt x="38" y="100"/>
                    <a:pt x="38" y="101"/>
                    <a:pt x="38" y="102"/>
                  </a:cubicBezTo>
                  <a:cubicBezTo>
                    <a:pt x="34" y="101"/>
                    <a:pt x="31" y="97"/>
                    <a:pt x="31" y="93"/>
                  </a:cubicBezTo>
                  <a:cubicBezTo>
                    <a:pt x="31" y="88"/>
                    <a:pt x="34" y="84"/>
                    <a:pt x="38" y="83"/>
                  </a:cubicBezTo>
                  <a:close/>
                  <a:moveTo>
                    <a:pt x="31" y="106"/>
                  </a:moveTo>
                  <a:cubicBezTo>
                    <a:pt x="34" y="108"/>
                    <a:pt x="36" y="109"/>
                    <a:pt x="39" y="109"/>
                  </a:cubicBezTo>
                  <a:cubicBezTo>
                    <a:pt x="42" y="123"/>
                    <a:pt x="51" y="134"/>
                    <a:pt x="62" y="141"/>
                  </a:cubicBezTo>
                  <a:cubicBezTo>
                    <a:pt x="62" y="144"/>
                    <a:pt x="62" y="144"/>
                    <a:pt x="62" y="144"/>
                  </a:cubicBezTo>
                  <a:cubicBezTo>
                    <a:pt x="45" y="147"/>
                    <a:pt x="45" y="147"/>
                    <a:pt x="45" y="147"/>
                  </a:cubicBezTo>
                  <a:cubicBezTo>
                    <a:pt x="40" y="148"/>
                    <a:pt x="36" y="149"/>
                    <a:pt x="31" y="151"/>
                  </a:cubicBezTo>
                  <a:lnTo>
                    <a:pt x="31" y="106"/>
                  </a:lnTo>
                  <a:close/>
                  <a:moveTo>
                    <a:pt x="38" y="205"/>
                  </a:moveTo>
                  <a:cubicBezTo>
                    <a:pt x="36" y="196"/>
                    <a:pt x="39" y="187"/>
                    <a:pt x="44" y="180"/>
                  </a:cubicBezTo>
                  <a:cubicBezTo>
                    <a:pt x="39" y="176"/>
                    <a:pt x="39" y="176"/>
                    <a:pt x="39" y="176"/>
                  </a:cubicBezTo>
                  <a:cubicBezTo>
                    <a:pt x="32" y="184"/>
                    <a:pt x="30" y="195"/>
                    <a:pt x="31" y="205"/>
                  </a:cubicBezTo>
                  <a:cubicBezTo>
                    <a:pt x="9" y="205"/>
                    <a:pt x="9" y="205"/>
                    <a:pt x="9" y="205"/>
                  </a:cubicBezTo>
                  <a:cubicBezTo>
                    <a:pt x="17" y="178"/>
                    <a:pt x="17" y="178"/>
                    <a:pt x="17" y="178"/>
                  </a:cubicBezTo>
                  <a:cubicBezTo>
                    <a:pt x="21" y="165"/>
                    <a:pt x="32" y="156"/>
                    <a:pt x="46" y="154"/>
                  </a:cubicBezTo>
                  <a:cubicBezTo>
                    <a:pt x="46" y="154"/>
                    <a:pt x="46" y="154"/>
                    <a:pt x="46" y="154"/>
                  </a:cubicBezTo>
                  <a:cubicBezTo>
                    <a:pt x="49" y="161"/>
                    <a:pt x="49" y="161"/>
                    <a:pt x="49" y="161"/>
                  </a:cubicBezTo>
                  <a:cubicBezTo>
                    <a:pt x="51" y="167"/>
                    <a:pt x="55" y="172"/>
                    <a:pt x="60" y="175"/>
                  </a:cubicBezTo>
                  <a:cubicBezTo>
                    <a:pt x="63" y="177"/>
                    <a:pt x="67" y="179"/>
                    <a:pt x="71" y="179"/>
                  </a:cubicBezTo>
                  <a:cubicBezTo>
                    <a:pt x="73" y="179"/>
                    <a:pt x="76" y="178"/>
                    <a:pt x="79" y="177"/>
                  </a:cubicBezTo>
                  <a:cubicBezTo>
                    <a:pt x="82" y="175"/>
                    <a:pt x="84" y="173"/>
                    <a:pt x="86" y="170"/>
                  </a:cubicBezTo>
                  <a:cubicBezTo>
                    <a:pt x="88" y="173"/>
                    <a:pt x="90" y="175"/>
                    <a:pt x="93" y="177"/>
                  </a:cubicBezTo>
                  <a:cubicBezTo>
                    <a:pt x="96" y="178"/>
                    <a:pt x="99" y="179"/>
                    <a:pt x="102" y="179"/>
                  </a:cubicBezTo>
                  <a:cubicBezTo>
                    <a:pt x="105" y="179"/>
                    <a:pt x="109" y="177"/>
                    <a:pt x="112" y="175"/>
                  </a:cubicBezTo>
                  <a:cubicBezTo>
                    <a:pt x="117" y="172"/>
                    <a:pt x="121" y="167"/>
                    <a:pt x="123" y="161"/>
                  </a:cubicBezTo>
                  <a:cubicBezTo>
                    <a:pt x="126" y="154"/>
                    <a:pt x="126" y="154"/>
                    <a:pt x="126" y="154"/>
                  </a:cubicBezTo>
                  <a:cubicBezTo>
                    <a:pt x="126" y="154"/>
                    <a:pt x="126" y="154"/>
                    <a:pt x="126" y="154"/>
                  </a:cubicBezTo>
                  <a:cubicBezTo>
                    <a:pt x="129" y="154"/>
                    <a:pt x="131" y="155"/>
                    <a:pt x="134" y="156"/>
                  </a:cubicBezTo>
                  <a:cubicBezTo>
                    <a:pt x="134" y="177"/>
                    <a:pt x="134" y="177"/>
                    <a:pt x="134" y="177"/>
                  </a:cubicBezTo>
                  <a:cubicBezTo>
                    <a:pt x="133" y="176"/>
                    <a:pt x="133" y="176"/>
                    <a:pt x="133" y="176"/>
                  </a:cubicBezTo>
                  <a:cubicBezTo>
                    <a:pt x="128" y="180"/>
                    <a:pt x="128" y="180"/>
                    <a:pt x="128" y="180"/>
                  </a:cubicBezTo>
                  <a:cubicBezTo>
                    <a:pt x="131" y="184"/>
                    <a:pt x="133" y="188"/>
                    <a:pt x="134" y="193"/>
                  </a:cubicBezTo>
                  <a:cubicBezTo>
                    <a:pt x="134" y="205"/>
                    <a:pt x="134" y="205"/>
                    <a:pt x="134" y="205"/>
                  </a:cubicBezTo>
                  <a:lnTo>
                    <a:pt x="38" y="205"/>
                  </a:lnTo>
                  <a:close/>
                  <a:moveTo>
                    <a:pt x="195" y="205"/>
                  </a:moveTo>
                  <a:cubicBezTo>
                    <a:pt x="195" y="188"/>
                    <a:pt x="195" y="188"/>
                    <a:pt x="195" y="188"/>
                  </a:cubicBezTo>
                  <a:cubicBezTo>
                    <a:pt x="188" y="188"/>
                    <a:pt x="188" y="188"/>
                    <a:pt x="188" y="188"/>
                  </a:cubicBezTo>
                  <a:cubicBezTo>
                    <a:pt x="188" y="205"/>
                    <a:pt x="188" y="205"/>
                    <a:pt x="188" y="205"/>
                  </a:cubicBezTo>
                  <a:cubicBezTo>
                    <a:pt x="182" y="205"/>
                    <a:pt x="182" y="205"/>
                    <a:pt x="182" y="205"/>
                  </a:cubicBezTo>
                  <a:cubicBezTo>
                    <a:pt x="182" y="174"/>
                    <a:pt x="182" y="174"/>
                    <a:pt x="182" y="174"/>
                  </a:cubicBezTo>
                  <a:cubicBezTo>
                    <a:pt x="175" y="174"/>
                    <a:pt x="175" y="174"/>
                    <a:pt x="175" y="174"/>
                  </a:cubicBezTo>
                  <a:cubicBezTo>
                    <a:pt x="175" y="205"/>
                    <a:pt x="175" y="205"/>
                    <a:pt x="175" y="205"/>
                  </a:cubicBezTo>
                  <a:cubicBezTo>
                    <a:pt x="168" y="205"/>
                    <a:pt x="168" y="205"/>
                    <a:pt x="168" y="205"/>
                  </a:cubicBezTo>
                  <a:cubicBezTo>
                    <a:pt x="168" y="174"/>
                    <a:pt x="168" y="174"/>
                    <a:pt x="168" y="174"/>
                  </a:cubicBezTo>
                  <a:cubicBezTo>
                    <a:pt x="161" y="174"/>
                    <a:pt x="161" y="174"/>
                    <a:pt x="161" y="174"/>
                  </a:cubicBezTo>
                  <a:cubicBezTo>
                    <a:pt x="161" y="205"/>
                    <a:pt x="161" y="205"/>
                    <a:pt x="161" y="205"/>
                  </a:cubicBezTo>
                  <a:cubicBezTo>
                    <a:pt x="154" y="205"/>
                    <a:pt x="154" y="205"/>
                    <a:pt x="154" y="205"/>
                  </a:cubicBezTo>
                  <a:cubicBezTo>
                    <a:pt x="154" y="198"/>
                    <a:pt x="154" y="198"/>
                    <a:pt x="154" y="198"/>
                  </a:cubicBezTo>
                  <a:cubicBezTo>
                    <a:pt x="147" y="198"/>
                    <a:pt x="147" y="198"/>
                    <a:pt x="147" y="198"/>
                  </a:cubicBezTo>
                  <a:cubicBezTo>
                    <a:pt x="147" y="205"/>
                    <a:pt x="147" y="205"/>
                    <a:pt x="147" y="205"/>
                  </a:cubicBezTo>
                  <a:cubicBezTo>
                    <a:pt x="141" y="205"/>
                    <a:pt x="141" y="205"/>
                    <a:pt x="141" y="205"/>
                  </a:cubicBezTo>
                  <a:cubicBezTo>
                    <a:pt x="141" y="157"/>
                    <a:pt x="141" y="157"/>
                    <a:pt x="141" y="157"/>
                  </a:cubicBezTo>
                  <a:cubicBezTo>
                    <a:pt x="202" y="157"/>
                    <a:pt x="202" y="157"/>
                    <a:pt x="202" y="157"/>
                  </a:cubicBezTo>
                  <a:cubicBezTo>
                    <a:pt x="202" y="205"/>
                    <a:pt x="202" y="205"/>
                    <a:pt x="202" y="205"/>
                  </a:cubicBezTo>
                  <a:lnTo>
                    <a:pt x="195"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80" name="Rectangle 108">
              <a:extLst>
                <a:ext uri="{FF2B5EF4-FFF2-40B4-BE49-F238E27FC236}">
                  <a16:creationId xmlns:a16="http://schemas.microsoft.com/office/drawing/2014/main" id="{A26D6377-37D6-D82A-6B36-B398B9DBB8F1}"/>
                </a:ext>
              </a:extLst>
            </p:cNvPr>
            <p:cNvSpPr>
              <a:spLocks noChangeArrowheads="1"/>
            </p:cNvSpPr>
            <p:nvPr userDrawn="1"/>
          </p:nvSpPr>
          <p:spPr bwMode="auto">
            <a:xfrm>
              <a:off x="3676812" y="5894388"/>
              <a:ext cx="22169"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81" name="Rectangle 109">
              <a:extLst>
                <a:ext uri="{FF2B5EF4-FFF2-40B4-BE49-F238E27FC236}">
                  <a16:creationId xmlns:a16="http://schemas.microsoft.com/office/drawing/2014/main" id="{303D71FD-B4F3-66B4-54D8-A7B88E675F12}"/>
                </a:ext>
              </a:extLst>
            </p:cNvPr>
            <p:cNvSpPr>
              <a:spLocks noChangeArrowheads="1"/>
            </p:cNvSpPr>
            <p:nvPr userDrawn="1"/>
          </p:nvSpPr>
          <p:spPr bwMode="auto">
            <a:xfrm>
              <a:off x="3546968" y="5894388"/>
              <a:ext cx="22169"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82" name="Freeform 110">
              <a:extLst>
                <a:ext uri="{FF2B5EF4-FFF2-40B4-BE49-F238E27FC236}">
                  <a16:creationId xmlns:a16="http://schemas.microsoft.com/office/drawing/2014/main" id="{DC306BD7-2BB5-306A-9A13-8A7483932046}"/>
                </a:ext>
              </a:extLst>
            </p:cNvPr>
            <p:cNvSpPr>
              <a:spLocks noEditPoints="1"/>
            </p:cNvSpPr>
            <p:nvPr userDrawn="1"/>
          </p:nvSpPr>
          <p:spPr bwMode="auto">
            <a:xfrm>
              <a:off x="3254027" y="5580063"/>
              <a:ext cx="53838" cy="57150"/>
            </a:xfrm>
            <a:custGeom>
              <a:avLst/>
              <a:gdLst>
                <a:gd name="T0" fmla="*/ 9 w 17"/>
                <a:gd name="T1" fmla="*/ 18 h 18"/>
                <a:gd name="T2" fmla="*/ 17 w 17"/>
                <a:gd name="T3" fmla="*/ 9 h 18"/>
                <a:gd name="T4" fmla="*/ 9 w 17"/>
                <a:gd name="T5" fmla="*/ 0 h 18"/>
                <a:gd name="T6" fmla="*/ 0 w 17"/>
                <a:gd name="T7" fmla="*/ 9 h 18"/>
                <a:gd name="T8" fmla="*/ 9 w 17"/>
                <a:gd name="T9" fmla="*/ 18 h 18"/>
                <a:gd name="T10" fmla="*/ 9 w 17"/>
                <a:gd name="T11" fmla="*/ 7 h 18"/>
                <a:gd name="T12" fmla="*/ 11 w 17"/>
                <a:gd name="T13" fmla="*/ 9 h 18"/>
                <a:gd name="T14" fmla="*/ 9 w 17"/>
                <a:gd name="T15" fmla="*/ 11 h 18"/>
                <a:gd name="T16" fmla="*/ 7 w 17"/>
                <a:gd name="T17" fmla="*/ 9 h 18"/>
                <a:gd name="T18" fmla="*/ 9 w 17"/>
                <a:gd name="T19"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8">
                  <a:moveTo>
                    <a:pt x="9" y="18"/>
                  </a:moveTo>
                  <a:cubicBezTo>
                    <a:pt x="14" y="18"/>
                    <a:pt x="17" y="14"/>
                    <a:pt x="17" y="9"/>
                  </a:cubicBezTo>
                  <a:cubicBezTo>
                    <a:pt x="17" y="4"/>
                    <a:pt x="14" y="0"/>
                    <a:pt x="9" y="0"/>
                  </a:cubicBezTo>
                  <a:cubicBezTo>
                    <a:pt x="4" y="0"/>
                    <a:pt x="0" y="4"/>
                    <a:pt x="0" y="9"/>
                  </a:cubicBezTo>
                  <a:cubicBezTo>
                    <a:pt x="0" y="14"/>
                    <a:pt x="4" y="18"/>
                    <a:pt x="9" y="18"/>
                  </a:cubicBezTo>
                  <a:close/>
                  <a:moveTo>
                    <a:pt x="9" y="7"/>
                  </a:moveTo>
                  <a:cubicBezTo>
                    <a:pt x="10" y="7"/>
                    <a:pt x="11" y="8"/>
                    <a:pt x="11" y="9"/>
                  </a:cubicBezTo>
                  <a:cubicBezTo>
                    <a:pt x="11" y="10"/>
                    <a:pt x="10" y="11"/>
                    <a:pt x="9" y="11"/>
                  </a:cubicBezTo>
                  <a:cubicBezTo>
                    <a:pt x="8" y="11"/>
                    <a:pt x="7" y="10"/>
                    <a:pt x="7" y="9"/>
                  </a:cubicBezTo>
                  <a:cubicBezTo>
                    <a:pt x="7" y="8"/>
                    <a:pt x="8" y="7"/>
                    <a:pt x="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83" name="Freeform 111">
              <a:extLst>
                <a:ext uri="{FF2B5EF4-FFF2-40B4-BE49-F238E27FC236}">
                  <a16:creationId xmlns:a16="http://schemas.microsoft.com/office/drawing/2014/main" id="{FA3AFBF0-98EC-90EA-6A71-AE884A086325}"/>
                </a:ext>
              </a:extLst>
            </p:cNvPr>
            <p:cNvSpPr>
              <a:spLocks noEditPoints="1"/>
            </p:cNvSpPr>
            <p:nvPr userDrawn="1"/>
          </p:nvSpPr>
          <p:spPr bwMode="auto">
            <a:xfrm>
              <a:off x="3396539" y="5580063"/>
              <a:ext cx="55422" cy="57150"/>
            </a:xfrm>
            <a:custGeom>
              <a:avLst/>
              <a:gdLst>
                <a:gd name="T0" fmla="*/ 8 w 17"/>
                <a:gd name="T1" fmla="*/ 18 h 18"/>
                <a:gd name="T2" fmla="*/ 17 w 17"/>
                <a:gd name="T3" fmla="*/ 9 h 18"/>
                <a:gd name="T4" fmla="*/ 8 w 17"/>
                <a:gd name="T5" fmla="*/ 0 h 18"/>
                <a:gd name="T6" fmla="*/ 0 w 17"/>
                <a:gd name="T7" fmla="*/ 9 h 18"/>
                <a:gd name="T8" fmla="*/ 8 w 17"/>
                <a:gd name="T9" fmla="*/ 18 h 18"/>
                <a:gd name="T10" fmla="*/ 8 w 17"/>
                <a:gd name="T11" fmla="*/ 7 h 18"/>
                <a:gd name="T12" fmla="*/ 10 w 17"/>
                <a:gd name="T13" fmla="*/ 9 h 18"/>
                <a:gd name="T14" fmla="*/ 8 w 17"/>
                <a:gd name="T15" fmla="*/ 11 h 18"/>
                <a:gd name="T16" fmla="*/ 7 w 17"/>
                <a:gd name="T17" fmla="*/ 9 h 18"/>
                <a:gd name="T18" fmla="*/ 8 w 17"/>
                <a:gd name="T19"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8">
                  <a:moveTo>
                    <a:pt x="8" y="18"/>
                  </a:moveTo>
                  <a:cubicBezTo>
                    <a:pt x="13" y="18"/>
                    <a:pt x="17" y="14"/>
                    <a:pt x="17" y="9"/>
                  </a:cubicBezTo>
                  <a:cubicBezTo>
                    <a:pt x="17" y="4"/>
                    <a:pt x="13" y="0"/>
                    <a:pt x="8" y="0"/>
                  </a:cubicBezTo>
                  <a:cubicBezTo>
                    <a:pt x="4" y="0"/>
                    <a:pt x="0" y="4"/>
                    <a:pt x="0" y="9"/>
                  </a:cubicBezTo>
                  <a:cubicBezTo>
                    <a:pt x="0" y="14"/>
                    <a:pt x="4" y="18"/>
                    <a:pt x="8" y="18"/>
                  </a:cubicBezTo>
                  <a:close/>
                  <a:moveTo>
                    <a:pt x="8" y="7"/>
                  </a:moveTo>
                  <a:cubicBezTo>
                    <a:pt x="9" y="7"/>
                    <a:pt x="10" y="8"/>
                    <a:pt x="10" y="9"/>
                  </a:cubicBezTo>
                  <a:cubicBezTo>
                    <a:pt x="10" y="10"/>
                    <a:pt x="9" y="11"/>
                    <a:pt x="8" y="11"/>
                  </a:cubicBezTo>
                  <a:cubicBezTo>
                    <a:pt x="7" y="11"/>
                    <a:pt x="7" y="10"/>
                    <a:pt x="7" y="9"/>
                  </a:cubicBezTo>
                  <a:cubicBezTo>
                    <a:pt x="7" y="8"/>
                    <a:pt x="7" y="7"/>
                    <a:pt x="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84" name="Freeform 112">
              <a:extLst>
                <a:ext uri="{FF2B5EF4-FFF2-40B4-BE49-F238E27FC236}">
                  <a16:creationId xmlns:a16="http://schemas.microsoft.com/office/drawing/2014/main" id="{2628A248-FAED-DFF8-928E-80EB9A1A3EB4}"/>
                </a:ext>
              </a:extLst>
            </p:cNvPr>
            <p:cNvSpPr>
              <a:spLocks/>
            </p:cNvSpPr>
            <p:nvPr userDrawn="1"/>
          </p:nvSpPr>
          <p:spPr bwMode="auto">
            <a:xfrm>
              <a:off x="3266695" y="5668963"/>
              <a:ext cx="172599" cy="85725"/>
            </a:xfrm>
            <a:custGeom>
              <a:avLst/>
              <a:gdLst>
                <a:gd name="T0" fmla="*/ 7 w 54"/>
                <a:gd name="T1" fmla="*/ 0 h 27"/>
                <a:gd name="T2" fmla="*/ 0 w 54"/>
                <a:gd name="T3" fmla="*/ 0 h 27"/>
                <a:gd name="T4" fmla="*/ 27 w 54"/>
                <a:gd name="T5" fmla="*/ 27 h 27"/>
                <a:gd name="T6" fmla="*/ 54 w 54"/>
                <a:gd name="T7" fmla="*/ 0 h 27"/>
                <a:gd name="T8" fmla="*/ 48 w 54"/>
                <a:gd name="T9" fmla="*/ 0 h 27"/>
                <a:gd name="T10" fmla="*/ 27 w 54"/>
                <a:gd name="T11" fmla="*/ 20 h 27"/>
                <a:gd name="T12" fmla="*/ 7 w 54"/>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4" h="27">
                  <a:moveTo>
                    <a:pt x="7" y="0"/>
                  </a:moveTo>
                  <a:cubicBezTo>
                    <a:pt x="0" y="0"/>
                    <a:pt x="0" y="0"/>
                    <a:pt x="0" y="0"/>
                  </a:cubicBezTo>
                  <a:cubicBezTo>
                    <a:pt x="0" y="15"/>
                    <a:pt x="12" y="27"/>
                    <a:pt x="27" y="27"/>
                  </a:cubicBezTo>
                  <a:cubicBezTo>
                    <a:pt x="42" y="27"/>
                    <a:pt x="54" y="15"/>
                    <a:pt x="54" y="0"/>
                  </a:cubicBezTo>
                  <a:cubicBezTo>
                    <a:pt x="48" y="0"/>
                    <a:pt x="48" y="0"/>
                    <a:pt x="48" y="0"/>
                  </a:cubicBezTo>
                  <a:cubicBezTo>
                    <a:pt x="48" y="11"/>
                    <a:pt x="38" y="20"/>
                    <a:pt x="27" y="20"/>
                  </a:cubicBezTo>
                  <a:cubicBezTo>
                    <a:pt x="16" y="20"/>
                    <a:pt x="7" y="11"/>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85" name="Freeform 113">
              <a:extLst>
                <a:ext uri="{FF2B5EF4-FFF2-40B4-BE49-F238E27FC236}">
                  <a16:creationId xmlns:a16="http://schemas.microsoft.com/office/drawing/2014/main" id="{A7F30F96-7566-D45D-3C0B-456566EFD224}"/>
                </a:ext>
              </a:extLst>
            </p:cNvPr>
            <p:cNvSpPr>
              <a:spLocks noEditPoints="1"/>
            </p:cNvSpPr>
            <p:nvPr userDrawn="1"/>
          </p:nvSpPr>
          <p:spPr bwMode="auto">
            <a:xfrm>
              <a:off x="3225525" y="5407025"/>
              <a:ext cx="254939" cy="103188"/>
            </a:xfrm>
            <a:custGeom>
              <a:avLst/>
              <a:gdLst>
                <a:gd name="T0" fmla="*/ 40 w 80"/>
                <a:gd name="T1" fmla="*/ 17 h 32"/>
                <a:gd name="T2" fmla="*/ 75 w 80"/>
                <a:gd name="T3" fmla="*/ 32 h 32"/>
                <a:gd name="T4" fmla="*/ 80 w 80"/>
                <a:gd name="T5" fmla="*/ 29 h 32"/>
                <a:gd name="T6" fmla="*/ 73 w 80"/>
                <a:gd name="T7" fmla="*/ 21 h 32"/>
                <a:gd name="T8" fmla="*/ 74 w 80"/>
                <a:gd name="T9" fmla="*/ 17 h 32"/>
                <a:gd name="T10" fmla="*/ 60 w 80"/>
                <a:gd name="T11" fmla="*/ 3 h 32"/>
                <a:gd name="T12" fmla="*/ 52 w 80"/>
                <a:gd name="T13" fmla="*/ 6 h 32"/>
                <a:gd name="T14" fmla="*/ 40 w 80"/>
                <a:gd name="T15" fmla="*/ 0 h 32"/>
                <a:gd name="T16" fmla="*/ 28 w 80"/>
                <a:gd name="T17" fmla="*/ 7 h 32"/>
                <a:gd name="T18" fmla="*/ 20 w 80"/>
                <a:gd name="T19" fmla="*/ 3 h 32"/>
                <a:gd name="T20" fmla="*/ 6 w 80"/>
                <a:gd name="T21" fmla="*/ 17 h 32"/>
                <a:gd name="T22" fmla="*/ 7 w 80"/>
                <a:gd name="T23" fmla="*/ 21 h 32"/>
                <a:gd name="T24" fmla="*/ 0 w 80"/>
                <a:gd name="T25" fmla="*/ 29 h 32"/>
                <a:gd name="T26" fmla="*/ 5 w 80"/>
                <a:gd name="T27" fmla="*/ 32 h 32"/>
                <a:gd name="T28" fmla="*/ 40 w 80"/>
                <a:gd name="T29" fmla="*/ 17 h 32"/>
                <a:gd name="T30" fmla="*/ 67 w 80"/>
                <a:gd name="T31" fmla="*/ 17 h 32"/>
                <a:gd name="T32" fmla="*/ 55 w 80"/>
                <a:gd name="T33" fmla="*/ 12 h 32"/>
                <a:gd name="T34" fmla="*/ 60 w 80"/>
                <a:gd name="T35" fmla="*/ 10 h 32"/>
                <a:gd name="T36" fmla="*/ 67 w 80"/>
                <a:gd name="T37" fmla="*/ 17 h 32"/>
                <a:gd name="T38" fmla="*/ 40 w 80"/>
                <a:gd name="T39" fmla="*/ 7 h 32"/>
                <a:gd name="T40" fmla="*/ 46 w 80"/>
                <a:gd name="T41" fmla="*/ 10 h 32"/>
                <a:gd name="T42" fmla="*/ 40 w 80"/>
                <a:gd name="T43" fmla="*/ 10 h 32"/>
                <a:gd name="T44" fmla="*/ 34 w 80"/>
                <a:gd name="T45" fmla="*/ 10 h 32"/>
                <a:gd name="T46" fmla="*/ 40 w 80"/>
                <a:gd name="T47" fmla="*/ 7 h 32"/>
                <a:gd name="T48" fmla="*/ 20 w 80"/>
                <a:gd name="T49" fmla="*/ 10 h 32"/>
                <a:gd name="T50" fmla="*/ 24 w 80"/>
                <a:gd name="T51" fmla="*/ 12 h 32"/>
                <a:gd name="T52" fmla="*/ 13 w 80"/>
                <a:gd name="T53" fmla="*/ 17 h 32"/>
                <a:gd name="T54" fmla="*/ 20 w 80"/>
                <a:gd name="T55"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32">
                  <a:moveTo>
                    <a:pt x="40" y="17"/>
                  </a:moveTo>
                  <a:cubicBezTo>
                    <a:pt x="65" y="17"/>
                    <a:pt x="74" y="32"/>
                    <a:pt x="75" y="32"/>
                  </a:cubicBezTo>
                  <a:cubicBezTo>
                    <a:pt x="80" y="29"/>
                    <a:pt x="80" y="29"/>
                    <a:pt x="80" y="29"/>
                  </a:cubicBezTo>
                  <a:cubicBezTo>
                    <a:pt x="80" y="28"/>
                    <a:pt x="78" y="25"/>
                    <a:pt x="73" y="21"/>
                  </a:cubicBezTo>
                  <a:cubicBezTo>
                    <a:pt x="73" y="20"/>
                    <a:pt x="74" y="18"/>
                    <a:pt x="74" y="17"/>
                  </a:cubicBezTo>
                  <a:cubicBezTo>
                    <a:pt x="74" y="9"/>
                    <a:pt x="67" y="3"/>
                    <a:pt x="60" y="3"/>
                  </a:cubicBezTo>
                  <a:cubicBezTo>
                    <a:pt x="57" y="3"/>
                    <a:pt x="54" y="4"/>
                    <a:pt x="52" y="6"/>
                  </a:cubicBezTo>
                  <a:cubicBezTo>
                    <a:pt x="49" y="2"/>
                    <a:pt x="45" y="0"/>
                    <a:pt x="40" y="0"/>
                  </a:cubicBezTo>
                  <a:cubicBezTo>
                    <a:pt x="35" y="0"/>
                    <a:pt x="31" y="3"/>
                    <a:pt x="28" y="7"/>
                  </a:cubicBezTo>
                  <a:cubicBezTo>
                    <a:pt x="26" y="5"/>
                    <a:pt x="23" y="3"/>
                    <a:pt x="20" y="3"/>
                  </a:cubicBezTo>
                  <a:cubicBezTo>
                    <a:pt x="12" y="3"/>
                    <a:pt x="6" y="9"/>
                    <a:pt x="6" y="17"/>
                  </a:cubicBezTo>
                  <a:cubicBezTo>
                    <a:pt x="6" y="18"/>
                    <a:pt x="6" y="20"/>
                    <a:pt x="7" y="21"/>
                  </a:cubicBezTo>
                  <a:cubicBezTo>
                    <a:pt x="2" y="25"/>
                    <a:pt x="0" y="29"/>
                    <a:pt x="0" y="29"/>
                  </a:cubicBezTo>
                  <a:cubicBezTo>
                    <a:pt x="5" y="32"/>
                    <a:pt x="5" y="32"/>
                    <a:pt x="5" y="32"/>
                  </a:cubicBezTo>
                  <a:cubicBezTo>
                    <a:pt x="6" y="32"/>
                    <a:pt x="15" y="17"/>
                    <a:pt x="40" y="17"/>
                  </a:cubicBezTo>
                  <a:close/>
                  <a:moveTo>
                    <a:pt x="67" y="17"/>
                  </a:moveTo>
                  <a:cubicBezTo>
                    <a:pt x="64" y="15"/>
                    <a:pt x="60" y="13"/>
                    <a:pt x="55" y="12"/>
                  </a:cubicBezTo>
                  <a:cubicBezTo>
                    <a:pt x="57" y="11"/>
                    <a:pt x="58" y="10"/>
                    <a:pt x="60" y="10"/>
                  </a:cubicBezTo>
                  <a:cubicBezTo>
                    <a:pt x="64" y="10"/>
                    <a:pt x="67" y="13"/>
                    <a:pt x="67" y="17"/>
                  </a:cubicBezTo>
                  <a:close/>
                  <a:moveTo>
                    <a:pt x="40" y="7"/>
                  </a:moveTo>
                  <a:cubicBezTo>
                    <a:pt x="43" y="7"/>
                    <a:pt x="45" y="8"/>
                    <a:pt x="46" y="10"/>
                  </a:cubicBezTo>
                  <a:cubicBezTo>
                    <a:pt x="44" y="10"/>
                    <a:pt x="42" y="10"/>
                    <a:pt x="40" y="10"/>
                  </a:cubicBezTo>
                  <a:cubicBezTo>
                    <a:pt x="38" y="10"/>
                    <a:pt x="36" y="10"/>
                    <a:pt x="34" y="10"/>
                  </a:cubicBezTo>
                  <a:cubicBezTo>
                    <a:pt x="35" y="8"/>
                    <a:pt x="37" y="7"/>
                    <a:pt x="40" y="7"/>
                  </a:cubicBezTo>
                  <a:close/>
                  <a:moveTo>
                    <a:pt x="20" y="10"/>
                  </a:moveTo>
                  <a:cubicBezTo>
                    <a:pt x="21" y="10"/>
                    <a:pt x="23" y="11"/>
                    <a:pt x="24" y="12"/>
                  </a:cubicBezTo>
                  <a:cubicBezTo>
                    <a:pt x="20" y="13"/>
                    <a:pt x="16" y="15"/>
                    <a:pt x="13" y="17"/>
                  </a:cubicBezTo>
                  <a:cubicBezTo>
                    <a:pt x="13" y="13"/>
                    <a:pt x="16" y="10"/>
                    <a:pt x="2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1086" name="Group 1085" descr="call centre icon">
            <a:extLst>
              <a:ext uri="{FF2B5EF4-FFF2-40B4-BE49-F238E27FC236}">
                <a16:creationId xmlns:a16="http://schemas.microsoft.com/office/drawing/2014/main" id="{25B98500-5EAE-9BA9-5D48-58692596F6A8}"/>
              </a:ext>
            </a:extLst>
          </p:cNvPr>
          <p:cNvGrpSpPr/>
          <p:nvPr/>
        </p:nvGrpSpPr>
        <p:grpSpPr>
          <a:xfrm>
            <a:off x="21602997" y="8085287"/>
            <a:ext cx="735200" cy="708718"/>
            <a:chOff x="4753571" y="5340350"/>
            <a:chExt cx="663474" cy="676275"/>
          </a:xfrm>
          <a:solidFill>
            <a:schemeClr val="accent3"/>
          </a:solidFill>
        </p:grpSpPr>
        <p:sp>
          <p:nvSpPr>
            <p:cNvPr id="1087" name="Freeform 122">
              <a:extLst>
                <a:ext uri="{FF2B5EF4-FFF2-40B4-BE49-F238E27FC236}">
                  <a16:creationId xmlns:a16="http://schemas.microsoft.com/office/drawing/2014/main" id="{A3720222-9933-871F-1522-456CE4BA9502}"/>
                </a:ext>
              </a:extLst>
            </p:cNvPr>
            <p:cNvSpPr>
              <a:spLocks noEditPoints="1"/>
            </p:cNvSpPr>
            <p:nvPr userDrawn="1"/>
          </p:nvSpPr>
          <p:spPr bwMode="auto">
            <a:xfrm>
              <a:off x="4930919" y="5570538"/>
              <a:ext cx="53838" cy="53975"/>
            </a:xfrm>
            <a:custGeom>
              <a:avLst/>
              <a:gdLst>
                <a:gd name="T0" fmla="*/ 8 w 17"/>
                <a:gd name="T1" fmla="*/ 0 h 17"/>
                <a:gd name="T2" fmla="*/ 0 w 17"/>
                <a:gd name="T3" fmla="*/ 9 h 17"/>
                <a:gd name="T4" fmla="*/ 8 w 17"/>
                <a:gd name="T5" fmla="*/ 17 h 17"/>
                <a:gd name="T6" fmla="*/ 17 w 17"/>
                <a:gd name="T7" fmla="*/ 9 h 17"/>
                <a:gd name="T8" fmla="*/ 8 w 17"/>
                <a:gd name="T9" fmla="*/ 0 h 17"/>
                <a:gd name="T10" fmla="*/ 8 w 17"/>
                <a:gd name="T11" fmla="*/ 10 h 17"/>
                <a:gd name="T12" fmla="*/ 7 w 17"/>
                <a:gd name="T13" fmla="*/ 9 h 17"/>
                <a:gd name="T14" fmla="*/ 8 w 17"/>
                <a:gd name="T15" fmla="*/ 7 h 17"/>
                <a:gd name="T16" fmla="*/ 10 w 17"/>
                <a:gd name="T17" fmla="*/ 9 h 17"/>
                <a:gd name="T18" fmla="*/ 8 w 17"/>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8" y="0"/>
                  </a:moveTo>
                  <a:cubicBezTo>
                    <a:pt x="4" y="0"/>
                    <a:pt x="0" y="4"/>
                    <a:pt x="0" y="9"/>
                  </a:cubicBezTo>
                  <a:cubicBezTo>
                    <a:pt x="0" y="13"/>
                    <a:pt x="4" y="17"/>
                    <a:pt x="8" y="17"/>
                  </a:cubicBezTo>
                  <a:cubicBezTo>
                    <a:pt x="13" y="17"/>
                    <a:pt x="17" y="13"/>
                    <a:pt x="17" y="9"/>
                  </a:cubicBezTo>
                  <a:cubicBezTo>
                    <a:pt x="17" y="4"/>
                    <a:pt x="13" y="0"/>
                    <a:pt x="8" y="0"/>
                  </a:cubicBezTo>
                  <a:close/>
                  <a:moveTo>
                    <a:pt x="8" y="10"/>
                  </a:moveTo>
                  <a:cubicBezTo>
                    <a:pt x="7" y="10"/>
                    <a:pt x="7" y="10"/>
                    <a:pt x="7" y="9"/>
                  </a:cubicBezTo>
                  <a:cubicBezTo>
                    <a:pt x="7" y="8"/>
                    <a:pt x="7" y="7"/>
                    <a:pt x="8" y="7"/>
                  </a:cubicBezTo>
                  <a:cubicBezTo>
                    <a:pt x="9" y="7"/>
                    <a:pt x="10" y="8"/>
                    <a:pt x="10" y="9"/>
                  </a:cubicBezTo>
                  <a:cubicBezTo>
                    <a:pt x="10" y="10"/>
                    <a:pt x="9" y="10"/>
                    <a:pt x="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88" name="Freeform 123">
              <a:extLst>
                <a:ext uri="{FF2B5EF4-FFF2-40B4-BE49-F238E27FC236}">
                  <a16:creationId xmlns:a16="http://schemas.microsoft.com/office/drawing/2014/main" id="{7A317CF1-2154-DB64-C3D9-C75C2263499E}"/>
                </a:ext>
              </a:extLst>
            </p:cNvPr>
            <p:cNvSpPr>
              <a:spLocks noEditPoints="1"/>
            </p:cNvSpPr>
            <p:nvPr userDrawn="1"/>
          </p:nvSpPr>
          <p:spPr bwMode="auto">
            <a:xfrm>
              <a:off x="5070264" y="5570538"/>
              <a:ext cx="53838" cy="53975"/>
            </a:xfrm>
            <a:custGeom>
              <a:avLst/>
              <a:gdLst>
                <a:gd name="T0" fmla="*/ 0 w 17"/>
                <a:gd name="T1" fmla="*/ 9 h 17"/>
                <a:gd name="T2" fmla="*/ 9 w 17"/>
                <a:gd name="T3" fmla="*/ 17 h 17"/>
                <a:gd name="T4" fmla="*/ 17 w 17"/>
                <a:gd name="T5" fmla="*/ 9 h 17"/>
                <a:gd name="T6" fmla="*/ 9 w 17"/>
                <a:gd name="T7" fmla="*/ 0 h 17"/>
                <a:gd name="T8" fmla="*/ 0 w 17"/>
                <a:gd name="T9" fmla="*/ 9 h 17"/>
                <a:gd name="T10" fmla="*/ 10 w 17"/>
                <a:gd name="T11" fmla="*/ 9 h 17"/>
                <a:gd name="T12" fmla="*/ 9 w 17"/>
                <a:gd name="T13" fmla="*/ 10 h 17"/>
                <a:gd name="T14" fmla="*/ 7 w 17"/>
                <a:gd name="T15" fmla="*/ 9 h 17"/>
                <a:gd name="T16" fmla="*/ 9 w 17"/>
                <a:gd name="T17" fmla="*/ 7 h 17"/>
                <a:gd name="T18" fmla="*/ 10 w 17"/>
                <a:gd name="T19"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0" y="9"/>
                  </a:moveTo>
                  <a:cubicBezTo>
                    <a:pt x="0" y="13"/>
                    <a:pt x="4" y="17"/>
                    <a:pt x="9" y="17"/>
                  </a:cubicBezTo>
                  <a:cubicBezTo>
                    <a:pt x="13" y="17"/>
                    <a:pt x="17" y="13"/>
                    <a:pt x="17" y="9"/>
                  </a:cubicBezTo>
                  <a:cubicBezTo>
                    <a:pt x="17" y="4"/>
                    <a:pt x="13" y="0"/>
                    <a:pt x="9" y="0"/>
                  </a:cubicBezTo>
                  <a:cubicBezTo>
                    <a:pt x="4" y="0"/>
                    <a:pt x="0" y="4"/>
                    <a:pt x="0" y="9"/>
                  </a:cubicBezTo>
                  <a:close/>
                  <a:moveTo>
                    <a:pt x="10" y="9"/>
                  </a:moveTo>
                  <a:cubicBezTo>
                    <a:pt x="10" y="10"/>
                    <a:pt x="10" y="10"/>
                    <a:pt x="9" y="10"/>
                  </a:cubicBezTo>
                  <a:cubicBezTo>
                    <a:pt x="8" y="10"/>
                    <a:pt x="7" y="10"/>
                    <a:pt x="7" y="9"/>
                  </a:cubicBezTo>
                  <a:cubicBezTo>
                    <a:pt x="7" y="8"/>
                    <a:pt x="8" y="7"/>
                    <a:pt x="9" y="7"/>
                  </a:cubicBezTo>
                  <a:cubicBezTo>
                    <a:pt x="10" y="7"/>
                    <a:pt x="10" y="8"/>
                    <a:pt x="1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89" name="Rectangle 124">
              <a:extLst>
                <a:ext uri="{FF2B5EF4-FFF2-40B4-BE49-F238E27FC236}">
                  <a16:creationId xmlns:a16="http://schemas.microsoft.com/office/drawing/2014/main" id="{D6F51034-6AA1-FD8B-B8EA-F44A57D8448A}"/>
                </a:ext>
              </a:extLst>
            </p:cNvPr>
            <p:cNvSpPr>
              <a:spLocks noChangeArrowheads="1"/>
            </p:cNvSpPr>
            <p:nvPr userDrawn="1"/>
          </p:nvSpPr>
          <p:spPr bwMode="auto">
            <a:xfrm>
              <a:off x="5200109" y="5592763"/>
              <a:ext cx="22169"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90" name="Rectangle 125">
              <a:extLst>
                <a:ext uri="{FF2B5EF4-FFF2-40B4-BE49-F238E27FC236}">
                  <a16:creationId xmlns:a16="http://schemas.microsoft.com/office/drawing/2014/main" id="{E1D35B60-79BC-22CB-6DC5-01D4C42E964C}"/>
                </a:ext>
              </a:extLst>
            </p:cNvPr>
            <p:cNvSpPr>
              <a:spLocks noChangeArrowheads="1"/>
            </p:cNvSpPr>
            <p:nvPr userDrawn="1"/>
          </p:nvSpPr>
          <p:spPr bwMode="auto">
            <a:xfrm>
              <a:off x="4832744" y="5592763"/>
              <a:ext cx="22169"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91" name="Freeform 126">
              <a:extLst>
                <a:ext uri="{FF2B5EF4-FFF2-40B4-BE49-F238E27FC236}">
                  <a16:creationId xmlns:a16="http://schemas.microsoft.com/office/drawing/2014/main" id="{B5CDAE15-5CDD-B519-9234-602771DE778E}"/>
                </a:ext>
              </a:extLst>
            </p:cNvPr>
            <p:cNvSpPr>
              <a:spLocks noEditPoints="1"/>
            </p:cNvSpPr>
            <p:nvPr userDrawn="1"/>
          </p:nvSpPr>
          <p:spPr bwMode="auto">
            <a:xfrm>
              <a:off x="4753571" y="5340350"/>
              <a:ext cx="663474" cy="676275"/>
            </a:xfrm>
            <a:custGeom>
              <a:avLst/>
              <a:gdLst>
                <a:gd name="T0" fmla="*/ 161 w 209"/>
                <a:gd name="T1" fmla="*/ 89 h 212"/>
                <a:gd name="T2" fmla="*/ 86 w 209"/>
                <a:gd name="T3" fmla="*/ 0 h 212"/>
                <a:gd name="T4" fmla="*/ 11 w 209"/>
                <a:gd name="T5" fmla="*/ 89 h 212"/>
                <a:gd name="T6" fmla="*/ 11 w 209"/>
                <a:gd name="T7" fmla="*/ 176 h 212"/>
                <a:gd name="T8" fmla="*/ 141 w 209"/>
                <a:gd name="T9" fmla="*/ 212 h 212"/>
                <a:gd name="T10" fmla="*/ 209 w 209"/>
                <a:gd name="T11" fmla="*/ 130 h 212"/>
                <a:gd name="T12" fmla="*/ 128 w 209"/>
                <a:gd name="T13" fmla="*/ 147 h 212"/>
                <a:gd name="T14" fmla="*/ 126 w 209"/>
                <a:gd name="T15" fmla="*/ 127 h 212"/>
                <a:gd name="T16" fmla="*/ 141 w 209"/>
                <a:gd name="T17" fmla="*/ 130 h 212"/>
                <a:gd name="T18" fmla="*/ 64 w 209"/>
                <a:gd name="T19" fmla="*/ 151 h 212"/>
                <a:gd name="T20" fmla="*/ 56 w 209"/>
                <a:gd name="T21" fmla="*/ 152 h 212"/>
                <a:gd name="T22" fmla="*/ 140 w 209"/>
                <a:gd name="T23" fmla="*/ 113 h 212"/>
                <a:gd name="T24" fmla="*/ 132 w 209"/>
                <a:gd name="T25" fmla="*/ 113 h 212"/>
                <a:gd name="T26" fmla="*/ 96 w 209"/>
                <a:gd name="T27" fmla="*/ 120 h 212"/>
                <a:gd name="T28" fmla="*/ 86 w 209"/>
                <a:gd name="T29" fmla="*/ 133 h 212"/>
                <a:gd name="T30" fmla="*/ 86 w 209"/>
                <a:gd name="T31" fmla="*/ 140 h 212"/>
                <a:gd name="T32" fmla="*/ 46 w 209"/>
                <a:gd name="T33" fmla="*/ 72 h 212"/>
                <a:gd name="T34" fmla="*/ 127 w 209"/>
                <a:gd name="T35" fmla="*/ 99 h 212"/>
                <a:gd name="T36" fmla="*/ 83 w 209"/>
                <a:gd name="T37" fmla="*/ 123 h 212"/>
                <a:gd name="T38" fmla="*/ 86 w 209"/>
                <a:gd name="T39" fmla="*/ 147 h 212"/>
                <a:gd name="T40" fmla="*/ 86 w 209"/>
                <a:gd name="T41" fmla="*/ 175 h 212"/>
                <a:gd name="T42" fmla="*/ 86 w 209"/>
                <a:gd name="T43" fmla="*/ 147 h 212"/>
                <a:gd name="T44" fmla="*/ 117 w 209"/>
                <a:gd name="T45" fmla="*/ 175 h 212"/>
                <a:gd name="T46" fmla="*/ 155 w 209"/>
                <a:gd name="T47" fmla="*/ 89 h 212"/>
                <a:gd name="T48" fmla="*/ 134 w 209"/>
                <a:gd name="T49" fmla="*/ 99 h 212"/>
                <a:gd name="T50" fmla="*/ 155 w 209"/>
                <a:gd name="T51" fmla="*/ 89 h 212"/>
                <a:gd name="T52" fmla="*/ 141 w 209"/>
                <a:gd name="T53" fmla="*/ 62 h 212"/>
                <a:gd name="T54" fmla="*/ 134 w 209"/>
                <a:gd name="T55" fmla="*/ 65 h 212"/>
                <a:gd name="T56" fmla="*/ 112 w 209"/>
                <a:gd name="T57" fmla="*/ 51 h 212"/>
                <a:gd name="T58" fmla="*/ 42 w 209"/>
                <a:gd name="T59" fmla="*/ 65 h 212"/>
                <a:gd name="T60" fmla="*/ 32 w 209"/>
                <a:gd name="T61" fmla="*/ 65 h 212"/>
                <a:gd name="T62" fmla="*/ 35 w 209"/>
                <a:gd name="T63" fmla="*/ 72 h 212"/>
                <a:gd name="T64" fmla="*/ 39 w 209"/>
                <a:gd name="T65" fmla="*/ 106 h 212"/>
                <a:gd name="T66" fmla="*/ 32 w 209"/>
                <a:gd name="T67" fmla="*/ 113 h 212"/>
                <a:gd name="T68" fmla="*/ 63 w 209"/>
                <a:gd name="T69" fmla="*/ 141 h 212"/>
                <a:gd name="T70" fmla="*/ 32 w 209"/>
                <a:gd name="T71" fmla="*/ 151 h 212"/>
                <a:gd name="T72" fmla="*/ 134 w 209"/>
                <a:gd name="T73" fmla="*/ 181 h 212"/>
                <a:gd name="T74" fmla="*/ 86 w 209"/>
                <a:gd name="T75" fmla="*/ 205 h 212"/>
                <a:gd name="T76" fmla="*/ 39 w 209"/>
                <a:gd name="T77" fmla="*/ 181 h 212"/>
                <a:gd name="T78" fmla="*/ 18 w 209"/>
                <a:gd name="T79" fmla="*/ 178 h 212"/>
                <a:gd name="T80" fmla="*/ 49 w 209"/>
                <a:gd name="T81" fmla="*/ 181 h 212"/>
                <a:gd name="T82" fmla="*/ 124 w 209"/>
                <a:gd name="T83" fmla="*/ 153 h 212"/>
                <a:gd name="T84" fmla="*/ 141 w 209"/>
                <a:gd name="T85" fmla="*/ 205 h 212"/>
                <a:gd name="T86" fmla="*/ 148 w 209"/>
                <a:gd name="T87" fmla="*/ 205 h 212"/>
                <a:gd name="T88" fmla="*/ 202 w 209"/>
                <a:gd name="T89" fmla="*/ 13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9" h="212">
                  <a:moveTo>
                    <a:pt x="148" y="130"/>
                  </a:moveTo>
                  <a:cubicBezTo>
                    <a:pt x="148" y="111"/>
                    <a:pt x="148" y="111"/>
                    <a:pt x="148" y="111"/>
                  </a:cubicBezTo>
                  <a:cubicBezTo>
                    <a:pt x="156" y="107"/>
                    <a:pt x="161" y="99"/>
                    <a:pt x="161" y="89"/>
                  </a:cubicBezTo>
                  <a:cubicBezTo>
                    <a:pt x="161" y="80"/>
                    <a:pt x="156" y="71"/>
                    <a:pt x="148" y="68"/>
                  </a:cubicBezTo>
                  <a:cubicBezTo>
                    <a:pt x="148" y="62"/>
                    <a:pt x="148" y="62"/>
                    <a:pt x="148" y="62"/>
                  </a:cubicBezTo>
                  <a:cubicBezTo>
                    <a:pt x="148" y="28"/>
                    <a:pt x="120" y="0"/>
                    <a:pt x="86" y="0"/>
                  </a:cubicBezTo>
                  <a:cubicBezTo>
                    <a:pt x="53" y="0"/>
                    <a:pt x="25" y="28"/>
                    <a:pt x="25" y="62"/>
                  </a:cubicBezTo>
                  <a:cubicBezTo>
                    <a:pt x="25" y="68"/>
                    <a:pt x="25" y="68"/>
                    <a:pt x="25" y="68"/>
                  </a:cubicBezTo>
                  <a:cubicBezTo>
                    <a:pt x="17" y="71"/>
                    <a:pt x="11" y="80"/>
                    <a:pt x="11" y="89"/>
                  </a:cubicBezTo>
                  <a:cubicBezTo>
                    <a:pt x="11" y="99"/>
                    <a:pt x="17" y="107"/>
                    <a:pt x="25" y="111"/>
                  </a:cubicBezTo>
                  <a:cubicBezTo>
                    <a:pt x="25" y="156"/>
                    <a:pt x="25" y="156"/>
                    <a:pt x="25" y="156"/>
                  </a:cubicBezTo>
                  <a:cubicBezTo>
                    <a:pt x="19" y="161"/>
                    <a:pt x="14" y="168"/>
                    <a:pt x="11" y="176"/>
                  </a:cubicBezTo>
                  <a:cubicBezTo>
                    <a:pt x="0" y="212"/>
                    <a:pt x="0" y="212"/>
                    <a:pt x="0" y="212"/>
                  </a:cubicBezTo>
                  <a:cubicBezTo>
                    <a:pt x="86" y="212"/>
                    <a:pt x="86" y="212"/>
                    <a:pt x="86" y="212"/>
                  </a:cubicBezTo>
                  <a:cubicBezTo>
                    <a:pt x="141" y="212"/>
                    <a:pt x="141" y="212"/>
                    <a:pt x="141" y="212"/>
                  </a:cubicBezTo>
                  <a:cubicBezTo>
                    <a:pt x="144" y="212"/>
                    <a:pt x="144" y="212"/>
                    <a:pt x="144" y="212"/>
                  </a:cubicBezTo>
                  <a:cubicBezTo>
                    <a:pt x="209" y="212"/>
                    <a:pt x="209" y="212"/>
                    <a:pt x="209" y="212"/>
                  </a:cubicBezTo>
                  <a:cubicBezTo>
                    <a:pt x="209" y="130"/>
                    <a:pt x="209" y="130"/>
                    <a:pt x="209" y="130"/>
                  </a:cubicBezTo>
                  <a:lnTo>
                    <a:pt x="148" y="130"/>
                  </a:lnTo>
                  <a:close/>
                  <a:moveTo>
                    <a:pt x="141" y="151"/>
                  </a:moveTo>
                  <a:cubicBezTo>
                    <a:pt x="137" y="149"/>
                    <a:pt x="132" y="148"/>
                    <a:pt x="128" y="147"/>
                  </a:cubicBezTo>
                  <a:cubicBezTo>
                    <a:pt x="110" y="144"/>
                    <a:pt x="110" y="144"/>
                    <a:pt x="110" y="144"/>
                  </a:cubicBezTo>
                  <a:cubicBezTo>
                    <a:pt x="110" y="141"/>
                    <a:pt x="110" y="141"/>
                    <a:pt x="110" y="141"/>
                  </a:cubicBezTo>
                  <a:cubicBezTo>
                    <a:pt x="116" y="137"/>
                    <a:pt x="122" y="132"/>
                    <a:pt x="126" y="127"/>
                  </a:cubicBezTo>
                  <a:cubicBezTo>
                    <a:pt x="131" y="127"/>
                    <a:pt x="131" y="127"/>
                    <a:pt x="131" y="127"/>
                  </a:cubicBezTo>
                  <a:cubicBezTo>
                    <a:pt x="135" y="127"/>
                    <a:pt x="138" y="125"/>
                    <a:pt x="141" y="123"/>
                  </a:cubicBezTo>
                  <a:cubicBezTo>
                    <a:pt x="141" y="130"/>
                    <a:pt x="141" y="130"/>
                    <a:pt x="141" y="130"/>
                  </a:cubicBezTo>
                  <a:lnTo>
                    <a:pt x="141" y="151"/>
                  </a:lnTo>
                  <a:close/>
                  <a:moveTo>
                    <a:pt x="56" y="152"/>
                  </a:moveTo>
                  <a:cubicBezTo>
                    <a:pt x="64" y="151"/>
                    <a:pt x="64" y="151"/>
                    <a:pt x="64" y="151"/>
                  </a:cubicBezTo>
                  <a:cubicBezTo>
                    <a:pt x="82" y="180"/>
                    <a:pt x="82" y="180"/>
                    <a:pt x="82" y="180"/>
                  </a:cubicBezTo>
                  <a:cubicBezTo>
                    <a:pt x="56" y="175"/>
                    <a:pt x="56" y="175"/>
                    <a:pt x="56" y="175"/>
                  </a:cubicBezTo>
                  <a:lnTo>
                    <a:pt x="56" y="152"/>
                  </a:lnTo>
                  <a:close/>
                  <a:moveTo>
                    <a:pt x="132" y="113"/>
                  </a:moveTo>
                  <a:cubicBezTo>
                    <a:pt x="138" y="113"/>
                    <a:pt x="138" y="113"/>
                    <a:pt x="138" y="113"/>
                  </a:cubicBezTo>
                  <a:cubicBezTo>
                    <a:pt x="139" y="113"/>
                    <a:pt x="139" y="113"/>
                    <a:pt x="140" y="113"/>
                  </a:cubicBezTo>
                  <a:cubicBezTo>
                    <a:pt x="139" y="117"/>
                    <a:pt x="135" y="120"/>
                    <a:pt x="131" y="120"/>
                  </a:cubicBezTo>
                  <a:cubicBezTo>
                    <a:pt x="130" y="120"/>
                    <a:pt x="130" y="120"/>
                    <a:pt x="130" y="120"/>
                  </a:cubicBezTo>
                  <a:cubicBezTo>
                    <a:pt x="131" y="118"/>
                    <a:pt x="131" y="115"/>
                    <a:pt x="132" y="113"/>
                  </a:cubicBezTo>
                  <a:close/>
                  <a:moveTo>
                    <a:pt x="127" y="99"/>
                  </a:moveTo>
                  <a:cubicBezTo>
                    <a:pt x="127" y="107"/>
                    <a:pt x="125" y="114"/>
                    <a:pt x="122" y="120"/>
                  </a:cubicBezTo>
                  <a:cubicBezTo>
                    <a:pt x="96" y="120"/>
                    <a:pt x="96" y="120"/>
                    <a:pt x="96" y="120"/>
                  </a:cubicBezTo>
                  <a:cubicBezTo>
                    <a:pt x="95" y="116"/>
                    <a:pt x="91" y="113"/>
                    <a:pt x="86" y="113"/>
                  </a:cubicBezTo>
                  <a:cubicBezTo>
                    <a:pt x="81" y="113"/>
                    <a:pt x="76" y="118"/>
                    <a:pt x="76" y="123"/>
                  </a:cubicBezTo>
                  <a:cubicBezTo>
                    <a:pt x="76" y="129"/>
                    <a:pt x="81" y="133"/>
                    <a:pt x="86" y="133"/>
                  </a:cubicBezTo>
                  <a:cubicBezTo>
                    <a:pt x="91" y="133"/>
                    <a:pt x="95" y="131"/>
                    <a:pt x="96" y="127"/>
                  </a:cubicBezTo>
                  <a:cubicBezTo>
                    <a:pt x="117" y="127"/>
                    <a:pt x="117" y="127"/>
                    <a:pt x="117" y="127"/>
                  </a:cubicBezTo>
                  <a:cubicBezTo>
                    <a:pt x="109" y="135"/>
                    <a:pt x="99" y="140"/>
                    <a:pt x="86" y="140"/>
                  </a:cubicBezTo>
                  <a:cubicBezTo>
                    <a:pt x="64" y="140"/>
                    <a:pt x="46" y="122"/>
                    <a:pt x="46" y="99"/>
                  </a:cubicBezTo>
                  <a:cubicBezTo>
                    <a:pt x="46" y="72"/>
                    <a:pt x="46" y="72"/>
                    <a:pt x="46" y="72"/>
                  </a:cubicBezTo>
                  <a:cubicBezTo>
                    <a:pt x="46" y="72"/>
                    <a:pt x="46" y="72"/>
                    <a:pt x="46" y="72"/>
                  </a:cubicBezTo>
                  <a:cubicBezTo>
                    <a:pt x="68" y="72"/>
                    <a:pt x="89" y="68"/>
                    <a:pt x="109" y="59"/>
                  </a:cubicBezTo>
                  <a:cubicBezTo>
                    <a:pt x="113" y="66"/>
                    <a:pt x="120" y="71"/>
                    <a:pt x="127" y="72"/>
                  </a:cubicBezTo>
                  <a:lnTo>
                    <a:pt x="127" y="99"/>
                  </a:lnTo>
                  <a:close/>
                  <a:moveTo>
                    <a:pt x="90" y="123"/>
                  </a:moveTo>
                  <a:cubicBezTo>
                    <a:pt x="90" y="125"/>
                    <a:pt x="88" y="127"/>
                    <a:pt x="86" y="127"/>
                  </a:cubicBezTo>
                  <a:cubicBezTo>
                    <a:pt x="85" y="127"/>
                    <a:pt x="83" y="125"/>
                    <a:pt x="83" y="123"/>
                  </a:cubicBezTo>
                  <a:cubicBezTo>
                    <a:pt x="83" y="121"/>
                    <a:pt x="85" y="120"/>
                    <a:pt x="86" y="120"/>
                  </a:cubicBezTo>
                  <a:cubicBezTo>
                    <a:pt x="88" y="120"/>
                    <a:pt x="90" y="121"/>
                    <a:pt x="90" y="123"/>
                  </a:cubicBezTo>
                  <a:close/>
                  <a:moveTo>
                    <a:pt x="86" y="147"/>
                  </a:moveTo>
                  <a:cubicBezTo>
                    <a:pt x="92" y="147"/>
                    <a:pt x="98" y="146"/>
                    <a:pt x="103" y="144"/>
                  </a:cubicBezTo>
                  <a:cubicBezTo>
                    <a:pt x="103" y="146"/>
                    <a:pt x="103" y="146"/>
                    <a:pt x="103" y="146"/>
                  </a:cubicBezTo>
                  <a:cubicBezTo>
                    <a:pt x="86" y="175"/>
                    <a:pt x="86" y="175"/>
                    <a:pt x="86" y="175"/>
                  </a:cubicBezTo>
                  <a:cubicBezTo>
                    <a:pt x="69" y="146"/>
                    <a:pt x="69" y="146"/>
                    <a:pt x="69" y="146"/>
                  </a:cubicBezTo>
                  <a:cubicBezTo>
                    <a:pt x="69" y="144"/>
                    <a:pt x="69" y="144"/>
                    <a:pt x="69" y="144"/>
                  </a:cubicBezTo>
                  <a:cubicBezTo>
                    <a:pt x="75" y="146"/>
                    <a:pt x="80" y="147"/>
                    <a:pt x="86" y="147"/>
                  </a:cubicBezTo>
                  <a:close/>
                  <a:moveTo>
                    <a:pt x="109" y="151"/>
                  </a:moveTo>
                  <a:cubicBezTo>
                    <a:pt x="117" y="152"/>
                    <a:pt x="117" y="152"/>
                    <a:pt x="117" y="152"/>
                  </a:cubicBezTo>
                  <a:cubicBezTo>
                    <a:pt x="117" y="175"/>
                    <a:pt x="117" y="175"/>
                    <a:pt x="117" y="175"/>
                  </a:cubicBezTo>
                  <a:cubicBezTo>
                    <a:pt x="91" y="180"/>
                    <a:pt x="91" y="180"/>
                    <a:pt x="91" y="180"/>
                  </a:cubicBezTo>
                  <a:lnTo>
                    <a:pt x="109" y="151"/>
                  </a:lnTo>
                  <a:close/>
                  <a:moveTo>
                    <a:pt x="155" y="89"/>
                  </a:moveTo>
                  <a:cubicBezTo>
                    <a:pt x="155" y="98"/>
                    <a:pt x="147" y="106"/>
                    <a:pt x="138" y="106"/>
                  </a:cubicBezTo>
                  <a:cubicBezTo>
                    <a:pt x="134" y="106"/>
                    <a:pt x="134" y="106"/>
                    <a:pt x="134" y="106"/>
                  </a:cubicBezTo>
                  <a:cubicBezTo>
                    <a:pt x="134" y="104"/>
                    <a:pt x="134" y="102"/>
                    <a:pt x="134" y="99"/>
                  </a:cubicBezTo>
                  <a:cubicBezTo>
                    <a:pt x="134" y="72"/>
                    <a:pt x="134" y="72"/>
                    <a:pt x="134" y="72"/>
                  </a:cubicBezTo>
                  <a:cubicBezTo>
                    <a:pt x="138" y="72"/>
                    <a:pt x="138" y="72"/>
                    <a:pt x="138" y="72"/>
                  </a:cubicBezTo>
                  <a:cubicBezTo>
                    <a:pt x="147" y="72"/>
                    <a:pt x="155" y="80"/>
                    <a:pt x="155" y="89"/>
                  </a:cubicBezTo>
                  <a:close/>
                  <a:moveTo>
                    <a:pt x="32" y="62"/>
                  </a:moveTo>
                  <a:cubicBezTo>
                    <a:pt x="32" y="32"/>
                    <a:pt x="56" y="7"/>
                    <a:pt x="86" y="7"/>
                  </a:cubicBezTo>
                  <a:cubicBezTo>
                    <a:pt x="117" y="7"/>
                    <a:pt x="141" y="32"/>
                    <a:pt x="141" y="62"/>
                  </a:cubicBezTo>
                  <a:cubicBezTo>
                    <a:pt x="141" y="65"/>
                    <a:pt x="141" y="65"/>
                    <a:pt x="141" y="65"/>
                  </a:cubicBezTo>
                  <a:cubicBezTo>
                    <a:pt x="140" y="65"/>
                    <a:pt x="139" y="65"/>
                    <a:pt x="138" y="65"/>
                  </a:cubicBezTo>
                  <a:cubicBezTo>
                    <a:pt x="134" y="65"/>
                    <a:pt x="134" y="65"/>
                    <a:pt x="134" y="65"/>
                  </a:cubicBezTo>
                  <a:cubicBezTo>
                    <a:pt x="131" y="65"/>
                    <a:pt x="131" y="65"/>
                    <a:pt x="131" y="65"/>
                  </a:cubicBezTo>
                  <a:cubicBezTo>
                    <a:pt x="124" y="65"/>
                    <a:pt x="117" y="61"/>
                    <a:pt x="114" y="55"/>
                  </a:cubicBezTo>
                  <a:cubicBezTo>
                    <a:pt x="112" y="51"/>
                    <a:pt x="112" y="51"/>
                    <a:pt x="112" y="51"/>
                  </a:cubicBezTo>
                  <a:cubicBezTo>
                    <a:pt x="109" y="52"/>
                    <a:pt x="109" y="52"/>
                    <a:pt x="109" y="52"/>
                  </a:cubicBezTo>
                  <a:cubicBezTo>
                    <a:pt x="89" y="61"/>
                    <a:pt x="68" y="65"/>
                    <a:pt x="46" y="65"/>
                  </a:cubicBezTo>
                  <a:cubicBezTo>
                    <a:pt x="42" y="65"/>
                    <a:pt x="42" y="65"/>
                    <a:pt x="42" y="65"/>
                  </a:cubicBezTo>
                  <a:cubicBezTo>
                    <a:pt x="39" y="65"/>
                    <a:pt x="39" y="65"/>
                    <a:pt x="39" y="65"/>
                  </a:cubicBezTo>
                  <a:cubicBezTo>
                    <a:pt x="35" y="65"/>
                    <a:pt x="35" y="65"/>
                    <a:pt x="35" y="65"/>
                  </a:cubicBezTo>
                  <a:cubicBezTo>
                    <a:pt x="34" y="65"/>
                    <a:pt x="33" y="65"/>
                    <a:pt x="32" y="65"/>
                  </a:cubicBezTo>
                  <a:lnTo>
                    <a:pt x="32" y="62"/>
                  </a:lnTo>
                  <a:close/>
                  <a:moveTo>
                    <a:pt x="18" y="89"/>
                  </a:moveTo>
                  <a:cubicBezTo>
                    <a:pt x="18" y="80"/>
                    <a:pt x="26" y="72"/>
                    <a:pt x="35" y="72"/>
                  </a:cubicBezTo>
                  <a:cubicBezTo>
                    <a:pt x="39" y="72"/>
                    <a:pt x="39" y="72"/>
                    <a:pt x="39" y="72"/>
                  </a:cubicBezTo>
                  <a:cubicBezTo>
                    <a:pt x="39" y="99"/>
                    <a:pt x="39" y="99"/>
                    <a:pt x="39" y="99"/>
                  </a:cubicBezTo>
                  <a:cubicBezTo>
                    <a:pt x="39" y="102"/>
                    <a:pt x="39" y="104"/>
                    <a:pt x="39" y="106"/>
                  </a:cubicBezTo>
                  <a:cubicBezTo>
                    <a:pt x="35" y="106"/>
                    <a:pt x="35" y="106"/>
                    <a:pt x="35" y="106"/>
                  </a:cubicBezTo>
                  <a:cubicBezTo>
                    <a:pt x="26" y="106"/>
                    <a:pt x="18" y="98"/>
                    <a:pt x="18" y="89"/>
                  </a:cubicBezTo>
                  <a:close/>
                  <a:moveTo>
                    <a:pt x="32" y="113"/>
                  </a:moveTo>
                  <a:cubicBezTo>
                    <a:pt x="33" y="113"/>
                    <a:pt x="34" y="113"/>
                    <a:pt x="35" y="113"/>
                  </a:cubicBezTo>
                  <a:cubicBezTo>
                    <a:pt x="41" y="113"/>
                    <a:pt x="41" y="113"/>
                    <a:pt x="41" y="113"/>
                  </a:cubicBezTo>
                  <a:cubicBezTo>
                    <a:pt x="44" y="125"/>
                    <a:pt x="52" y="135"/>
                    <a:pt x="63" y="141"/>
                  </a:cubicBezTo>
                  <a:cubicBezTo>
                    <a:pt x="63" y="144"/>
                    <a:pt x="63" y="144"/>
                    <a:pt x="63" y="144"/>
                  </a:cubicBezTo>
                  <a:cubicBezTo>
                    <a:pt x="45" y="147"/>
                    <a:pt x="45" y="147"/>
                    <a:pt x="45" y="147"/>
                  </a:cubicBezTo>
                  <a:cubicBezTo>
                    <a:pt x="40" y="148"/>
                    <a:pt x="36" y="149"/>
                    <a:pt x="32" y="151"/>
                  </a:cubicBezTo>
                  <a:lnTo>
                    <a:pt x="32" y="113"/>
                  </a:lnTo>
                  <a:close/>
                  <a:moveTo>
                    <a:pt x="137" y="205"/>
                  </a:moveTo>
                  <a:cubicBezTo>
                    <a:pt x="134" y="181"/>
                    <a:pt x="134" y="181"/>
                    <a:pt x="134" y="181"/>
                  </a:cubicBezTo>
                  <a:cubicBezTo>
                    <a:pt x="127" y="182"/>
                    <a:pt x="127" y="182"/>
                    <a:pt x="127" y="182"/>
                  </a:cubicBezTo>
                  <a:cubicBezTo>
                    <a:pt x="130" y="205"/>
                    <a:pt x="130" y="205"/>
                    <a:pt x="130" y="205"/>
                  </a:cubicBezTo>
                  <a:cubicBezTo>
                    <a:pt x="86" y="205"/>
                    <a:pt x="86" y="205"/>
                    <a:pt x="86" y="205"/>
                  </a:cubicBezTo>
                  <a:cubicBezTo>
                    <a:pt x="43" y="205"/>
                    <a:pt x="43" y="205"/>
                    <a:pt x="43" y="205"/>
                  </a:cubicBezTo>
                  <a:cubicBezTo>
                    <a:pt x="46" y="182"/>
                    <a:pt x="46" y="182"/>
                    <a:pt x="46" y="182"/>
                  </a:cubicBezTo>
                  <a:cubicBezTo>
                    <a:pt x="39" y="181"/>
                    <a:pt x="39" y="181"/>
                    <a:pt x="39" y="181"/>
                  </a:cubicBezTo>
                  <a:cubicBezTo>
                    <a:pt x="36" y="205"/>
                    <a:pt x="36" y="205"/>
                    <a:pt x="36" y="205"/>
                  </a:cubicBezTo>
                  <a:cubicBezTo>
                    <a:pt x="9" y="205"/>
                    <a:pt x="9" y="205"/>
                    <a:pt x="9" y="205"/>
                  </a:cubicBezTo>
                  <a:cubicBezTo>
                    <a:pt x="18" y="178"/>
                    <a:pt x="18" y="178"/>
                    <a:pt x="18" y="178"/>
                  </a:cubicBezTo>
                  <a:cubicBezTo>
                    <a:pt x="22" y="165"/>
                    <a:pt x="33" y="156"/>
                    <a:pt x="46" y="154"/>
                  </a:cubicBezTo>
                  <a:cubicBezTo>
                    <a:pt x="49" y="153"/>
                    <a:pt x="49" y="153"/>
                    <a:pt x="49" y="153"/>
                  </a:cubicBezTo>
                  <a:cubicBezTo>
                    <a:pt x="49" y="181"/>
                    <a:pt x="49" y="181"/>
                    <a:pt x="49" y="181"/>
                  </a:cubicBezTo>
                  <a:cubicBezTo>
                    <a:pt x="86" y="188"/>
                    <a:pt x="86" y="188"/>
                    <a:pt x="86" y="188"/>
                  </a:cubicBezTo>
                  <a:cubicBezTo>
                    <a:pt x="124" y="181"/>
                    <a:pt x="124" y="181"/>
                    <a:pt x="124" y="181"/>
                  </a:cubicBezTo>
                  <a:cubicBezTo>
                    <a:pt x="124" y="153"/>
                    <a:pt x="124" y="153"/>
                    <a:pt x="124" y="153"/>
                  </a:cubicBezTo>
                  <a:cubicBezTo>
                    <a:pt x="127" y="154"/>
                    <a:pt x="127" y="154"/>
                    <a:pt x="127" y="154"/>
                  </a:cubicBezTo>
                  <a:cubicBezTo>
                    <a:pt x="132" y="154"/>
                    <a:pt x="137" y="156"/>
                    <a:pt x="141" y="159"/>
                  </a:cubicBezTo>
                  <a:cubicBezTo>
                    <a:pt x="141" y="205"/>
                    <a:pt x="141" y="205"/>
                    <a:pt x="141" y="205"/>
                  </a:cubicBezTo>
                  <a:lnTo>
                    <a:pt x="137" y="205"/>
                  </a:lnTo>
                  <a:close/>
                  <a:moveTo>
                    <a:pt x="202" y="205"/>
                  </a:moveTo>
                  <a:cubicBezTo>
                    <a:pt x="148" y="205"/>
                    <a:pt x="148" y="205"/>
                    <a:pt x="148" y="205"/>
                  </a:cubicBezTo>
                  <a:cubicBezTo>
                    <a:pt x="148" y="157"/>
                    <a:pt x="148" y="157"/>
                    <a:pt x="148" y="157"/>
                  </a:cubicBezTo>
                  <a:cubicBezTo>
                    <a:pt x="148" y="137"/>
                    <a:pt x="148" y="137"/>
                    <a:pt x="148" y="137"/>
                  </a:cubicBezTo>
                  <a:cubicBezTo>
                    <a:pt x="202" y="137"/>
                    <a:pt x="202" y="137"/>
                    <a:pt x="202" y="137"/>
                  </a:cubicBezTo>
                  <a:lnTo>
                    <a:pt x="202"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92" name="Freeform 127">
              <a:extLst>
                <a:ext uri="{FF2B5EF4-FFF2-40B4-BE49-F238E27FC236}">
                  <a16:creationId xmlns:a16="http://schemas.microsoft.com/office/drawing/2014/main" id="{81999456-6234-E780-E34E-4E9BAAD6EA87}"/>
                </a:ext>
              </a:extLst>
            </p:cNvPr>
            <p:cNvSpPr>
              <a:spLocks noEditPoints="1"/>
            </p:cNvSpPr>
            <p:nvPr userDrawn="1"/>
          </p:nvSpPr>
          <p:spPr bwMode="auto">
            <a:xfrm>
              <a:off x="5244446" y="5799138"/>
              <a:ext cx="131428" cy="85725"/>
            </a:xfrm>
            <a:custGeom>
              <a:avLst/>
              <a:gdLst>
                <a:gd name="T0" fmla="*/ 83 w 83"/>
                <a:gd name="T1" fmla="*/ 0 h 54"/>
                <a:gd name="T2" fmla="*/ 0 w 83"/>
                <a:gd name="T3" fmla="*/ 0 h 54"/>
                <a:gd name="T4" fmla="*/ 0 w 83"/>
                <a:gd name="T5" fmla="*/ 54 h 54"/>
                <a:gd name="T6" fmla="*/ 83 w 83"/>
                <a:gd name="T7" fmla="*/ 54 h 54"/>
                <a:gd name="T8" fmla="*/ 83 w 83"/>
                <a:gd name="T9" fmla="*/ 0 h 54"/>
                <a:gd name="T10" fmla="*/ 69 w 83"/>
                <a:gd name="T11" fmla="*/ 40 h 54"/>
                <a:gd name="T12" fmla="*/ 12 w 83"/>
                <a:gd name="T13" fmla="*/ 40 h 54"/>
                <a:gd name="T14" fmla="*/ 12 w 83"/>
                <a:gd name="T15" fmla="*/ 12 h 54"/>
                <a:gd name="T16" fmla="*/ 69 w 83"/>
                <a:gd name="T17" fmla="*/ 12 h 54"/>
                <a:gd name="T18" fmla="*/ 69 w 83"/>
                <a:gd name="T19"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54">
                  <a:moveTo>
                    <a:pt x="83" y="0"/>
                  </a:moveTo>
                  <a:lnTo>
                    <a:pt x="0" y="0"/>
                  </a:lnTo>
                  <a:lnTo>
                    <a:pt x="0" y="54"/>
                  </a:lnTo>
                  <a:lnTo>
                    <a:pt x="83" y="54"/>
                  </a:lnTo>
                  <a:lnTo>
                    <a:pt x="83" y="0"/>
                  </a:lnTo>
                  <a:close/>
                  <a:moveTo>
                    <a:pt x="69" y="40"/>
                  </a:moveTo>
                  <a:lnTo>
                    <a:pt x="12" y="40"/>
                  </a:lnTo>
                  <a:lnTo>
                    <a:pt x="12" y="12"/>
                  </a:lnTo>
                  <a:lnTo>
                    <a:pt x="69" y="12"/>
                  </a:lnTo>
                  <a:lnTo>
                    <a:pt x="69"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93" name="Rectangle 128">
              <a:extLst>
                <a:ext uri="{FF2B5EF4-FFF2-40B4-BE49-F238E27FC236}">
                  <a16:creationId xmlns:a16="http://schemas.microsoft.com/office/drawing/2014/main" id="{3A3B6E1B-1557-9CA6-A758-FD30CA8B0B4C}"/>
                </a:ext>
              </a:extLst>
            </p:cNvPr>
            <p:cNvSpPr>
              <a:spLocks noChangeArrowheads="1"/>
            </p:cNvSpPr>
            <p:nvPr userDrawn="1"/>
          </p:nvSpPr>
          <p:spPr bwMode="auto">
            <a:xfrm>
              <a:off x="5244446" y="5907088"/>
              <a:ext cx="13142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94" name="Rectangle 129">
              <a:extLst>
                <a:ext uri="{FF2B5EF4-FFF2-40B4-BE49-F238E27FC236}">
                  <a16:creationId xmlns:a16="http://schemas.microsoft.com/office/drawing/2014/main" id="{615EF28C-3C56-5227-620B-033225B23F52}"/>
                </a:ext>
              </a:extLst>
            </p:cNvPr>
            <p:cNvSpPr>
              <a:spLocks noChangeArrowheads="1"/>
            </p:cNvSpPr>
            <p:nvPr userDrawn="1"/>
          </p:nvSpPr>
          <p:spPr bwMode="auto">
            <a:xfrm>
              <a:off x="5244446" y="5948363"/>
              <a:ext cx="87091"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095" name="Rectangle 130">
              <a:extLst>
                <a:ext uri="{FF2B5EF4-FFF2-40B4-BE49-F238E27FC236}">
                  <a16:creationId xmlns:a16="http://schemas.microsoft.com/office/drawing/2014/main" id="{CA151CBB-7461-F5E6-8972-2A597FB589A5}"/>
                </a:ext>
              </a:extLst>
            </p:cNvPr>
            <p:cNvSpPr>
              <a:spLocks noChangeArrowheads="1"/>
            </p:cNvSpPr>
            <p:nvPr userDrawn="1"/>
          </p:nvSpPr>
          <p:spPr bwMode="auto">
            <a:xfrm>
              <a:off x="5353705" y="5948363"/>
              <a:ext cx="22169"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sp>
        <p:nvSpPr>
          <p:cNvPr id="1101" name="TextBox 1100">
            <a:extLst>
              <a:ext uri="{FF2B5EF4-FFF2-40B4-BE49-F238E27FC236}">
                <a16:creationId xmlns:a16="http://schemas.microsoft.com/office/drawing/2014/main" id="{D4FEAEF7-10B9-DF9C-C48D-4BDB43F3CA6D}"/>
              </a:ext>
            </a:extLst>
          </p:cNvPr>
          <p:cNvSpPr txBox="1"/>
          <p:nvPr/>
        </p:nvSpPr>
        <p:spPr>
          <a:xfrm>
            <a:off x="20019178" y="19279783"/>
            <a:ext cx="8869350" cy="745076"/>
          </a:xfrm>
          <a:prstGeom prst="rect">
            <a:avLst/>
          </a:prstGeom>
          <a:noFill/>
        </p:spPr>
        <p:txBody>
          <a:bodyPr wrap="square" rtlCol="0">
            <a:spAutoFit/>
          </a:bodyPr>
          <a:lstStyle/>
          <a:p>
            <a:pPr algn="ctr"/>
            <a:r>
              <a:rPr lang="en-GB" sz="2121" dirty="0"/>
              <a:t>Very good health – </a:t>
            </a:r>
            <a:r>
              <a:rPr lang="en-GB" sz="2121" b="1" dirty="0">
                <a:solidFill>
                  <a:schemeClr val="accent6">
                    <a:lumMod val="50000"/>
                  </a:schemeClr>
                </a:solidFill>
              </a:rPr>
              <a:t>44.6%</a:t>
            </a:r>
            <a:r>
              <a:rPr lang="en-GB" sz="2121" dirty="0"/>
              <a:t>, Good health – </a:t>
            </a:r>
            <a:r>
              <a:rPr lang="en-GB" sz="2121" b="1" dirty="0">
                <a:solidFill>
                  <a:schemeClr val="accent6">
                    <a:lumMod val="50000"/>
                  </a:schemeClr>
                </a:solidFill>
              </a:rPr>
              <a:t>35.2%</a:t>
            </a:r>
            <a:r>
              <a:rPr lang="en-GB" sz="2121" dirty="0"/>
              <a:t>, Fair health – </a:t>
            </a:r>
            <a:r>
              <a:rPr lang="en-GB" sz="2121" b="1" dirty="0">
                <a:solidFill>
                  <a:schemeClr val="accent6">
                    <a:lumMod val="50000"/>
                  </a:schemeClr>
                </a:solidFill>
              </a:rPr>
              <a:t>14.4%</a:t>
            </a:r>
          </a:p>
          <a:p>
            <a:pPr algn="ctr"/>
            <a:r>
              <a:rPr lang="en-GB" sz="2121" dirty="0"/>
              <a:t>Bad health – </a:t>
            </a:r>
            <a:r>
              <a:rPr lang="en-GB" sz="2121" b="1" dirty="0">
                <a:solidFill>
                  <a:srgbClr val="FF0000"/>
                </a:solidFill>
              </a:rPr>
              <a:t>4.5%</a:t>
            </a:r>
            <a:r>
              <a:rPr lang="en-GB" sz="2121" dirty="0"/>
              <a:t>, Very bad health – </a:t>
            </a:r>
            <a:r>
              <a:rPr lang="en-GB" sz="2121" b="1" dirty="0">
                <a:solidFill>
                  <a:srgbClr val="FF0000"/>
                </a:solidFill>
              </a:rPr>
              <a:t>1.3%</a:t>
            </a:r>
          </a:p>
        </p:txBody>
      </p:sp>
      <p:sp>
        <p:nvSpPr>
          <p:cNvPr id="1102" name="TextBox 1101">
            <a:extLst>
              <a:ext uri="{FF2B5EF4-FFF2-40B4-BE49-F238E27FC236}">
                <a16:creationId xmlns:a16="http://schemas.microsoft.com/office/drawing/2014/main" id="{8D68C5A0-4E89-B1DB-DD95-C7BF497153FF}"/>
              </a:ext>
            </a:extLst>
          </p:cNvPr>
          <p:cNvSpPr txBox="1"/>
          <p:nvPr/>
        </p:nvSpPr>
        <p:spPr>
          <a:xfrm>
            <a:off x="1238380" y="18899029"/>
            <a:ext cx="2868850" cy="1071447"/>
          </a:xfrm>
          <a:prstGeom prst="rect">
            <a:avLst/>
          </a:prstGeom>
          <a:noFill/>
        </p:spPr>
        <p:txBody>
          <a:bodyPr wrap="square" rtlCol="0">
            <a:spAutoFit/>
          </a:bodyPr>
          <a:lstStyle/>
          <a:p>
            <a:pPr algn="ctr"/>
            <a:r>
              <a:rPr lang="en-GB" sz="2121" b="1" dirty="0">
                <a:solidFill>
                  <a:srgbClr val="FF0000"/>
                </a:solidFill>
              </a:rPr>
              <a:t>88.7%</a:t>
            </a:r>
            <a:r>
              <a:rPr lang="en-GB" sz="2121" dirty="0"/>
              <a:t> of people had the same address as last census</a:t>
            </a:r>
          </a:p>
        </p:txBody>
      </p:sp>
      <p:sp>
        <p:nvSpPr>
          <p:cNvPr id="1103" name="TextBox 1102">
            <a:extLst>
              <a:ext uri="{FF2B5EF4-FFF2-40B4-BE49-F238E27FC236}">
                <a16:creationId xmlns:a16="http://schemas.microsoft.com/office/drawing/2014/main" id="{B63A3572-0997-2485-A90A-DE89931F2FD6}"/>
              </a:ext>
            </a:extLst>
          </p:cNvPr>
          <p:cNvSpPr txBox="1"/>
          <p:nvPr/>
        </p:nvSpPr>
        <p:spPr>
          <a:xfrm>
            <a:off x="7504104" y="18893995"/>
            <a:ext cx="2868850" cy="1071447"/>
          </a:xfrm>
          <a:prstGeom prst="rect">
            <a:avLst/>
          </a:prstGeom>
          <a:noFill/>
        </p:spPr>
        <p:txBody>
          <a:bodyPr wrap="square" rtlCol="0">
            <a:spAutoFit/>
          </a:bodyPr>
          <a:lstStyle/>
          <a:p>
            <a:pPr algn="ctr"/>
            <a:r>
              <a:rPr lang="en-GB" sz="2121" b="1" dirty="0">
                <a:solidFill>
                  <a:srgbClr val="FF0000"/>
                </a:solidFill>
              </a:rPr>
              <a:t>0.25%</a:t>
            </a:r>
            <a:r>
              <a:rPr lang="en-GB" sz="2121" dirty="0"/>
              <a:t> of people had moved to Faversham from outside the UK</a:t>
            </a:r>
          </a:p>
        </p:txBody>
      </p:sp>
      <p:sp>
        <p:nvSpPr>
          <p:cNvPr id="1104" name="TextBox 1103">
            <a:extLst>
              <a:ext uri="{FF2B5EF4-FFF2-40B4-BE49-F238E27FC236}">
                <a16:creationId xmlns:a16="http://schemas.microsoft.com/office/drawing/2014/main" id="{D1FD22FA-2F27-FB82-CED8-D64F04183243}"/>
              </a:ext>
            </a:extLst>
          </p:cNvPr>
          <p:cNvSpPr txBox="1"/>
          <p:nvPr/>
        </p:nvSpPr>
        <p:spPr>
          <a:xfrm>
            <a:off x="4451946" y="18855252"/>
            <a:ext cx="2868850" cy="1071447"/>
          </a:xfrm>
          <a:prstGeom prst="rect">
            <a:avLst/>
          </a:prstGeom>
          <a:noFill/>
        </p:spPr>
        <p:txBody>
          <a:bodyPr wrap="square" rtlCol="0">
            <a:spAutoFit/>
          </a:bodyPr>
          <a:lstStyle/>
          <a:p>
            <a:pPr algn="ctr"/>
            <a:r>
              <a:rPr lang="en-GB" sz="2121" b="1" dirty="0">
                <a:solidFill>
                  <a:srgbClr val="FF0000"/>
                </a:solidFill>
              </a:rPr>
              <a:t>11.0%</a:t>
            </a:r>
            <a:r>
              <a:rPr lang="en-GB" sz="2121" dirty="0"/>
              <a:t> of people had moved to Faversham from elsewhere in UK</a:t>
            </a:r>
          </a:p>
        </p:txBody>
      </p:sp>
      <p:pic>
        <p:nvPicPr>
          <p:cNvPr id="1106" name="Picture 1105">
            <a:extLst>
              <a:ext uri="{FF2B5EF4-FFF2-40B4-BE49-F238E27FC236}">
                <a16:creationId xmlns:a16="http://schemas.microsoft.com/office/drawing/2014/main" id="{6722565D-1705-A6DC-7804-898B9775CDD3}"/>
              </a:ext>
            </a:extLst>
          </p:cNvPr>
          <p:cNvPicPr>
            <a:picLocks noChangeAspect="1"/>
          </p:cNvPicPr>
          <p:nvPr/>
        </p:nvPicPr>
        <p:blipFill>
          <a:blip r:embed="rId25"/>
          <a:stretch>
            <a:fillRect/>
          </a:stretch>
        </p:blipFill>
        <p:spPr>
          <a:xfrm>
            <a:off x="1252683" y="13673711"/>
            <a:ext cx="1207472" cy="1207472"/>
          </a:xfrm>
          <a:prstGeom prst="rect">
            <a:avLst/>
          </a:prstGeom>
        </p:spPr>
      </p:pic>
      <p:pic>
        <p:nvPicPr>
          <p:cNvPr id="1107" name="Picture 10" descr="Walk icon | Public domain vectors">
            <a:extLst>
              <a:ext uri="{FF2B5EF4-FFF2-40B4-BE49-F238E27FC236}">
                <a16:creationId xmlns:a16="http://schemas.microsoft.com/office/drawing/2014/main" id="{389EC1D0-86CA-C348-E122-86E5B3562FA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931764" y="13656640"/>
            <a:ext cx="1252871" cy="1301232"/>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16" descr="Medical Heart Icon - Free vector graphic on Pixabay">
            <a:extLst>
              <a:ext uri="{FF2B5EF4-FFF2-40B4-BE49-F238E27FC236}">
                <a16:creationId xmlns:a16="http://schemas.microsoft.com/office/drawing/2014/main" id="{1E9034AA-313D-D811-1BE6-373BEAF46A89}"/>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8094524" y="13817166"/>
            <a:ext cx="823098" cy="726668"/>
          </a:xfrm>
          <a:prstGeom prst="rect">
            <a:avLst/>
          </a:prstGeom>
          <a:noFill/>
          <a:extLst>
            <a:ext uri="{909E8E84-426E-40DD-AFC4-6F175D3DCCD1}">
              <a14:hiddenFill xmlns:a14="http://schemas.microsoft.com/office/drawing/2010/main">
                <a:solidFill>
                  <a:srgbClr val="FFFFFF"/>
                </a:solidFill>
              </a14:hiddenFill>
            </a:ext>
          </a:extLst>
        </p:spPr>
      </p:pic>
      <p:pic>
        <p:nvPicPr>
          <p:cNvPr id="1111" name="Picture 18" descr="Mental health icon vector clip art | Free SVG">
            <a:extLst>
              <a:ext uri="{FF2B5EF4-FFF2-40B4-BE49-F238E27FC236}">
                <a16:creationId xmlns:a16="http://schemas.microsoft.com/office/drawing/2014/main" id="{BC8448A9-43B7-C8A7-88AD-1546552CE22A}"/>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0087543" y="13783547"/>
            <a:ext cx="757726" cy="757726"/>
          </a:xfrm>
          <a:prstGeom prst="rect">
            <a:avLst/>
          </a:prstGeom>
          <a:noFill/>
          <a:extLst>
            <a:ext uri="{909E8E84-426E-40DD-AFC4-6F175D3DCCD1}">
              <a14:hiddenFill xmlns:a14="http://schemas.microsoft.com/office/drawing/2010/main">
                <a:solidFill>
                  <a:srgbClr val="FFFFFF"/>
                </a:solidFill>
              </a14:hiddenFill>
            </a:ext>
          </a:extLst>
        </p:spPr>
      </p:pic>
      <p:pic>
        <p:nvPicPr>
          <p:cNvPr id="1112" name="Picture 20" descr="Pill Drug Icon - Free vector graphic on Pixabay">
            <a:extLst>
              <a:ext uri="{FF2B5EF4-FFF2-40B4-BE49-F238E27FC236}">
                <a16:creationId xmlns:a16="http://schemas.microsoft.com/office/drawing/2014/main" id="{5A54B64D-2FF3-EC75-EA81-F6EAE885C9FE}"/>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0069490" y="17560728"/>
            <a:ext cx="778314" cy="774855"/>
          </a:xfrm>
          <a:prstGeom prst="rect">
            <a:avLst/>
          </a:prstGeom>
          <a:noFill/>
          <a:extLst>
            <a:ext uri="{909E8E84-426E-40DD-AFC4-6F175D3DCCD1}">
              <a14:hiddenFill xmlns:a14="http://schemas.microsoft.com/office/drawing/2010/main">
                <a:solidFill>
                  <a:srgbClr val="FFFFFF"/>
                </a:solidFill>
              </a14:hiddenFill>
            </a:ext>
          </a:extLst>
        </p:spPr>
      </p:pic>
      <p:pic>
        <p:nvPicPr>
          <p:cNvPr id="1113" name="Picture 22" descr="Family Icon - Free vector graphic on Pixabay">
            <a:extLst>
              <a:ext uri="{FF2B5EF4-FFF2-40B4-BE49-F238E27FC236}">
                <a16:creationId xmlns:a16="http://schemas.microsoft.com/office/drawing/2014/main" id="{2BCB655F-4EBF-F07B-7954-CA1FC213B1AC}"/>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8124920" y="15618805"/>
            <a:ext cx="750547" cy="753899"/>
          </a:xfrm>
          <a:prstGeom prst="rect">
            <a:avLst/>
          </a:prstGeom>
          <a:noFill/>
          <a:extLst>
            <a:ext uri="{909E8E84-426E-40DD-AFC4-6F175D3DCCD1}">
              <a14:hiddenFill xmlns:a14="http://schemas.microsoft.com/office/drawing/2010/main">
                <a:solidFill>
                  <a:srgbClr val="FFFFFF"/>
                </a:solidFill>
              </a14:hiddenFill>
            </a:ext>
          </a:extLst>
        </p:spPr>
      </p:pic>
      <p:pic>
        <p:nvPicPr>
          <p:cNvPr id="1115" name="Picture 26" descr="Apple Brand Logo Health - Free vector graphic on Pixabay">
            <a:extLst>
              <a:ext uri="{FF2B5EF4-FFF2-40B4-BE49-F238E27FC236}">
                <a16:creationId xmlns:a16="http://schemas.microsoft.com/office/drawing/2014/main" id="{7CDA9FC6-ECCA-5AA4-2E72-4597B36BAB0E}"/>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8117928" y="16566066"/>
            <a:ext cx="745788" cy="867695"/>
          </a:xfrm>
          <a:prstGeom prst="rect">
            <a:avLst/>
          </a:prstGeom>
          <a:noFill/>
          <a:extLst>
            <a:ext uri="{909E8E84-426E-40DD-AFC4-6F175D3DCCD1}">
              <a14:hiddenFill xmlns:a14="http://schemas.microsoft.com/office/drawing/2010/main">
                <a:solidFill>
                  <a:srgbClr val="FFFFFF"/>
                </a:solidFill>
              </a14:hiddenFill>
            </a:ext>
          </a:extLst>
        </p:spPr>
      </p:pic>
      <p:pic>
        <p:nvPicPr>
          <p:cNvPr id="1117" name="Picture 30">
            <a:extLst>
              <a:ext uri="{FF2B5EF4-FFF2-40B4-BE49-F238E27FC236}">
                <a16:creationId xmlns:a16="http://schemas.microsoft.com/office/drawing/2014/main" id="{5E7071C7-3A77-189B-F984-EB91EC9CF1C3}"/>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8119643" y="14747570"/>
            <a:ext cx="797979" cy="692301"/>
          </a:xfrm>
          <a:prstGeom prst="rect">
            <a:avLst/>
          </a:prstGeom>
          <a:noFill/>
          <a:extLst>
            <a:ext uri="{909E8E84-426E-40DD-AFC4-6F175D3DCCD1}">
              <a14:hiddenFill xmlns:a14="http://schemas.microsoft.com/office/drawing/2010/main">
                <a:solidFill>
                  <a:srgbClr val="FFFFFF"/>
                </a:solidFill>
              </a14:hiddenFill>
            </a:ext>
          </a:extLst>
        </p:spPr>
      </p:pic>
      <p:pic>
        <p:nvPicPr>
          <p:cNvPr id="1120" name="Picture 1119">
            <a:extLst>
              <a:ext uri="{FF2B5EF4-FFF2-40B4-BE49-F238E27FC236}">
                <a16:creationId xmlns:a16="http://schemas.microsoft.com/office/drawing/2014/main" id="{257C9AE1-B907-6977-F738-EF3FE8727CC2}"/>
              </a:ext>
            </a:extLst>
          </p:cNvPr>
          <p:cNvPicPr>
            <a:picLocks noChangeAspect="1"/>
          </p:cNvPicPr>
          <p:nvPr/>
        </p:nvPicPr>
        <p:blipFill>
          <a:blip r:embed="rId33"/>
          <a:stretch>
            <a:fillRect/>
          </a:stretch>
        </p:blipFill>
        <p:spPr>
          <a:xfrm>
            <a:off x="20088592" y="14731200"/>
            <a:ext cx="777130" cy="718200"/>
          </a:xfrm>
          <a:prstGeom prst="rect">
            <a:avLst/>
          </a:prstGeom>
        </p:spPr>
      </p:pic>
      <p:pic>
        <p:nvPicPr>
          <p:cNvPr id="1121" name="Picture 34" descr="Watermelon fruit icon vector illustration | Free SVG">
            <a:extLst>
              <a:ext uri="{FF2B5EF4-FFF2-40B4-BE49-F238E27FC236}">
                <a16:creationId xmlns:a16="http://schemas.microsoft.com/office/drawing/2014/main" id="{D0A1FB98-97BD-6251-4435-C8B0717B7EF5}"/>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0078610" y="18523950"/>
            <a:ext cx="766659" cy="742104"/>
          </a:xfrm>
          <a:prstGeom prst="rect">
            <a:avLst/>
          </a:prstGeom>
          <a:noFill/>
          <a:extLst>
            <a:ext uri="{909E8E84-426E-40DD-AFC4-6F175D3DCCD1}">
              <a14:hiddenFill xmlns:a14="http://schemas.microsoft.com/office/drawing/2010/main">
                <a:solidFill>
                  <a:srgbClr val="FFFFFF"/>
                </a:solidFill>
              </a14:hiddenFill>
            </a:ext>
          </a:extLst>
        </p:spPr>
      </p:pic>
      <p:pic>
        <p:nvPicPr>
          <p:cNvPr id="1122" name="Picture 36" descr="Mental Health Icon - Free PNG &amp; SVG 4155795 - Noun Project">
            <a:extLst>
              <a:ext uri="{FF2B5EF4-FFF2-40B4-BE49-F238E27FC236}">
                <a16:creationId xmlns:a16="http://schemas.microsoft.com/office/drawing/2014/main" id="{8868B4D7-1F78-0BD2-D1E2-487DA715DE0E}"/>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8134807" y="17564311"/>
            <a:ext cx="753899" cy="753899"/>
          </a:xfrm>
          <a:prstGeom prst="rect">
            <a:avLst/>
          </a:prstGeom>
          <a:noFill/>
          <a:extLst>
            <a:ext uri="{909E8E84-426E-40DD-AFC4-6F175D3DCCD1}">
              <a14:hiddenFill xmlns:a14="http://schemas.microsoft.com/office/drawing/2010/main">
                <a:solidFill>
                  <a:srgbClr val="FFFFFF"/>
                </a:solidFill>
              </a14:hiddenFill>
            </a:ext>
          </a:extLst>
        </p:spPr>
      </p:pic>
      <p:pic>
        <p:nvPicPr>
          <p:cNvPr id="1123" name="Picture 38" descr="Exercise Icon">
            <a:extLst>
              <a:ext uri="{FF2B5EF4-FFF2-40B4-BE49-F238E27FC236}">
                <a16:creationId xmlns:a16="http://schemas.microsoft.com/office/drawing/2014/main" id="{9D150911-3DA3-4C95-2E7D-A2CBBAFE16E4}"/>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8123268" y="18476929"/>
            <a:ext cx="740448" cy="74044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cx2="http://schemas.microsoft.com/office/drawing/2015/10/21/chartex">
        <mc:Choice Requires="cx2">
          <p:graphicFrame>
            <p:nvGraphicFramePr>
              <p:cNvPr id="1124" name="Chart 1123">
                <a:extLst>
                  <a:ext uri="{FF2B5EF4-FFF2-40B4-BE49-F238E27FC236}">
                    <a16:creationId xmlns:a16="http://schemas.microsoft.com/office/drawing/2014/main" id="{36074329-F051-2850-9AB2-8AB2E5CBFB1E}"/>
                  </a:ext>
                </a:extLst>
              </p:cNvPr>
              <p:cNvGraphicFramePr/>
              <p:nvPr>
                <p:extLst>
                  <p:ext uri="{D42A27DB-BD31-4B8C-83A1-F6EECF244321}">
                    <p14:modId xmlns:p14="http://schemas.microsoft.com/office/powerpoint/2010/main" val="2484996712"/>
                  </p:ext>
                </p:extLst>
              </p:nvPr>
            </p:nvGraphicFramePr>
            <p:xfrm>
              <a:off x="11333219" y="15402797"/>
              <a:ext cx="3232970" cy="1939782"/>
            </p:xfrm>
            <a:graphic>
              <a:graphicData uri="http://schemas.microsoft.com/office/drawing/2014/chartex">
                <cx:chart xmlns:cx="http://schemas.microsoft.com/office/drawing/2014/chartex" xmlns:r="http://schemas.openxmlformats.org/officeDocument/2006/relationships" r:id="rId37"/>
              </a:graphicData>
            </a:graphic>
          </p:graphicFrame>
        </mc:Choice>
        <mc:Fallback xmlns="">
          <p:pic>
            <p:nvPicPr>
              <p:cNvPr id="1124" name="Chart 1123">
                <a:extLst>
                  <a:ext uri="{FF2B5EF4-FFF2-40B4-BE49-F238E27FC236}">
                    <a16:creationId xmlns:a16="http://schemas.microsoft.com/office/drawing/2014/main" id="{36074329-F051-2850-9AB2-8AB2E5CBFB1E}"/>
                  </a:ext>
                </a:extLst>
              </p:cNvPr>
              <p:cNvPicPr>
                <a:picLocks noGrp="1" noRot="1" noChangeAspect="1" noMove="1" noResize="1" noEditPoints="1" noAdjustHandles="1" noChangeArrowheads="1" noChangeShapeType="1"/>
              </p:cNvPicPr>
              <p:nvPr/>
            </p:nvPicPr>
            <p:blipFill>
              <a:blip r:embed="rId38"/>
              <a:stretch>
                <a:fillRect/>
              </a:stretch>
            </p:blipFill>
            <p:spPr>
              <a:xfrm>
                <a:off x="11333219" y="15402797"/>
                <a:ext cx="3232970" cy="1939782"/>
              </a:xfrm>
              <a:prstGeom prst="rect">
                <a:avLst/>
              </a:prstGeom>
            </p:spPr>
          </p:pic>
        </mc:Fallback>
      </mc:AlternateContent>
      <p:graphicFrame>
        <p:nvGraphicFramePr>
          <p:cNvPr id="1127" name="Chart 1126">
            <a:extLst>
              <a:ext uri="{FF2B5EF4-FFF2-40B4-BE49-F238E27FC236}">
                <a16:creationId xmlns:a16="http://schemas.microsoft.com/office/drawing/2014/main" id="{939F2764-DC0C-3C63-0911-7F901DDA7654}"/>
              </a:ext>
            </a:extLst>
          </p:cNvPr>
          <p:cNvGraphicFramePr>
            <a:graphicFrameLocks/>
          </p:cNvGraphicFramePr>
          <p:nvPr>
            <p:extLst>
              <p:ext uri="{D42A27DB-BD31-4B8C-83A1-F6EECF244321}">
                <p14:modId xmlns:p14="http://schemas.microsoft.com/office/powerpoint/2010/main" val="3723559839"/>
              </p:ext>
            </p:extLst>
          </p:nvPr>
        </p:nvGraphicFramePr>
        <p:xfrm>
          <a:off x="10216181" y="17943132"/>
          <a:ext cx="3232970" cy="1939782"/>
        </p:xfrm>
        <a:graphic>
          <a:graphicData uri="http://schemas.openxmlformats.org/drawingml/2006/chart">
            <c:chart xmlns:c="http://schemas.openxmlformats.org/drawingml/2006/chart" xmlns:r="http://schemas.openxmlformats.org/officeDocument/2006/relationships" r:id="rId39"/>
          </a:graphicData>
        </a:graphic>
      </p:graphicFrame>
      <p:cxnSp>
        <p:nvCxnSpPr>
          <p:cNvPr id="1129" name="Straight Arrow Connector 1128">
            <a:extLst>
              <a:ext uri="{FF2B5EF4-FFF2-40B4-BE49-F238E27FC236}">
                <a16:creationId xmlns:a16="http://schemas.microsoft.com/office/drawing/2014/main" id="{E7BA7C0E-E271-4D48-6A85-67A964D60F56}"/>
              </a:ext>
            </a:extLst>
          </p:cNvPr>
          <p:cNvCxnSpPr>
            <a:cxnSpLocks/>
          </p:cNvCxnSpPr>
          <p:nvPr/>
        </p:nvCxnSpPr>
        <p:spPr>
          <a:xfrm>
            <a:off x="12703778" y="19114770"/>
            <a:ext cx="587310" cy="434918"/>
          </a:xfrm>
          <a:prstGeom prst="straightConnector1">
            <a:avLst/>
          </a:prstGeom>
          <a:ln w="53975">
            <a:tailEnd type="triangle"/>
          </a:ln>
        </p:spPr>
        <p:style>
          <a:lnRef idx="3">
            <a:schemeClr val="dk1"/>
          </a:lnRef>
          <a:fillRef idx="0">
            <a:schemeClr val="dk1"/>
          </a:fillRef>
          <a:effectRef idx="2">
            <a:schemeClr val="dk1"/>
          </a:effectRef>
          <a:fontRef idx="minor">
            <a:schemeClr val="tx1"/>
          </a:fontRef>
        </p:style>
      </p:cxnSp>
      <p:sp>
        <p:nvSpPr>
          <p:cNvPr id="1130" name="TextBox 1129">
            <a:extLst>
              <a:ext uri="{FF2B5EF4-FFF2-40B4-BE49-F238E27FC236}">
                <a16:creationId xmlns:a16="http://schemas.microsoft.com/office/drawing/2014/main" id="{4567BEE6-D6A9-CB1D-3205-2E469E29CE6B}"/>
              </a:ext>
            </a:extLst>
          </p:cNvPr>
          <p:cNvSpPr txBox="1"/>
          <p:nvPr/>
        </p:nvSpPr>
        <p:spPr>
          <a:xfrm>
            <a:off x="11358840" y="18226733"/>
            <a:ext cx="893293" cy="527580"/>
          </a:xfrm>
          <a:prstGeom prst="rect">
            <a:avLst/>
          </a:prstGeom>
          <a:noFill/>
        </p:spPr>
        <p:txBody>
          <a:bodyPr wrap="square" rtlCol="0">
            <a:spAutoFit/>
          </a:bodyPr>
          <a:lstStyle/>
          <a:p>
            <a:r>
              <a:rPr lang="en-GB" sz="1414" b="1" dirty="0"/>
              <a:t>45.7% </a:t>
            </a:r>
          </a:p>
          <a:p>
            <a:r>
              <a:rPr lang="en-GB" sz="1414" b="1" dirty="0"/>
              <a:t>Christian</a:t>
            </a:r>
          </a:p>
        </p:txBody>
      </p:sp>
      <p:sp>
        <p:nvSpPr>
          <p:cNvPr id="1131" name="TextBox 1130">
            <a:extLst>
              <a:ext uri="{FF2B5EF4-FFF2-40B4-BE49-F238E27FC236}">
                <a16:creationId xmlns:a16="http://schemas.microsoft.com/office/drawing/2014/main" id="{35B61685-B341-BB92-9EEB-F76DEA80F596}"/>
              </a:ext>
            </a:extLst>
          </p:cNvPr>
          <p:cNvSpPr txBox="1"/>
          <p:nvPr/>
        </p:nvSpPr>
        <p:spPr>
          <a:xfrm>
            <a:off x="11358840" y="19166614"/>
            <a:ext cx="1104986" cy="527580"/>
          </a:xfrm>
          <a:prstGeom prst="rect">
            <a:avLst/>
          </a:prstGeom>
          <a:noFill/>
        </p:spPr>
        <p:txBody>
          <a:bodyPr wrap="square" rtlCol="0">
            <a:spAutoFit/>
          </a:bodyPr>
          <a:lstStyle/>
          <a:p>
            <a:r>
              <a:rPr lang="en-GB" sz="1414" b="1" dirty="0"/>
              <a:t>47.1% </a:t>
            </a:r>
          </a:p>
          <a:p>
            <a:r>
              <a:rPr lang="en-GB" sz="1414" b="1" dirty="0"/>
              <a:t>No religion</a:t>
            </a:r>
          </a:p>
        </p:txBody>
      </p:sp>
      <p:sp>
        <p:nvSpPr>
          <p:cNvPr id="1132" name="TextBox 1131">
            <a:extLst>
              <a:ext uri="{FF2B5EF4-FFF2-40B4-BE49-F238E27FC236}">
                <a16:creationId xmlns:a16="http://schemas.microsoft.com/office/drawing/2014/main" id="{240BEE01-83FD-3202-9192-B1B448B713EC}"/>
              </a:ext>
            </a:extLst>
          </p:cNvPr>
          <p:cNvSpPr txBox="1"/>
          <p:nvPr/>
        </p:nvSpPr>
        <p:spPr>
          <a:xfrm>
            <a:off x="12522858" y="18008492"/>
            <a:ext cx="893293" cy="527580"/>
          </a:xfrm>
          <a:prstGeom prst="rect">
            <a:avLst/>
          </a:prstGeom>
          <a:noFill/>
        </p:spPr>
        <p:txBody>
          <a:bodyPr wrap="square" rtlCol="0">
            <a:spAutoFit/>
          </a:bodyPr>
          <a:lstStyle/>
          <a:p>
            <a:r>
              <a:rPr lang="en-GB" sz="1414" b="1" dirty="0"/>
              <a:t>0.6% </a:t>
            </a:r>
          </a:p>
          <a:p>
            <a:r>
              <a:rPr lang="en-GB" sz="1414" b="1" dirty="0"/>
              <a:t>Muslim</a:t>
            </a:r>
          </a:p>
        </p:txBody>
      </p:sp>
      <p:sp>
        <p:nvSpPr>
          <p:cNvPr id="1134" name="TextBox 1133">
            <a:extLst>
              <a:ext uri="{FF2B5EF4-FFF2-40B4-BE49-F238E27FC236}">
                <a16:creationId xmlns:a16="http://schemas.microsoft.com/office/drawing/2014/main" id="{FA5EA291-07EB-49BC-1529-92C09EF7BFE9}"/>
              </a:ext>
            </a:extLst>
          </p:cNvPr>
          <p:cNvSpPr txBox="1"/>
          <p:nvPr/>
        </p:nvSpPr>
        <p:spPr>
          <a:xfrm>
            <a:off x="13082032" y="18462277"/>
            <a:ext cx="893293" cy="527580"/>
          </a:xfrm>
          <a:prstGeom prst="rect">
            <a:avLst/>
          </a:prstGeom>
          <a:noFill/>
        </p:spPr>
        <p:txBody>
          <a:bodyPr wrap="square" rtlCol="0">
            <a:spAutoFit/>
          </a:bodyPr>
          <a:lstStyle/>
          <a:p>
            <a:r>
              <a:rPr lang="en-GB" sz="1414" b="1" dirty="0"/>
              <a:t>0.6% </a:t>
            </a:r>
          </a:p>
          <a:p>
            <a:r>
              <a:rPr lang="en-GB" sz="1414" b="1" dirty="0"/>
              <a:t>Muslim</a:t>
            </a:r>
          </a:p>
        </p:txBody>
      </p:sp>
      <p:sp>
        <p:nvSpPr>
          <p:cNvPr id="1135" name="TextBox 1134">
            <a:extLst>
              <a:ext uri="{FF2B5EF4-FFF2-40B4-BE49-F238E27FC236}">
                <a16:creationId xmlns:a16="http://schemas.microsoft.com/office/drawing/2014/main" id="{80BD9949-50F3-6844-4CAE-9ED7A3C89323}"/>
              </a:ext>
            </a:extLst>
          </p:cNvPr>
          <p:cNvSpPr txBox="1"/>
          <p:nvPr/>
        </p:nvSpPr>
        <p:spPr>
          <a:xfrm>
            <a:off x="12640661" y="19400395"/>
            <a:ext cx="893293" cy="527580"/>
          </a:xfrm>
          <a:prstGeom prst="rect">
            <a:avLst/>
          </a:prstGeom>
          <a:noFill/>
        </p:spPr>
        <p:txBody>
          <a:bodyPr wrap="square" rtlCol="0">
            <a:spAutoFit/>
          </a:bodyPr>
          <a:lstStyle/>
          <a:p>
            <a:r>
              <a:rPr lang="en-GB" sz="1414" b="1" dirty="0"/>
              <a:t>1.3% </a:t>
            </a:r>
          </a:p>
          <a:p>
            <a:r>
              <a:rPr lang="en-GB" sz="1414" b="1" dirty="0"/>
              <a:t>Other</a:t>
            </a:r>
          </a:p>
        </p:txBody>
      </p:sp>
      <p:cxnSp>
        <p:nvCxnSpPr>
          <p:cNvPr id="1137" name="Straight Connector 1136">
            <a:extLst>
              <a:ext uri="{FF2B5EF4-FFF2-40B4-BE49-F238E27FC236}">
                <a16:creationId xmlns:a16="http://schemas.microsoft.com/office/drawing/2014/main" id="{54859E2F-1D28-7FB6-7333-17B0331EC536}"/>
              </a:ext>
            </a:extLst>
          </p:cNvPr>
          <p:cNvCxnSpPr>
            <a:cxnSpLocks/>
            <a:endCxn id="1134" idx="1"/>
          </p:cNvCxnSpPr>
          <p:nvPr/>
        </p:nvCxnSpPr>
        <p:spPr>
          <a:xfrm flipV="1">
            <a:off x="12694917" y="18726067"/>
            <a:ext cx="387115" cy="273894"/>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1139" name="Straight Connector 1138">
            <a:extLst>
              <a:ext uri="{FF2B5EF4-FFF2-40B4-BE49-F238E27FC236}">
                <a16:creationId xmlns:a16="http://schemas.microsoft.com/office/drawing/2014/main" id="{A348A5FD-CED5-9FF4-85C0-69C4465AE826}"/>
              </a:ext>
            </a:extLst>
          </p:cNvPr>
          <p:cNvCxnSpPr>
            <a:cxnSpLocks/>
          </p:cNvCxnSpPr>
          <p:nvPr/>
        </p:nvCxnSpPr>
        <p:spPr>
          <a:xfrm flipV="1">
            <a:off x="12618250" y="18488686"/>
            <a:ext cx="162481" cy="286729"/>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1141" name="TextBox 1140">
            <a:extLst>
              <a:ext uri="{FF2B5EF4-FFF2-40B4-BE49-F238E27FC236}">
                <a16:creationId xmlns:a16="http://schemas.microsoft.com/office/drawing/2014/main" id="{4EAC9509-C0D2-D38D-06D5-5E48380D93D0}"/>
              </a:ext>
            </a:extLst>
          </p:cNvPr>
          <p:cNvSpPr txBox="1"/>
          <p:nvPr/>
        </p:nvSpPr>
        <p:spPr>
          <a:xfrm>
            <a:off x="13438579" y="20141448"/>
            <a:ext cx="1660181" cy="309957"/>
          </a:xfrm>
          <a:prstGeom prst="rect">
            <a:avLst/>
          </a:prstGeom>
          <a:noFill/>
        </p:spPr>
        <p:txBody>
          <a:bodyPr wrap="square" rtlCol="0">
            <a:spAutoFit/>
          </a:bodyPr>
          <a:lstStyle/>
          <a:p>
            <a:r>
              <a:rPr lang="en-GB" sz="1414" dirty="0"/>
              <a:t>0.4% Other</a:t>
            </a:r>
          </a:p>
        </p:txBody>
      </p:sp>
      <p:sp>
        <p:nvSpPr>
          <p:cNvPr id="1142" name="TextBox 1141">
            <a:extLst>
              <a:ext uri="{FF2B5EF4-FFF2-40B4-BE49-F238E27FC236}">
                <a16:creationId xmlns:a16="http://schemas.microsoft.com/office/drawing/2014/main" id="{7BDB5C7E-1C37-DE03-6EE2-ED242CEA3FEA}"/>
              </a:ext>
            </a:extLst>
          </p:cNvPr>
          <p:cNvSpPr txBox="1"/>
          <p:nvPr/>
        </p:nvSpPr>
        <p:spPr>
          <a:xfrm>
            <a:off x="13433902" y="19871271"/>
            <a:ext cx="1660181" cy="309957"/>
          </a:xfrm>
          <a:prstGeom prst="rect">
            <a:avLst/>
          </a:prstGeom>
          <a:noFill/>
        </p:spPr>
        <p:txBody>
          <a:bodyPr wrap="square" rtlCol="0">
            <a:spAutoFit/>
          </a:bodyPr>
          <a:lstStyle/>
          <a:p>
            <a:r>
              <a:rPr lang="en-GB" sz="1414" dirty="0"/>
              <a:t>0.4% Buddhist</a:t>
            </a:r>
          </a:p>
        </p:txBody>
      </p:sp>
      <p:sp>
        <p:nvSpPr>
          <p:cNvPr id="1143" name="TextBox 1142">
            <a:extLst>
              <a:ext uri="{FF2B5EF4-FFF2-40B4-BE49-F238E27FC236}">
                <a16:creationId xmlns:a16="http://schemas.microsoft.com/office/drawing/2014/main" id="{7D717E27-E97E-208B-E209-6F396B4A68FC}"/>
              </a:ext>
            </a:extLst>
          </p:cNvPr>
          <p:cNvSpPr txBox="1"/>
          <p:nvPr/>
        </p:nvSpPr>
        <p:spPr>
          <a:xfrm>
            <a:off x="13434268" y="19624911"/>
            <a:ext cx="1660181" cy="309957"/>
          </a:xfrm>
          <a:prstGeom prst="rect">
            <a:avLst/>
          </a:prstGeom>
          <a:noFill/>
        </p:spPr>
        <p:txBody>
          <a:bodyPr wrap="square" rtlCol="0">
            <a:spAutoFit/>
          </a:bodyPr>
          <a:lstStyle/>
          <a:p>
            <a:r>
              <a:rPr lang="en-GB" sz="1414" dirty="0"/>
              <a:t>0.3% Hindu</a:t>
            </a:r>
          </a:p>
        </p:txBody>
      </p:sp>
      <p:sp>
        <p:nvSpPr>
          <p:cNvPr id="1144" name="TextBox 1143">
            <a:extLst>
              <a:ext uri="{FF2B5EF4-FFF2-40B4-BE49-F238E27FC236}">
                <a16:creationId xmlns:a16="http://schemas.microsoft.com/office/drawing/2014/main" id="{DD7F2011-A367-8E04-DD4E-FB08F1EA7320}"/>
              </a:ext>
            </a:extLst>
          </p:cNvPr>
          <p:cNvSpPr txBox="1"/>
          <p:nvPr/>
        </p:nvSpPr>
        <p:spPr>
          <a:xfrm>
            <a:off x="13423126" y="19364980"/>
            <a:ext cx="1660181" cy="309957"/>
          </a:xfrm>
          <a:prstGeom prst="rect">
            <a:avLst/>
          </a:prstGeom>
          <a:noFill/>
        </p:spPr>
        <p:txBody>
          <a:bodyPr wrap="square" rtlCol="0">
            <a:spAutoFit/>
          </a:bodyPr>
          <a:lstStyle/>
          <a:p>
            <a:r>
              <a:rPr lang="en-GB" sz="1414" dirty="0"/>
              <a:t>0.2% Jewish</a:t>
            </a:r>
          </a:p>
        </p:txBody>
      </p:sp>
      <p:sp>
        <p:nvSpPr>
          <p:cNvPr id="1145" name="TextBox 1144">
            <a:extLst>
              <a:ext uri="{FF2B5EF4-FFF2-40B4-BE49-F238E27FC236}">
                <a16:creationId xmlns:a16="http://schemas.microsoft.com/office/drawing/2014/main" id="{88EE26DB-3C40-905B-0E0F-E65E137D6DAF}"/>
              </a:ext>
            </a:extLst>
          </p:cNvPr>
          <p:cNvSpPr txBox="1"/>
          <p:nvPr/>
        </p:nvSpPr>
        <p:spPr>
          <a:xfrm>
            <a:off x="13423709" y="19094974"/>
            <a:ext cx="1660181" cy="309957"/>
          </a:xfrm>
          <a:prstGeom prst="rect">
            <a:avLst/>
          </a:prstGeom>
          <a:noFill/>
        </p:spPr>
        <p:txBody>
          <a:bodyPr wrap="square" rtlCol="0">
            <a:spAutoFit/>
          </a:bodyPr>
          <a:lstStyle/>
          <a:p>
            <a:r>
              <a:rPr lang="en-GB" sz="1414" dirty="0"/>
              <a:t>0.1% Sikh</a:t>
            </a:r>
          </a:p>
        </p:txBody>
      </p:sp>
      <p:sp>
        <p:nvSpPr>
          <p:cNvPr id="1148" name="TextBox 1147">
            <a:extLst>
              <a:ext uri="{FF2B5EF4-FFF2-40B4-BE49-F238E27FC236}">
                <a16:creationId xmlns:a16="http://schemas.microsoft.com/office/drawing/2014/main" id="{B227379F-CC02-AA9F-2FAB-F707AF424EC3}"/>
              </a:ext>
            </a:extLst>
          </p:cNvPr>
          <p:cNvSpPr txBox="1"/>
          <p:nvPr/>
        </p:nvSpPr>
        <p:spPr>
          <a:xfrm>
            <a:off x="16190568" y="16566658"/>
            <a:ext cx="3333933" cy="1137043"/>
          </a:xfrm>
          <a:prstGeom prst="rect">
            <a:avLst/>
          </a:prstGeom>
          <a:noFill/>
        </p:spPr>
        <p:txBody>
          <a:bodyPr wrap="square" rtlCol="0">
            <a:spAutoFit/>
          </a:bodyPr>
          <a:lstStyle/>
          <a:p>
            <a:r>
              <a:rPr lang="en-GB" sz="2263" b="1" dirty="0">
                <a:solidFill>
                  <a:schemeClr val="accent6">
                    <a:lumMod val="50000"/>
                  </a:schemeClr>
                </a:solidFill>
              </a:rPr>
              <a:t>95.3%</a:t>
            </a:r>
            <a:r>
              <a:rPr lang="en-GB" sz="2263" dirty="0"/>
              <a:t> of households have </a:t>
            </a:r>
            <a:r>
              <a:rPr lang="en-GB" sz="2263" b="1" dirty="0"/>
              <a:t>English as the main language</a:t>
            </a:r>
          </a:p>
        </p:txBody>
      </p:sp>
      <p:sp>
        <p:nvSpPr>
          <p:cNvPr id="1149" name="TextBox 1148">
            <a:extLst>
              <a:ext uri="{FF2B5EF4-FFF2-40B4-BE49-F238E27FC236}">
                <a16:creationId xmlns:a16="http://schemas.microsoft.com/office/drawing/2014/main" id="{F6047F16-3E0D-31CC-C805-99EE6725215E}"/>
              </a:ext>
            </a:extLst>
          </p:cNvPr>
          <p:cNvSpPr txBox="1"/>
          <p:nvPr/>
        </p:nvSpPr>
        <p:spPr>
          <a:xfrm>
            <a:off x="16177721" y="14835306"/>
            <a:ext cx="3423407" cy="1485278"/>
          </a:xfrm>
          <a:prstGeom prst="rect">
            <a:avLst/>
          </a:prstGeom>
          <a:noFill/>
        </p:spPr>
        <p:txBody>
          <a:bodyPr wrap="square" rtlCol="0">
            <a:spAutoFit/>
          </a:bodyPr>
          <a:lstStyle/>
          <a:p>
            <a:r>
              <a:rPr lang="en-GB" sz="2263" b="1" dirty="0"/>
              <a:t>UK Identity:</a:t>
            </a:r>
          </a:p>
          <a:p>
            <a:r>
              <a:rPr lang="en-GB" sz="2263" b="1" dirty="0">
                <a:solidFill>
                  <a:srgbClr val="FF0000"/>
                </a:solidFill>
              </a:rPr>
              <a:t>94.7%</a:t>
            </a:r>
            <a:r>
              <a:rPr lang="en-GB" sz="2263" dirty="0"/>
              <a:t> have UK identity</a:t>
            </a:r>
          </a:p>
          <a:p>
            <a:r>
              <a:rPr lang="en-GB" sz="2263" b="1" dirty="0"/>
              <a:t>1.5%</a:t>
            </a:r>
            <a:r>
              <a:rPr lang="en-GB" sz="2263" dirty="0"/>
              <a:t> have UK and non-UK </a:t>
            </a:r>
            <a:r>
              <a:rPr lang="en-GB" sz="2263" b="1" dirty="0">
                <a:solidFill>
                  <a:srgbClr val="FF0000"/>
                </a:solidFill>
              </a:rPr>
              <a:t>4.4% </a:t>
            </a:r>
            <a:r>
              <a:rPr lang="en-GB" sz="2263" dirty="0"/>
              <a:t>have non-UK identity</a:t>
            </a:r>
          </a:p>
        </p:txBody>
      </p:sp>
      <p:sp>
        <p:nvSpPr>
          <p:cNvPr id="1150" name="TextBox 1149">
            <a:extLst>
              <a:ext uri="{FF2B5EF4-FFF2-40B4-BE49-F238E27FC236}">
                <a16:creationId xmlns:a16="http://schemas.microsoft.com/office/drawing/2014/main" id="{ADB30E44-AF99-AF51-74E5-DE85B01C8A99}"/>
              </a:ext>
            </a:extLst>
          </p:cNvPr>
          <p:cNvSpPr txBox="1"/>
          <p:nvPr/>
        </p:nvSpPr>
        <p:spPr>
          <a:xfrm>
            <a:off x="16242289" y="18694635"/>
            <a:ext cx="3333933" cy="1485278"/>
          </a:xfrm>
          <a:prstGeom prst="rect">
            <a:avLst/>
          </a:prstGeom>
          <a:noFill/>
        </p:spPr>
        <p:txBody>
          <a:bodyPr wrap="square" rtlCol="0">
            <a:spAutoFit/>
          </a:bodyPr>
          <a:lstStyle/>
          <a:p>
            <a:r>
              <a:rPr lang="en-GB" sz="2263" b="1" dirty="0"/>
              <a:t>Sexual orientation:</a:t>
            </a:r>
          </a:p>
          <a:p>
            <a:r>
              <a:rPr lang="en-GB" sz="2263" dirty="0"/>
              <a:t>Heterosexual – </a:t>
            </a:r>
            <a:r>
              <a:rPr lang="en-GB" sz="2263" b="1" dirty="0">
                <a:solidFill>
                  <a:srgbClr val="FF0000"/>
                </a:solidFill>
              </a:rPr>
              <a:t>90.7%</a:t>
            </a:r>
          </a:p>
          <a:p>
            <a:r>
              <a:rPr lang="en-GB" sz="2263" dirty="0"/>
              <a:t>LGBQT+ – </a:t>
            </a:r>
            <a:r>
              <a:rPr lang="en-GB" sz="2263" b="1" dirty="0">
                <a:solidFill>
                  <a:schemeClr val="accent1">
                    <a:lumMod val="75000"/>
                  </a:schemeClr>
                </a:solidFill>
              </a:rPr>
              <a:t>3.1%</a:t>
            </a:r>
          </a:p>
          <a:p>
            <a:r>
              <a:rPr lang="en-GB" sz="2263" dirty="0"/>
              <a:t>Not answered – </a:t>
            </a:r>
            <a:r>
              <a:rPr lang="en-GB" sz="2263" b="1" dirty="0">
                <a:solidFill>
                  <a:schemeClr val="accent6">
                    <a:lumMod val="50000"/>
                  </a:schemeClr>
                </a:solidFill>
              </a:rPr>
              <a:t>6.2%</a:t>
            </a:r>
          </a:p>
        </p:txBody>
      </p:sp>
      <p:sp>
        <p:nvSpPr>
          <p:cNvPr id="1151" name="TextBox 1150">
            <a:extLst>
              <a:ext uri="{FF2B5EF4-FFF2-40B4-BE49-F238E27FC236}">
                <a16:creationId xmlns:a16="http://schemas.microsoft.com/office/drawing/2014/main" id="{D6729B22-9FC4-2A04-D99F-7114C99C2D77}"/>
              </a:ext>
            </a:extLst>
          </p:cNvPr>
          <p:cNvSpPr txBox="1"/>
          <p:nvPr/>
        </p:nvSpPr>
        <p:spPr>
          <a:xfrm>
            <a:off x="10729225" y="17561253"/>
            <a:ext cx="3423407" cy="440570"/>
          </a:xfrm>
          <a:prstGeom prst="rect">
            <a:avLst/>
          </a:prstGeom>
          <a:noFill/>
        </p:spPr>
        <p:txBody>
          <a:bodyPr wrap="square" rtlCol="0">
            <a:spAutoFit/>
          </a:bodyPr>
          <a:lstStyle/>
          <a:p>
            <a:r>
              <a:rPr lang="en-GB" sz="2263" b="1" dirty="0"/>
              <a:t>Religious belief:</a:t>
            </a:r>
          </a:p>
        </p:txBody>
      </p:sp>
      <p:sp>
        <p:nvSpPr>
          <p:cNvPr id="1152" name="TextBox 1151">
            <a:extLst>
              <a:ext uri="{FF2B5EF4-FFF2-40B4-BE49-F238E27FC236}">
                <a16:creationId xmlns:a16="http://schemas.microsoft.com/office/drawing/2014/main" id="{4CE2522F-90BD-C8D7-9D35-3740293FAD00}"/>
              </a:ext>
            </a:extLst>
          </p:cNvPr>
          <p:cNvSpPr txBox="1"/>
          <p:nvPr/>
        </p:nvSpPr>
        <p:spPr>
          <a:xfrm>
            <a:off x="10691078" y="14587619"/>
            <a:ext cx="3423407" cy="440570"/>
          </a:xfrm>
          <a:prstGeom prst="rect">
            <a:avLst/>
          </a:prstGeom>
          <a:noFill/>
        </p:spPr>
        <p:txBody>
          <a:bodyPr wrap="square" rtlCol="0">
            <a:spAutoFit/>
          </a:bodyPr>
          <a:lstStyle/>
          <a:p>
            <a:r>
              <a:rPr lang="en-GB" sz="2263" b="1" dirty="0"/>
              <a:t>Ethnicity:</a:t>
            </a:r>
          </a:p>
        </p:txBody>
      </p:sp>
      <p:sp>
        <p:nvSpPr>
          <p:cNvPr id="1153" name="TextBox 1152">
            <a:extLst>
              <a:ext uri="{FF2B5EF4-FFF2-40B4-BE49-F238E27FC236}">
                <a16:creationId xmlns:a16="http://schemas.microsoft.com/office/drawing/2014/main" id="{D3EFD92B-4CE5-0BBE-1208-0C8193412904}"/>
              </a:ext>
            </a:extLst>
          </p:cNvPr>
          <p:cNvSpPr txBox="1"/>
          <p:nvPr/>
        </p:nvSpPr>
        <p:spPr>
          <a:xfrm>
            <a:off x="12965189" y="16630398"/>
            <a:ext cx="2898333" cy="288220"/>
          </a:xfrm>
          <a:prstGeom prst="rect">
            <a:avLst/>
          </a:prstGeom>
          <a:noFill/>
        </p:spPr>
        <p:txBody>
          <a:bodyPr wrap="square" rtlCol="0">
            <a:spAutoFit/>
          </a:bodyPr>
          <a:lstStyle/>
          <a:p>
            <a:r>
              <a:rPr lang="en-GB" sz="1273" dirty="0"/>
              <a:t>1.7% Mixed or multiple ethic group</a:t>
            </a:r>
          </a:p>
        </p:txBody>
      </p:sp>
      <p:sp>
        <p:nvSpPr>
          <p:cNvPr id="1154" name="TextBox 1153">
            <a:extLst>
              <a:ext uri="{FF2B5EF4-FFF2-40B4-BE49-F238E27FC236}">
                <a16:creationId xmlns:a16="http://schemas.microsoft.com/office/drawing/2014/main" id="{80B70286-4C0D-A7F0-30E1-6408CAED69F4}"/>
              </a:ext>
            </a:extLst>
          </p:cNvPr>
          <p:cNvSpPr txBox="1"/>
          <p:nvPr/>
        </p:nvSpPr>
        <p:spPr>
          <a:xfrm>
            <a:off x="12941512" y="15487466"/>
            <a:ext cx="2898333" cy="288220"/>
          </a:xfrm>
          <a:prstGeom prst="rect">
            <a:avLst/>
          </a:prstGeom>
          <a:noFill/>
        </p:spPr>
        <p:txBody>
          <a:bodyPr wrap="square" rtlCol="0">
            <a:spAutoFit/>
          </a:bodyPr>
          <a:lstStyle/>
          <a:p>
            <a:r>
              <a:rPr lang="en-GB" sz="1273" dirty="0"/>
              <a:t>0.6% Other ethnic group</a:t>
            </a:r>
          </a:p>
        </p:txBody>
      </p:sp>
      <p:sp>
        <p:nvSpPr>
          <p:cNvPr id="1155" name="TextBox 1154">
            <a:extLst>
              <a:ext uri="{FF2B5EF4-FFF2-40B4-BE49-F238E27FC236}">
                <a16:creationId xmlns:a16="http://schemas.microsoft.com/office/drawing/2014/main" id="{EF9CD285-77DE-D024-084A-F25AA7EC554E}"/>
              </a:ext>
            </a:extLst>
          </p:cNvPr>
          <p:cNvSpPr txBox="1"/>
          <p:nvPr/>
        </p:nvSpPr>
        <p:spPr>
          <a:xfrm>
            <a:off x="12939866" y="15778365"/>
            <a:ext cx="2898333" cy="484107"/>
          </a:xfrm>
          <a:prstGeom prst="rect">
            <a:avLst/>
          </a:prstGeom>
          <a:noFill/>
        </p:spPr>
        <p:txBody>
          <a:bodyPr wrap="square" rtlCol="0">
            <a:spAutoFit/>
          </a:bodyPr>
          <a:lstStyle/>
          <a:p>
            <a:r>
              <a:rPr lang="en-GB" sz="1273" dirty="0"/>
              <a:t>0.8% Black, Black British, Black Welsh, Caribbean or African</a:t>
            </a:r>
          </a:p>
        </p:txBody>
      </p:sp>
      <p:sp>
        <p:nvSpPr>
          <p:cNvPr id="1156" name="TextBox 1155">
            <a:extLst>
              <a:ext uri="{FF2B5EF4-FFF2-40B4-BE49-F238E27FC236}">
                <a16:creationId xmlns:a16="http://schemas.microsoft.com/office/drawing/2014/main" id="{DA5B65E7-1D29-D597-A56F-0FC54E2A8313}"/>
              </a:ext>
            </a:extLst>
          </p:cNvPr>
          <p:cNvSpPr txBox="1"/>
          <p:nvPr/>
        </p:nvSpPr>
        <p:spPr>
          <a:xfrm>
            <a:off x="12951375" y="16220622"/>
            <a:ext cx="2898333" cy="288220"/>
          </a:xfrm>
          <a:prstGeom prst="rect">
            <a:avLst/>
          </a:prstGeom>
          <a:noFill/>
        </p:spPr>
        <p:txBody>
          <a:bodyPr wrap="square" rtlCol="0">
            <a:spAutoFit/>
          </a:bodyPr>
          <a:lstStyle/>
          <a:p>
            <a:r>
              <a:rPr lang="en-GB" sz="1273" dirty="0"/>
              <a:t>1.1% Asian, Asian British or Asian Welsh</a:t>
            </a:r>
          </a:p>
        </p:txBody>
      </p:sp>
      <p:sp>
        <p:nvSpPr>
          <p:cNvPr id="1157" name="TextBox 1156">
            <a:extLst>
              <a:ext uri="{FF2B5EF4-FFF2-40B4-BE49-F238E27FC236}">
                <a16:creationId xmlns:a16="http://schemas.microsoft.com/office/drawing/2014/main" id="{31DFE2F2-7291-66FA-9099-1D6ADF94D589}"/>
              </a:ext>
            </a:extLst>
          </p:cNvPr>
          <p:cNvSpPr txBox="1"/>
          <p:nvPr/>
        </p:nvSpPr>
        <p:spPr>
          <a:xfrm>
            <a:off x="11478013" y="16974671"/>
            <a:ext cx="2898333" cy="288220"/>
          </a:xfrm>
          <a:prstGeom prst="rect">
            <a:avLst/>
          </a:prstGeom>
          <a:noFill/>
        </p:spPr>
        <p:txBody>
          <a:bodyPr wrap="square" rtlCol="0">
            <a:spAutoFit/>
          </a:bodyPr>
          <a:lstStyle/>
          <a:p>
            <a:pPr algn="ctr"/>
            <a:r>
              <a:rPr lang="en-GB" sz="1273" dirty="0"/>
              <a:t>95.9% White</a:t>
            </a:r>
          </a:p>
        </p:txBody>
      </p:sp>
      <p:sp>
        <p:nvSpPr>
          <p:cNvPr id="1158" name="TextBox 1157">
            <a:extLst>
              <a:ext uri="{FF2B5EF4-FFF2-40B4-BE49-F238E27FC236}">
                <a16:creationId xmlns:a16="http://schemas.microsoft.com/office/drawing/2014/main" id="{5095F99F-EFC2-8FEC-B66A-3C84B349223E}"/>
              </a:ext>
            </a:extLst>
          </p:cNvPr>
          <p:cNvSpPr txBox="1"/>
          <p:nvPr/>
        </p:nvSpPr>
        <p:spPr>
          <a:xfrm>
            <a:off x="10817170" y="15491963"/>
            <a:ext cx="615461" cy="309957"/>
          </a:xfrm>
          <a:prstGeom prst="rect">
            <a:avLst/>
          </a:prstGeom>
          <a:noFill/>
          <a:ln>
            <a:noFill/>
          </a:ln>
        </p:spPr>
        <p:txBody>
          <a:bodyPr wrap="square" rtlCol="0">
            <a:spAutoFit/>
          </a:bodyPr>
          <a:lstStyle/>
          <a:p>
            <a:r>
              <a:rPr lang="en-GB" sz="1414" dirty="0"/>
              <a:t>0.5%</a:t>
            </a:r>
          </a:p>
        </p:txBody>
      </p:sp>
      <p:sp>
        <p:nvSpPr>
          <p:cNvPr id="1159" name="TextBox 1158">
            <a:extLst>
              <a:ext uri="{FF2B5EF4-FFF2-40B4-BE49-F238E27FC236}">
                <a16:creationId xmlns:a16="http://schemas.microsoft.com/office/drawing/2014/main" id="{F9101196-F41B-1B84-B098-5809163F1089}"/>
              </a:ext>
            </a:extLst>
          </p:cNvPr>
          <p:cNvSpPr txBox="1"/>
          <p:nvPr/>
        </p:nvSpPr>
        <p:spPr>
          <a:xfrm>
            <a:off x="10817390" y="15888047"/>
            <a:ext cx="615461" cy="309957"/>
          </a:xfrm>
          <a:prstGeom prst="rect">
            <a:avLst/>
          </a:prstGeom>
          <a:noFill/>
          <a:ln>
            <a:noFill/>
          </a:ln>
        </p:spPr>
        <p:txBody>
          <a:bodyPr wrap="square" rtlCol="0">
            <a:spAutoFit/>
          </a:bodyPr>
          <a:lstStyle/>
          <a:p>
            <a:r>
              <a:rPr lang="en-GB" sz="1414" dirty="0"/>
              <a:t>2.3%</a:t>
            </a:r>
          </a:p>
        </p:txBody>
      </p:sp>
      <p:sp>
        <p:nvSpPr>
          <p:cNvPr id="1160" name="TextBox 1159">
            <a:extLst>
              <a:ext uri="{FF2B5EF4-FFF2-40B4-BE49-F238E27FC236}">
                <a16:creationId xmlns:a16="http://schemas.microsoft.com/office/drawing/2014/main" id="{93E452B5-8382-CA98-5E5A-240B372FCE6A}"/>
              </a:ext>
            </a:extLst>
          </p:cNvPr>
          <p:cNvSpPr txBox="1"/>
          <p:nvPr/>
        </p:nvSpPr>
        <p:spPr>
          <a:xfrm>
            <a:off x="10722238" y="16243707"/>
            <a:ext cx="615461" cy="527580"/>
          </a:xfrm>
          <a:prstGeom prst="rect">
            <a:avLst/>
          </a:prstGeom>
          <a:noFill/>
          <a:ln>
            <a:noFill/>
          </a:ln>
        </p:spPr>
        <p:txBody>
          <a:bodyPr wrap="square" rtlCol="0">
            <a:spAutoFit/>
          </a:bodyPr>
          <a:lstStyle/>
          <a:p>
            <a:r>
              <a:rPr lang="en-GB" sz="1414" dirty="0"/>
              <a:t>  1.5%</a:t>
            </a:r>
          </a:p>
        </p:txBody>
      </p:sp>
      <p:sp>
        <p:nvSpPr>
          <p:cNvPr id="1161" name="TextBox 1160">
            <a:extLst>
              <a:ext uri="{FF2B5EF4-FFF2-40B4-BE49-F238E27FC236}">
                <a16:creationId xmlns:a16="http://schemas.microsoft.com/office/drawing/2014/main" id="{3D357474-E2E1-F53C-4B71-25421993609E}"/>
              </a:ext>
            </a:extLst>
          </p:cNvPr>
          <p:cNvSpPr txBox="1"/>
          <p:nvPr/>
        </p:nvSpPr>
        <p:spPr>
          <a:xfrm>
            <a:off x="10807354" y="16609743"/>
            <a:ext cx="615461" cy="309957"/>
          </a:xfrm>
          <a:prstGeom prst="rect">
            <a:avLst/>
          </a:prstGeom>
          <a:noFill/>
          <a:ln>
            <a:noFill/>
          </a:ln>
        </p:spPr>
        <p:txBody>
          <a:bodyPr wrap="square" rtlCol="0">
            <a:spAutoFit/>
          </a:bodyPr>
          <a:lstStyle/>
          <a:p>
            <a:r>
              <a:rPr lang="en-GB" sz="1414" dirty="0"/>
              <a:t>1.8%</a:t>
            </a:r>
          </a:p>
        </p:txBody>
      </p:sp>
      <p:sp>
        <p:nvSpPr>
          <p:cNvPr id="1162" name="TextBox 1161">
            <a:extLst>
              <a:ext uri="{FF2B5EF4-FFF2-40B4-BE49-F238E27FC236}">
                <a16:creationId xmlns:a16="http://schemas.microsoft.com/office/drawing/2014/main" id="{DB757C92-22C9-B146-414F-7F6C67012BD1}"/>
              </a:ext>
            </a:extLst>
          </p:cNvPr>
          <p:cNvSpPr txBox="1"/>
          <p:nvPr/>
        </p:nvSpPr>
        <p:spPr>
          <a:xfrm>
            <a:off x="10777905" y="16944679"/>
            <a:ext cx="615461" cy="527580"/>
          </a:xfrm>
          <a:prstGeom prst="rect">
            <a:avLst/>
          </a:prstGeom>
          <a:noFill/>
          <a:ln>
            <a:noFill/>
          </a:ln>
        </p:spPr>
        <p:txBody>
          <a:bodyPr wrap="square" rtlCol="0">
            <a:spAutoFit/>
          </a:bodyPr>
          <a:lstStyle/>
          <a:p>
            <a:r>
              <a:rPr lang="en-GB" sz="1414" dirty="0"/>
              <a:t>93.8%</a:t>
            </a:r>
          </a:p>
        </p:txBody>
      </p:sp>
      <p:sp>
        <p:nvSpPr>
          <p:cNvPr id="1168" name="TextBox 1167">
            <a:extLst>
              <a:ext uri="{FF2B5EF4-FFF2-40B4-BE49-F238E27FC236}">
                <a16:creationId xmlns:a16="http://schemas.microsoft.com/office/drawing/2014/main" id="{F5ED8401-260D-2F6A-560E-869E400CDBF6}"/>
              </a:ext>
            </a:extLst>
          </p:cNvPr>
          <p:cNvSpPr txBox="1"/>
          <p:nvPr/>
        </p:nvSpPr>
        <p:spPr>
          <a:xfrm>
            <a:off x="10539904" y="14963479"/>
            <a:ext cx="1043438" cy="527580"/>
          </a:xfrm>
          <a:prstGeom prst="rect">
            <a:avLst/>
          </a:prstGeom>
          <a:noFill/>
        </p:spPr>
        <p:txBody>
          <a:bodyPr wrap="square" rtlCol="0">
            <a:spAutoFit/>
          </a:bodyPr>
          <a:lstStyle/>
          <a:p>
            <a:pPr algn="ctr"/>
            <a:r>
              <a:rPr lang="en-GB" sz="1414" dirty="0"/>
              <a:t>Swale</a:t>
            </a:r>
          </a:p>
          <a:p>
            <a:pPr algn="ctr"/>
            <a:r>
              <a:rPr lang="en-GB" sz="1414" dirty="0"/>
              <a:t>comparison</a:t>
            </a:r>
          </a:p>
        </p:txBody>
      </p:sp>
      <p:sp>
        <p:nvSpPr>
          <p:cNvPr id="1169" name="TextBox 1168">
            <a:extLst>
              <a:ext uri="{FF2B5EF4-FFF2-40B4-BE49-F238E27FC236}">
                <a16:creationId xmlns:a16="http://schemas.microsoft.com/office/drawing/2014/main" id="{A6ADAD18-3743-56D9-8ADB-F65F4A4F729E}"/>
              </a:ext>
            </a:extLst>
          </p:cNvPr>
          <p:cNvSpPr txBox="1"/>
          <p:nvPr/>
        </p:nvSpPr>
        <p:spPr>
          <a:xfrm>
            <a:off x="12445156" y="14953767"/>
            <a:ext cx="1043438" cy="527580"/>
          </a:xfrm>
          <a:prstGeom prst="rect">
            <a:avLst/>
          </a:prstGeom>
          <a:noFill/>
        </p:spPr>
        <p:txBody>
          <a:bodyPr wrap="square" rtlCol="0">
            <a:spAutoFit/>
          </a:bodyPr>
          <a:lstStyle/>
          <a:p>
            <a:pPr algn="ctr"/>
            <a:r>
              <a:rPr lang="en-GB" sz="1414" dirty="0"/>
              <a:t>Faversham ethnicities</a:t>
            </a:r>
          </a:p>
        </p:txBody>
      </p:sp>
      <p:sp>
        <p:nvSpPr>
          <p:cNvPr id="1170" name="Rectangle 1169">
            <a:extLst>
              <a:ext uri="{FF2B5EF4-FFF2-40B4-BE49-F238E27FC236}">
                <a16:creationId xmlns:a16="http://schemas.microsoft.com/office/drawing/2014/main" id="{C161F4C7-84B7-9728-A9FE-475116561F78}"/>
              </a:ext>
            </a:extLst>
          </p:cNvPr>
          <p:cNvSpPr/>
          <p:nvPr/>
        </p:nvSpPr>
        <p:spPr>
          <a:xfrm>
            <a:off x="24484144" y="11592953"/>
            <a:ext cx="789782" cy="115109"/>
          </a:xfrm>
          <a:prstGeom prst="rect">
            <a:avLst/>
          </a:prstGeom>
          <a:solidFill>
            <a:srgbClr val="3E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3"/>
          </a:p>
        </p:txBody>
      </p:sp>
      <p:sp>
        <p:nvSpPr>
          <p:cNvPr id="1171" name="Rectangle 1170">
            <a:extLst>
              <a:ext uri="{FF2B5EF4-FFF2-40B4-BE49-F238E27FC236}">
                <a16:creationId xmlns:a16="http://schemas.microsoft.com/office/drawing/2014/main" id="{5AD8F38E-D4F2-BB5B-B029-B057137C2A4D}"/>
              </a:ext>
            </a:extLst>
          </p:cNvPr>
          <p:cNvSpPr/>
          <p:nvPr/>
        </p:nvSpPr>
        <p:spPr>
          <a:xfrm>
            <a:off x="4757140" y="12100164"/>
            <a:ext cx="688681" cy="103750"/>
          </a:xfrm>
          <a:prstGeom prst="rect">
            <a:avLst/>
          </a:prstGeom>
          <a:solidFill>
            <a:srgbClr val="3E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3"/>
          </a:p>
        </p:txBody>
      </p:sp>
      <p:sp>
        <p:nvSpPr>
          <p:cNvPr id="1172" name="Rectangle 1171">
            <a:extLst>
              <a:ext uri="{FF2B5EF4-FFF2-40B4-BE49-F238E27FC236}">
                <a16:creationId xmlns:a16="http://schemas.microsoft.com/office/drawing/2014/main" id="{99AD26EB-7EE8-CEC5-276B-6CF634855FF0}"/>
              </a:ext>
            </a:extLst>
          </p:cNvPr>
          <p:cNvSpPr/>
          <p:nvPr/>
        </p:nvSpPr>
        <p:spPr>
          <a:xfrm>
            <a:off x="4070888" y="12100403"/>
            <a:ext cx="688681" cy="103750"/>
          </a:xfrm>
          <a:prstGeom prst="rect">
            <a:avLst/>
          </a:prstGeom>
          <a:solidFill>
            <a:srgbClr val="69CD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3"/>
          </a:p>
        </p:txBody>
      </p:sp>
      <p:graphicFrame>
        <p:nvGraphicFramePr>
          <p:cNvPr id="1173" name="Chart 1172">
            <a:extLst>
              <a:ext uri="{FF2B5EF4-FFF2-40B4-BE49-F238E27FC236}">
                <a16:creationId xmlns:a16="http://schemas.microsoft.com/office/drawing/2014/main" id="{E98D7505-5AA2-B7B9-60C6-84AE3579BE41}"/>
              </a:ext>
            </a:extLst>
          </p:cNvPr>
          <p:cNvGraphicFramePr>
            <a:graphicFrameLocks/>
          </p:cNvGraphicFramePr>
          <p:nvPr>
            <p:extLst>
              <p:ext uri="{D42A27DB-BD31-4B8C-83A1-F6EECF244321}">
                <p14:modId xmlns:p14="http://schemas.microsoft.com/office/powerpoint/2010/main" val="3502319847"/>
              </p:ext>
            </p:extLst>
          </p:nvPr>
        </p:nvGraphicFramePr>
        <p:xfrm>
          <a:off x="7575578" y="9915016"/>
          <a:ext cx="1999053" cy="3103651"/>
        </p:xfrm>
        <a:graphic>
          <a:graphicData uri="http://schemas.openxmlformats.org/drawingml/2006/chart">
            <c:chart xmlns:c="http://schemas.openxmlformats.org/drawingml/2006/chart" xmlns:r="http://schemas.openxmlformats.org/officeDocument/2006/relationships" r:id="rId40"/>
          </a:graphicData>
        </a:graphic>
      </p:graphicFrame>
      <p:sp>
        <p:nvSpPr>
          <p:cNvPr id="1174" name="TextBox 1173">
            <a:extLst>
              <a:ext uri="{FF2B5EF4-FFF2-40B4-BE49-F238E27FC236}">
                <a16:creationId xmlns:a16="http://schemas.microsoft.com/office/drawing/2014/main" id="{1AFFE6D9-C6E2-5FA7-9C84-DF7E770DBD86}"/>
              </a:ext>
            </a:extLst>
          </p:cNvPr>
          <p:cNvSpPr txBox="1"/>
          <p:nvPr/>
        </p:nvSpPr>
        <p:spPr>
          <a:xfrm>
            <a:off x="7978794" y="11814887"/>
            <a:ext cx="1119750" cy="962828"/>
          </a:xfrm>
          <a:prstGeom prst="rect">
            <a:avLst/>
          </a:prstGeom>
          <a:noFill/>
        </p:spPr>
        <p:txBody>
          <a:bodyPr wrap="square" rtlCol="0">
            <a:spAutoFit/>
          </a:bodyPr>
          <a:lstStyle/>
          <a:p>
            <a:pPr algn="ctr"/>
            <a:r>
              <a:rPr lang="en-GB" sz="1414" dirty="0"/>
              <a:t>40.9% </a:t>
            </a:r>
          </a:p>
          <a:p>
            <a:pPr algn="ctr"/>
            <a:r>
              <a:rPr lang="en-GB" sz="1414" dirty="0"/>
              <a:t>School qualifications</a:t>
            </a:r>
          </a:p>
        </p:txBody>
      </p:sp>
      <p:sp>
        <p:nvSpPr>
          <p:cNvPr id="1175" name="TextBox 1174">
            <a:extLst>
              <a:ext uri="{FF2B5EF4-FFF2-40B4-BE49-F238E27FC236}">
                <a16:creationId xmlns:a16="http://schemas.microsoft.com/office/drawing/2014/main" id="{77E3FBEF-1A42-BE82-E08B-727B65518E7A}"/>
              </a:ext>
            </a:extLst>
          </p:cNvPr>
          <p:cNvSpPr txBox="1"/>
          <p:nvPr/>
        </p:nvSpPr>
        <p:spPr>
          <a:xfrm>
            <a:off x="8020351" y="10531347"/>
            <a:ext cx="1119750" cy="962828"/>
          </a:xfrm>
          <a:prstGeom prst="rect">
            <a:avLst/>
          </a:prstGeom>
          <a:noFill/>
        </p:spPr>
        <p:txBody>
          <a:bodyPr wrap="square" rtlCol="0">
            <a:spAutoFit/>
          </a:bodyPr>
          <a:lstStyle/>
          <a:p>
            <a:pPr algn="ctr"/>
            <a:r>
              <a:rPr lang="en-GB" sz="1414" dirty="0"/>
              <a:t>31.3% </a:t>
            </a:r>
          </a:p>
          <a:p>
            <a:pPr algn="ctr"/>
            <a:r>
              <a:rPr lang="en-GB" sz="1414" dirty="0"/>
              <a:t>University</a:t>
            </a:r>
          </a:p>
          <a:p>
            <a:pPr algn="ctr"/>
            <a:r>
              <a:rPr lang="en-GB" sz="1414" dirty="0"/>
              <a:t>qualifications</a:t>
            </a:r>
          </a:p>
        </p:txBody>
      </p:sp>
      <p:sp>
        <p:nvSpPr>
          <p:cNvPr id="1176" name="TextBox 1175">
            <a:extLst>
              <a:ext uri="{FF2B5EF4-FFF2-40B4-BE49-F238E27FC236}">
                <a16:creationId xmlns:a16="http://schemas.microsoft.com/office/drawing/2014/main" id="{D40295B6-BAB1-06E0-95B5-FAB0AB565B6F}"/>
              </a:ext>
            </a:extLst>
          </p:cNvPr>
          <p:cNvSpPr txBox="1"/>
          <p:nvPr/>
        </p:nvSpPr>
        <p:spPr>
          <a:xfrm>
            <a:off x="8020350" y="12971404"/>
            <a:ext cx="1119750" cy="309957"/>
          </a:xfrm>
          <a:prstGeom prst="rect">
            <a:avLst/>
          </a:prstGeom>
          <a:noFill/>
        </p:spPr>
        <p:txBody>
          <a:bodyPr wrap="square" rtlCol="0">
            <a:spAutoFit/>
          </a:bodyPr>
          <a:lstStyle/>
          <a:p>
            <a:pPr algn="ctr"/>
            <a:r>
              <a:rPr lang="en-GB" sz="1414" dirty="0"/>
              <a:t>2.4% other</a:t>
            </a:r>
          </a:p>
        </p:txBody>
      </p:sp>
      <p:sp>
        <p:nvSpPr>
          <p:cNvPr id="1177" name="TextBox 1176">
            <a:extLst>
              <a:ext uri="{FF2B5EF4-FFF2-40B4-BE49-F238E27FC236}">
                <a16:creationId xmlns:a16="http://schemas.microsoft.com/office/drawing/2014/main" id="{AA8611A0-EAF6-6D23-A375-F55800CC785E}"/>
              </a:ext>
            </a:extLst>
          </p:cNvPr>
          <p:cNvSpPr txBox="1"/>
          <p:nvPr/>
        </p:nvSpPr>
        <p:spPr>
          <a:xfrm>
            <a:off x="6723912" y="9445082"/>
            <a:ext cx="1425132" cy="527580"/>
          </a:xfrm>
          <a:prstGeom prst="rect">
            <a:avLst/>
          </a:prstGeom>
          <a:noFill/>
        </p:spPr>
        <p:txBody>
          <a:bodyPr wrap="square" rtlCol="0">
            <a:spAutoFit/>
          </a:bodyPr>
          <a:lstStyle/>
          <a:p>
            <a:pPr algn="ctr"/>
            <a:r>
              <a:rPr lang="en-GB" sz="1414" dirty="0"/>
              <a:t>19.8% </a:t>
            </a:r>
          </a:p>
          <a:p>
            <a:pPr algn="ctr"/>
            <a:r>
              <a:rPr lang="en-GB" sz="1414" dirty="0"/>
              <a:t>No qualifications</a:t>
            </a:r>
          </a:p>
        </p:txBody>
      </p:sp>
      <p:sp>
        <p:nvSpPr>
          <p:cNvPr id="1178" name="TextBox 1177">
            <a:extLst>
              <a:ext uri="{FF2B5EF4-FFF2-40B4-BE49-F238E27FC236}">
                <a16:creationId xmlns:a16="http://schemas.microsoft.com/office/drawing/2014/main" id="{02AF924A-2744-5AEC-12FA-E7876221F2DB}"/>
              </a:ext>
            </a:extLst>
          </p:cNvPr>
          <p:cNvSpPr txBox="1"/>
          <p:nvPr/>
        </p:nvSpPr>
        <p:spPr>
          <a:xfrm>
            <a:off x="8106402" y="9379181"/>
            <a:ext cx="1312132" cy="527580"/>
          </a:xfrm>
          <a:prstGeom prst="rect">
            <a:avLst/>
          </a:prstGeom>
          <a:noFill/>
        </p:spPr>
        <p:txBody>
          <a:bodyPr wrap="square" rtlCol="0">
            <a:spAutoFit/>
          </a:bodyPr>
          <a:lstStyle/>
          <a:p>
            <a:pPr algn="ctr"/>
            <a:r>
              <a:rPr lang="en-GB" sz="1414" dirty="0"/>
              <a:t>6%</a:t>
            </a:r>
          </a:p>
          <a:p>
            <a:pPr algn="ctr"/>
            <a:r>
              <a:rPr lang="en-GB" sz="1414" dirty="0"/>
              <a:t>Apprenticeship</a:t>
            </a:r>
          </a:p>
        </p:txBody>
      </p:sp>
      <p:sp>
        <p:nvSpPr>
          <p:cNvPr id="1179" name="Arrow: Right 1178">
            <a:extLst>
              <a:ext uri="{FF2B5EF4-FFF2-40B4-BE49-F238E27FC236}">
                <a16:creationId xmlns:a16="http://schemas.microsoft.com/office/drawing/2014/main" id="{9CE5C888-32BA-403D-6E71-CC2EDBD79B11}"/>
              </a:ext>
            </a:extLst>
          </p:cNvPr>
          <p:cNvSpPr/>
          <p:nvPr/>
        </p:nvSpPr>
        <p:spPr>
          <a:xfrm rot="2032451">
            <a:off x="7912376" y="10044795"/>
            <a:ext cx="339926" cy="165215"/>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3"/>
          </a:p>
        </p:txBody>
      </p:sp>
      <p:sp>
        <p:nvSpPr>
          <p:cNvPr id="1180" name="Arrow: Right 1179">
            <a:extLst>
              <a:ext uri="{FF2B5EF4-FFF2-40B4-BE49-F238E27FC236}">
                <a16:creationId xmlns:a16="http://schemas.microsoft.com/office/drawing/2014/main" id="{3F03298E-5AC3-EBB5-2327-01BBF32F18E5}"/>
              </a:ext>
            </a:extLst>
          </p:cNvPr>
          <p:cNvSpPr/>
          <p:nvPr/>
        </p:nvSpPr>
        <p:spPr>
          <a:xfrm rot="7939454">
            <a:off x="6974762" y="9968268"/>
            <a:ext cx="339926" cy="165215"/>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3"/>
          </a:p>
        </p:txBody>
      </p:sp>
      <p:sp>
        <p:nvSpPr>
          <p:cNvPr id="1181" name="Arrow: Right 1180">
            <a:extLst>
              <a:ext uri="{FF2B5EF4-FFF2-40B4-BE49-F238E27FC236}">
                <a16:creationId xmlns:a16="http://schemas.microsoft.com/office/drawing/2014/main" id="{F59DB593-8E68-EC17-AF17-914D5D208907}"/>
              </a:ext>
            </a:extLst>
          </p:cNvPr>
          <p:cNvSpPr/>
          <p:nvPr/>
        </p:nvSpPr>
        <p:spPr>
          <a:xfrm rot="7939454">
            <a:off x="8709910" y="9871315"/>
            <a:ext cx="258143" cy="16629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273"/>
          </a:p>
        </p:txBody>
      </p:sp>
      <p:grpSp>
        <p:nvGrpSpPr>
          <p:cNvPr id="1182" name="Group 1181" descr="presenter icon">
            <a:extLst>
              <a:ext uri="{FF2B5EF4-FFF2-40B4-BE49-F238E27FC236}">
                <a16:creationId xmlns:a16="http://schemas.microsoft.com/office/drawing/2014/main" id="{3AD612BD-BC4C-09A7-B6F3-B5639039C11F}"/>
              </a:ext>
            </a:extLst>
          </p:cNvPr>
          <p:cNvGrpSpPr/>
          <p:nvPr/>
        </p:nvGrpSpPr>
        <p:grpSpPr>
          <a:xfrm>
            <a:off x="1296514" y="8613714"/>
            <a:ext cx="1184502" cy="1137709"/>
            <a:chOff x="1257300" y="7426325"/>
            <a:chExt cx="628650" cy="628650"/>
          </a:xfrm>
        </p:grpSpPr>
        <p:sp>
          <p:nvSpPr>
            <p:cNvPr id="1183" name="Oval 175">
              <a:extLst>
                <a:ext uri="{FF2B5EF4-FFF2-40B4-BE49-F238E27FC236}">
                  <a16:creationId xmlns:a16="http://schemas.microsoft.com/office/drawing/2014/main" id="{6C34ECDB-C141-C0CA-8CC1-481C8343B835}"/>
                </a:ext>
              </a:extLst>
            </p:cNvPr>
            <p:cNvSpPr>
              <a:spLocks noChangeArrowheads="1"/>
            </p:cNvSpPr>
            <p:nvPr/>
          </p:nvSpPr>
          <p:spPr bwMode="auto">
            <a:xfrm>
              <a:off x="1257300" y="7426325"/>
              <a:ext cx="628650" cy="628650"/>
            </a:xfrm>
            <a:prstGeom prst="ellipse">
              <a:avLst/>
            </a:prstGeom>
            <a:solidFill>
              <a:schemeClr val="bg1"/>
            </a:solidFill>
            <a:ln>
              <a:noFill/>
            </a:ln>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184" name="Freeform 184">
              <a:extLst>
                <a:ext uri="{FF2B5EF4-FFF2-40B4-BE49-F238E27FC236}">
                  <a16:creationId xmlns:a16="http://schemas.microsoft.com/office/drawing/2014/main" id="{44C79BE9-DCD1-687D-BE70-189B2B6FE81A}"/>
                </a:ext>
              </a:extLst>
            </p:cNvPr>
            <p:cNvSpPr>
              <a:spLocks noEditPoints="1"/>
            </p:cNvSpPr>
            <p:nvPr/>
          </p:nvSpPr>
          <p:spPr bwMode="auto">
            <a:xfrm>
              <a:off x="1346200" y="7515225"/>
              <a:ext cx="450850" cy="450850"/>
            </a:xfrm>
            <a:custGeom>
              <a:avLst/>
              <a:gdLst>
                <a:gd name="T0" fmla="*/ 50 w 142"/>
                <a:gd name="T1" fmla="*/ 18 h 142"/>
                <a:gd name="T2" fmla="*/ 14 w 142"/>
                <a:gd name="T3" fmla="*/ 18 h 142"/>
                <a:gd name="T4" fmla="*/ 32 w 142"/>
                <a:gd name="T5" fmla="*/ 4 h 142"/>
                <a:gd name="T6" fmla="*/ 32 w 142"/>
                <a:gd name="T7" fmla="*/ 32 h 142"/>
                <a:gd name="T8" fmla="*/ 32 w 142"/>
                <a:gd name="T9" fmla="*/ 4 h 142"/>
                <a:gd name="T10" fmla="*/ 62 w 142"/>
                <a:gd name="T11" fmla="*/ 18 h 142"/>
                <a:gd name="T12" fmla="*/ 60 w 142"/>
                <a:gd name="T13" fmla="*/ 32 h 142"/>
                <a:gd name="T14" fmla="*/ 21 w 142"/>
                <a:gd name="T15" fmla="*/ 39 h 142"/>
                <a:gd name="T16" fmla="*/ 0 w 142"/>
                <a:gd name="T17" fmla="*/ 98 h 142"/>
                <a:gd name="T18" fmla="*/ 14 w 142"/>
                <a:gd name="T19" fmla="*/ 132 h 142"/>
                <a:gd name="T20" fmla="*/ 40 w 142"/>
                <a:gd name="T21" fmla="*/ 142 h 142"/>
                <a:gd name="T22" fmla="*/ 50 w 142"/>
                <a:gd name="T23" fmla="*/ 57 h 142"/>
                <a:gd name="T24" fmla="*/ 60 w 142"/>
                <a:gd name="T25" fmla="*/ 101 h 142"/>
                <a:gd name="T26" fmla="*/ 96 w 142"/>
                <a:gd name="T27" fmla="*/ 133 h 142"/>
                <a:gd name="T28" fmla="*/ 76 w 142"/>
                <a:gd name="T29" fmla="*/ 142 h 142"/>
                <a:gd name="T30" fmla="*/ 80 w 142"/>
                <a:gd name="T31" fmla="*/ 137 h 142"/>
                <a:gd name="T32" fmla="*/ 96 w 142"/>
                <a:gd name="T33" fmla="*/ 142 h 142"/>
                <a:gd name="T34" fmla="*/ 101 w 142"/>
                <a:gd name="T35" fmla="*/ 137 h 142"/>
                <a:gd name="T36" fmla="*/ 117 w 142"/>
                <a:gd name="T37" fmla="*/ 142 h 142"/>
                <a:gd name="T38" fmla="*/ 122 w 142"/>
                <a:gd name="T39" fmla="*/ 133 h 142"/>
                <a:gd name="T40" fmla="*/ 101 w 142"/>
                <a:gd name="T41" fmla="*/ 101 h 142"/>
                <a:gd name="T42" fmla="*/ 138 w 142"/>
                <a:gd name="T43" fmla="*/ 32 h 142"/>
                <a:gd name="T44" fmla="*/ 135 w 142"/>
                <a:gd name="T45" fmla="*/ 18 h 142"/>
                <a:gd name="T46" fmla="*/ 46 w 142"/>
                <a:gd name="T47" fmla="*/ 132 h 142"/>
                <a:gd name="T48" fmla="*/ 34 w 142"/>
                <a:gd name="T49" fmla="*/ 138 h 142"/>
                <a:gd name="T50" fmla="*/ 30 w 142"/>
                <a:gd name="T51" fmla="*/ 110 h 142"/>
                <a:gd name="T52" fmla="*/ 24 w 142"/>
                <a:gd name="T53" fmla="*/ 138 h 142"/>
                <a:gd name="T54" fmla="*/ 18 w 142"/>
                <a:gd name="T55" fmla="*/ 69 h 142"/>
                <a:gd name="T56" fmla="*/ 14 w 142"/>
                <a:gd name="T57" fmla="*/ 94 h 142"/>
                <a:gd name="T58" fmla="*/ 5 w 142"/>
                <a:gd name="T59" fmla="*/ 59 h 142"/>
                <a:gd name="T60" fmla="*/ 83 w 142"/>
                <a:gd name="T61" fmla="*/ 43 h 142"/>
                <a:gd name="T62" fmla="*/ 83 w 142"/>
                <a:gd name="T63" fmla="*/ 53 h 142"/>
                <a:gd name="T64" fmla="*/ 133 w 142"/>
                <a:gd name="T65" fmla="*/ 96 h 142"/>
                <a:gd name="T66" fmla="*/ 64 w 142"/>
                <a:gd name="T67" fmla="*/ 57 h 142"/>
                <a:gd name="T68" fmla="*/ 92 w 142"/>
                <a:gd name="T69" fmla="*/ 48 h 142"/>
                <a:gd name="T70" fmla="*/ 64 w 142"/>
                <a:gd name="T71" fmla="*/ 39 h 142"/>
                <a:gd name="T72" fmla="*/ 133 w 142"/>
                <a:gd name="T73" fmla="*/ 32 h 142"/>
                <a:gd name="T74" fmla="*/ 135 w 142"/>
                <a:gd name="T75" fmla="*/ 27 h 142"/>
                <a:gd name="T76" fmla="*/ 60 w 142"/>
                <a:gd name="T77" fmla="*/ 25 h 142"/>
                <a:gd name="T78" fmla="*/ 135 w 142"/>
                <a:gd name="T79" fmla="*/ 23 h 142"/>
                <a:gd name="T80" fmla="*/ 135 w 142"/>
                <a:gd name="T81" fmla="*/ 27 h 142"/>
                <a:gd name="T82" fmla="*/ 96 w 142"/>
                <a:gd name="T83" fmla="*/ 70 h 142"/>
                <a:gd name="T84" fmla="*/ 118 w 142"/>
                <a:gd name="T85" fmla="*/ 66 h 142"/>
                <a:gd name="T86" fmla="*/ 115 w 142"/>
                <a:gd name="T87" fmla="*/ 62 h 142"/>
                <a:gd name="T88" fmla="*/ 126 w 142"/>
                <a:gd name="T89" fmla="*/ 73 h 142"/>
                <a:gd name="T90" fmla="*/ 122 w 142"/>
                <a:gd name="T91" fmla="*/ 70 h 142"/>
                <a:gd name="T92" fmla="*/ 96 w 142"/>
                <a:gd name="T93" fmla="*/ 77 h 142"/>
                <a:gd name="T94" fmla="*/ 81 w 142"/>
                <a:gd name="T95" fmla="*/ 8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32" y="37"/>
                  </a:moveTo>
                  <a:cubicBezTo>
                    <a:pt x="42" y="37"/>
                    <a:pt x="50" y="28"/>
                    <a:pt x="50" y="18"/>
                  </a:cubicBezTo>
                  <a:cubicBezTo>
                    <a:pt x="50" y="8"/>
                    <a:pt x="42" y="0"/>
                    <a:pt x="32" y="0"/>
                  </a:cubicBezTo>
                  <a:cubicBezTo>
                    <a:pt x="22" y="0"/>
                    <a:pt x="14" y="8"/>
                    <a:pt x="14" y="18"/>
                  </a:cubicBezTo>
                  <a:cubicBezTo>
                    <a:pt x="14" y="28"/>
                    <a:pt x="22" y="37"/>
                    <a:pt x="32" y="37"/>
                  </a:cubicBezTo>
                  <a:close/>
                  <a:moveTo>
                    <a:pt x="32" y="4"/>
                  </a:moveTo>
                  <a:cubicBezTo>
                    <a:pt x="40" y="4"/>
                    <a:pt x="46" y="11"/>
                    <a:pt x="46" y="18"/>
                  </a:cubicBezTo>
                  <a:cubicBezTo>
                    <a:pt x="46" y="26"/>
                    <a:pt x="40" y="32"/>
                    <a:pt x="32" y="32"/>
                  </a:cubicBezTo>
                  <a:cubicBezTo>
                    <a:pt x="24" y="32"/>
                    <a:pt x="18" y="26"/>
                    <a:pt x="18" y="18"/>
                  </a:cubicBezTo>
                  <a:cubicBezTo>
                    <a:pt x="18" y="11"/>
                    <a:pt x="24" y="4"/>
                    <a:pt x="32" y="4"/>
                  </a:cubicBezTo>
                  <a:close/>
                  <a:moveTo>
                    <a:pt x="135" y="18"/>
                  </a:moveTo>
                  <a:cubicBezTo>
                    <a:pt x="62" y="18"/>
                    <a:pt x="62" y="18"/>
                    <a:pt x="62" y="18"/>
                  </a:cubicBezTo>
                  <a:cubicBezTo>
                    <a:pt x="58" y="18"/>
                    <a:pt x="55" y="21"/>
                    <a:pt x="55" y="25"/>
                  </a:cubicBezTo>
                  <a:cubicBezTo>
                    <a:pt x="55" y="28"/>
                    <a:pt x="57" y="31"/>
                    <a:pt x="60" y="32"/>
                  </a:cubicBezTo>
                  <a:cubicBezTo>
                    <a:pt x="60" y="39"/>
                    <a:pt x="60" y="39"/>
                    <a:pt x="60" y="39"/>
                  </a:cubicBezTo>
                  <a:cubicBezTo>
                    <a:pt x="21" y="39"/>
                    <a:pt x="21" y="39"/>
                    <a:pt x="21" y="39"/>
                  </a:cubicBezTo>
                  <a:cubicBezTo>
                    <a:pt x="9" y="39"/>
                    <a:pt x="0" y="48"/>
                    <a:pt x="0" y="59"/>
                  </a:cubicBezTo>
                  <a:cubicBezTo>
                    <a:pt x="0" y="98"/>
                    <a:pt x="0" y="98"/>
                    <a:pt x="0" y="98"/>
                  </a:cubicBezTo>
                  <a:cubicBezTo>
                    <a:pt x="14" y="98"/>
                    <a:pt x="14" y="98"/>
                    <a:pt x="14" y="98"/>
                  </a:cubicBezTo>
                  <a:cubicBezTo>
                    <a:pt x="14" y="132"/>
                    <a:pt x="14" y="132"/>
                    <a:pt x="14" y="132"/>
                  </a:cubicBezTo>
                  <a:cubicBezTo>
                    <a:pt x="14" y="137"/>
                    <a:pt x="18" y="142"/>
                    <a:pt x="24" y="142"/>
                  </a:cubicBezTo>
                  <a:cubicBezTo>
                    <a:pt x="40" y="142"/>
                    <a:pt x="40" y="142"/>
                    <a:pt x="40" y="142"/>
                  </a:cubicBezTo>
                  <a:cubicBezTo>
                    <a:pt x="46" y="142"/>
                    <a:pt x="50" y="137"/>
                    <a:pt x="50" y="132"/>
                  </a:cubicBezTo>
                  <a:cubicBezTo>
                    <a:pt x="50" y="57"/>
                    <a:pt x="50" y="57"/>
                    <a:pt x="50" y="57"/>
                  </a:cubicBezTo>
                  <a:cubicBezTo>
                    <a:pt x="60" y="57"/>
                    <a:pt x="60" y="57"/>
                    <a:pt x="60" y="57"/>
                  </a:cubicBezTo>
                  <a:cubicBezTo>
                    <a:pt x="60" y="101"/>
                    <a:pt x="60" y="101"/>
                    <a:pt x="60" y="101"/>
                  </a:cubicBezTo>
                  <a:cubicBezTo>
                    <a:pt x="96" y="101"/>
                    <a:pt x="96" y="101"/>
                    <a:pt x="96" y="101"/>
                  </a:cubicBezTo>
                  <a:cubicBezTo>
                    <a:pt x="96" y="133"/>
                    <a:pt x="96" y="133"/>
                    <a:pt x="96" y="133"/>
                  </a:cubicBezTo>
                  <a:cubicBezTo>
                    <a:pt x="76" y="133"/>
                    <a:pt x="76" y="133"/>
                    <a:pt x="76" y="133"/>
                  </a:cubicBezTo>
                  <a:cubicBezTo>
                    <a:pt x="76" y="142"/>
                    <a:pt x="76" y="142"/>
                    <a:pt x="76" y="142"/>
                  </a:cubicBezTo>
                  <a:cubicBezTo>
                    <a:pt x="80" y="142"/>
                    <a:pt x="80" y="142"/>
                    <a:pt x="80" y="142"/>
                  </a:cubicBezTo>
                  <a:cubicBezTo>
                    <a:pt x="80" y="137"/>
                    <a:pt x="80" y="137"/>
                    <a:pt x="80" y="137"/>
                  </a:cubicBezTo>
                  <a:cubicBezTo>
                    <a:pt x="96" y="137"/>
                    <a:pt x="96" y="137"/>
                    <a:pt x="96" y="137"/>
                  </a:cubicBezTo>
                  <a:cubicBezTo>
                    <a:pt x="96" y="142"/>
                    <a:pt x="96" y="142"/>
                    <a:pt x="96" y="142"/>
                  </a:cubicBezTo>
                  <a:cubicBezTo>
                    <a:pt x="101" y="142"/>
                    <a:pt x="101" y="142"/>
                    <a:pt x="101" y="142"/>
                  </a:cubicBezTo>
                  <a:cubicBezTo>
                    <a:pt x="101" y="137"/>
                    <a:pt x="101" y="137"/>
                    <a:pt x="101" y="137"/>
                  </a:cubicBezTo>
                  <a:cubicBezTo>
                    <a:pt x="117" y="137"/>
                    <a:pt x="117" y="137"/>
                    <a:pt x="117" y="137"/>
                  </a:cubicBezTo>
                  <a:cubicBezTo>
                    <a:pt x="117" y="142"/>
                    <a:pt x="117" y="142"/>
                    <a:pt x="117" y="142"/>
                  </a:cubicBezTo>
                  <a:cubicBezTo>
                    <a:pt x="122" y="142"/>
                    <a:pt x="122" y="142"/>
                    <a:pt x="122" y="142"/>
                  </a:cubicBezTo>
                  <a:cubicBezTo>
                    <a:pt x="122" y="133"/>
                    <a:pt x="122" y="133"/>
                    <a:pt x="122" y="133"/>
                  </a:cubicBezTo>
                  <a:cubicBezTo>
                    <a:pt x="101" y="133"/>
                    <a:pt x="101" y="133"/>
                    <a:pt x="101" y="133"/>
                  </a:cubicBezTo>
                  <a:cubicBezTo>
                    <a:pt x="101" y="101"/>
                    <a:pt x="101" y="101"/>
                    <a:pt x="101" y="101"/>
                  </a:cubicBezTo>
                  <a:cubicBezTo>
                    <a:pt x="138" y="101"/>
                    <a:pt x="138" y="101"/>
                    <a:pt x="138" y="101"/>
                  </a:cubicBezTo>
                  <a:cubicBezTo>
                    <a:pt x="138" y="32"/>
                    <a:pt x="138" y="32"/>
                    <a:pt x="138" y="32"/>
                  </a:cubicBezTo>
                  <a:cubicBezTo>
                    <a:pt x="140" y="31"/>
                    <a:pt x="142" y="28"/>
                    <a:pt x="142" y="25"/>
                  </a:cubicBezTo>
                  <a:cubicBezTo>
                    <a:pt x="142" y="21"/>
                    <a:pt x="139" y="18"/>
                    <a:pt x="135" y="18"/>
                  </a:cubicBezTo>
                  <a:close/>
                  <a:moveTo>
                    <a:pt x="46" y="53"/>
                  </a:moveTo>
                  <a:cubicBezTo>
                    <a:pt x="46" y="132"/>
                    <a:pt x="46" y="132"/>
                    <a:pt x="46" y="132"/>
                  </a:cubicBezTo>
                  <a:cubicBezTo>
                    <a:pt x="46" y="135"/>
                    <a:pt x="43" y="138"/>
                    <a:pt x="40" y="138"/>
                  </a:cubicBezTo>
                  <a:cubicBezTo>
                    <a:pt x="34" y="138"/>
                    <a:pt x="34" y="138"/>
                    <a:pt x="34" y="138"/>
                  </a:cubicBezTo>
                  <a:cubicBezTo>
                    <a:pt x="34" y="110"/>
                    <a:pt x="34" y="110"/>
                    <a:pt x="34" y="110"/>
                  </a:cubicBezTo>
                  <a:cubicBezTo>
                    <a:pt x="30" y="110"/>
                    <a:pt x="30" y="110"/>
                    <a:pt x="30" y="110"/>
                  </a:cubicBezTo>
                  <a:cubicBezTo>
                    <a:pt x="30" y="138"/>
                    <a:pt x="30" y="138"/>
                    <a:pt x="30" y="138"/>
                  </a:cubicBezTo>
                  <a:cubicBezTo>
                    <a:pt x="24" y="138"/>
                    <a:pt x="24" y="138"/>
                    <a:pt x="24" y="138"/>
                  </a:cubicBezTo>
                  <a:cubicBezTo>
                    <a:pt x="21" y="138"/>
                    <a:pt x="18" y="135"/>
                    <a:pt x="18" y="132"/>
                  </a:cubicBezTo>
                  <a:cubicBezTo>
                    <a:pt x="18" y="69"/>
                    <a:pt x="18" y="69"/>
                    <a:pt x="18" y="69"/>
                  </a:cubicBezTo>
                  <a:cubicBezTo>
                    <a:pt x="14" y="69"/>
                    <a:pt x="14" y="69"/>
                    <a:pt x="14" y="69"/>
                  </a:cubicBezTo>
                  <a:cubicBezTo>
                    <a:pt x="14" y="94"/>
                    <a:pt x="14" y="94"/>
                    <a:pt x="14" y="94"/>
                  </a:cubicBezTo>
                  <a:cubicBezTo>
                    <a:pt x="5" y="94"/>
                    <a:pt x="5" y="94"/>
                    <a:pt x="5" y="94"/>
                  </a:cubicBezTo>
                  <a:cubicBezTo>
                    <a:pt x="5" y="59"/>
                    <a:pt x="5" y="59"/>
                    <a:pt x="5" y="59"/>
                  </a:cubicBezTo>
                  <a:cubicBezTo>
                    <a:pt x="5" y="51"/>
                    <a:pt x="12" y="43"/>
                    <a:pt x="21" y="43"/>
                  </a:cubicBezTo>
                  <a:cubicBezTo>
                    <a:pt x="83" y="43"/>
                    <a:pt x="83" y="43"/>
                    <a:pt x="83" y="43"/>
                  </a:cubicBezTo>
                  <a:cubicBezTo>
                    <a:pt x="85" y="43"/>
                    <a:pt x="87" y="45"/>
                    <a:pt x="87" y="48"/>
                  </a:cubicBezTo>
                  <a:cubicBezTo>
                    <a:pt x="87" y="51"/>
                    <a:pt x="85" y="53"/>
                    <a:pt x="83" y="53"/>
                  </a:cubicBezTo>
                  <a:cubicBezTo>
                    <a:pt x="46" y="53"/>
                    <a:pt x="46" y="53"/>
                    <a:pt x="46" y="53"/>
                  </a:cubicBezTo>
                  <a:close/>
                  <a:moveTo>
                    <a:pt x="133" y="96"/>
                  </a:moveTo>
                  <a:cubicBezTo>
                    <a:pt x="64" y="96"/>
                    <a:pt x="64" y="96"/>
                    <a:pt x="64" y="96"/>
                  </a:cubicBezTo>
                  <a:cubicBezTo>
                    <a:pt x="64" y="57"/>
                    <a:pt x="64" y="57"/>
                    <a:pt x="64" y="57"/>
                  </a:cubicBezTo>
                  <a:cubicBezTo>
                    <a:pt x="83" y="57"/>
                    <a:pt x="83" y="57"/>
                    <a:pt x="83" y="57"/>
                  </a:cubicBezTo>
                  <a:cubicBezTo>
                    <a:pt x="88" y="57"/>
                    <a:pt x="92" y="53"/>
                    <a:pt x="92" y="48"/>
                  </a:cubicBezTo>
                  <a:cubicBezTo>
                    <a:pt x="92" y="43"/>
                    <a:pt x="88" y="39"/>
                    <a:pt x="83" y="39"/>
                  </a:cubicBezTo>
                  <a:cubicBezTo>
                    <a:pt x="64" y="39"/>
                    <a:pt x="64" y="39"/>
                    <a:pt x="64" y="39"/>
                  </a:cubicBezTo>
                  <a:cubicBezTo>
                    <a:pt x="64" y="32"/>
                    <a:pt x="64" y="32"/>
                    <a:pt x="64" y="32"/>
                  </a:cubicBezTo>
                  <a:cubicBezTo>
                    <a:pt x="133" y="32"/>
                    <a:pt x="133" y="32"/>
                    <a:pt x="133" y="32"/>
                  </a:cubicBezTo>
                  <a:cubicBezTo>
                    <a:pt x="133" y="96"/>
                    <a:pt x="133" y="96"/>
                    <a:pt x="133" y="96"/>
                  </a:cubicBezTo>
                  <a:close/>
                  <a:moveTo>
                    <a:pt x="135" y="27"/>
                  </a:moveTo>
                  <a:cubicBezTo>
                    <a:pt x="62" y="27"/>
                    <a:pt x="62" y="27"/>
                    <a:pt x="62" y="27"/>
                  </a:cubicBezTo>
                  <a:cubicBezTo>
                    <a:pt x="61" y="27"/>
                    <a:pt x="60" y="26"/>
                    <a:pt x="60" y="25"/>
                  </a:cubicBezTo>
                  <a:cubicBezTo>
                    <a:pt x="60" y="24"/>
                    <a:pt x="61" y="23"/>
                    <a:pt x="62" y="23"/>
                  </a:cubicBezTo>
                  <a:cubicBezTo>
                    <a:pt x="135" y="23"/>
                    <a:pt x="135" y="23"/>
                    <a:pt x="135" y="23"/>
                  </a:cubicBezTo>
                  <a:cubicBezTo>
                    <a:pt x="137" y="23"/>
                    <a:pt x="138" y="24"/>
                    <a:pt x="138" y="25"/>
                  </a:cubicBezTo>
                  <a:cubicBezTo>
                    <a:pt x="138" y="26"/>
                    <a:pt x="137" y="27"/>
                    <a:pt x="135" y="27"/>
                  </a:cubicBezTo>
                  <a:close/>
                  <a:moveTo>
                    <a:pt x="81" y="85"/>
                  </a:moveTo>
                  <a:cubicBezTo>
                    <a:pt x="96" y="70"/>
                    <a:pt x="96" y="70"/>
                    <a:pt x="96" y="70"/>
                  </a:cubicBezTo>
                  <a:cubicBezTo>
                    <a:pt x="105" y="79"/>
                    <a:pt x="105" y="79"/>
                    <a:pt x="105" y="79"/>
                  </a:cubicBezTo>
                  <a:cubicBezTo>
                    <a:pt x="118" y="66"/>
                    <a:pt x="118" y="66"/>
                    <a:pt x="118" y="66"/>
                  </a:cubicBezTo>
                  <a:cubicBezTo>
                    <a:pt x="115" y="66"/>
                    <a:pt x="115" y="66"/>
                    <a:pt x="115" y="66"/>
                  </a:cubicBezTo>
                  <a:cubicBezTo>
                    <a:pt x="115" y="62"/>
                    <a:pt x="115" y="62"/>
                    <a:pt x="115" y="62"/>
                  </a:cubicBezTo>
                  <a:cubicBezTo>
                    <a:pt x="126" y="62"/>
                    <a:pt x="126" y="62"/>
                    <a:pt x="126" y="62"/>
                  </a:cubicBezTo>
                  <a:cubicBezTo>
                    <a:pt x="126" y="73"/>
                    <a:pt x="126" y="73"/>
                    <a:pt x="126" y="73"/>
                  </a:cubicBezTo>
                  <a:cubicBezTo>
                    <a:pt x="122" y="73"/>
                    <a:pt x="122" y="73"/>
                    <a:pt x="122" y="73"/>
                  </a:cubicBezTo>
                  <a:cubicBezTo>
                    <a:pt x="122" y="70"/>
                    <a:pt x="122" y="70"/>
                    <a:pt x="122" y="70"/>
                  </a:cubicBezTo>
                  <a:cubicBezTo>
                    <a:pt x="105" y="86"/>
                    <a:pt x="105" y="86"/>
                    <a:pt x="105" y="86"/>
                  </a:cubicBezTo>
                  <a:cubicBezTo>
                    <a:pt x="96" y="77"/>
                    <a:pt x="96" y="77"/>
                    <a:pt x="96" y="77"/>
                  </a:cubicBezTo>
                  <a:cubicBezTo>
                    <a:pt x="84" y="89"/>
                    <a:pt x="84" y="89"/>
                    <a:pt x="84" y="89"/>
                  </a:cubicBezTo>
                  <a:lnTo>
                    <a:pt x="81" y="85"/>
                  </a:lnTo>
                  <a:close/>
                </a:path>
              </a:pathLst>
            </a:custGeom>
            <a:solidFill>
              <a:schemeClr val="tx2">
                <a:alpha val="50000"/>
              </a:schemeClr>
            </a:solidFill>
            <a:ln>
              <a:noFill/>
            </a:ln>
          </p:spPr>
          <p:txBody>
            <a:bodyPr vert="horz" wrap="square" lIns="213836" tIns="106918" rIns="213836" bIns="106918" numCol="1" rtlCol="0" anchor="t" anchorCtr="0" compatLnSpc="1">
              <a:prstTxWarp prst="textNoShape">
                <a:avLst/>
              </a:prstTxWarp>
            </a:bodyPr>
            <a:lstStyle/>
            <a:p>
              <a:pPr rtl="0"/>
              <a:endParaRPr lang="en-GB" sz="19128" dirty="0"/>
            </a:p>
          </p:txBody>
        </p:sp>
      </p:grpSp>
      <p:sp>
        <p:nvSpPr>
          <p:cNvPr id="1185" name="Freeform 226" descr="graduate shape">
            <a:extLst>
              <a:ext uri="{FF2B5EF4-FFF2-40B4-BE49-F238E27FC236}">
                <a16:creationId xmlns:a16="http://schemas.microsoft.com/office/drawing/2014/main" id="{5E695941-061B-42F8-3F0A-1BB4689DDE13}"/>
              </a:ext>
            </a:extLst>
          </p:cNvPr>
          <p:cNvSpPr>
            <a:spLocks noEditPoints="1"/>
          </p:cNvSpPr>
          <p:nvPr/>
        </p:nvSpPr>
        <p:spPr bwMode="auto">
          <a:xfrm flipH="1">
            <a:off x="8656949" y="7557325"/>
            <a:ext cx="548749" cy="876255"/>
          </a:xfrm>
          <a:custGeom>
            <a:avLst/>
            <a:gdLst>
              <a:gd name="T0" fmla="*/ 427 w 434"/>
              <a:gd name="T1" fmla="*/ 379 h 718"/>
              <a:gd name="T2" fmla="*/ 341 w 434"/>
              <a:gd name="T3" fmla="*/ 202 h 718"/>
              <a:gd name="T4" fmla="*/ 310 w 434"/>
              <a:gd name="T5" fmla="*/ 185 h 718"/>
              <a:gd name="T6" fmla="*/ 285 w 434"/>
              <a:gd name="T7" fmla="*/ 185 h 718"/>
              <a:gd name="T8" fmla="*/ 186 w 434"/>
              <a:gd name="T9" fmla="*/ 185 h 718"/>
              <a:gd name="T10" fmla="*/ 161 w 434"/>
              <a:gd name="T11" fmla="*/ 185 h 718"/>
              <a:gd name="T12" fmla="*/ 130 w 434"/>
              <a:gd name="T13" fmla="*/ 202 h 718"/>
              <a:gd name="T14" fmla="*/ 58 w 434"/>
              <a:gd name="T15" fmla="*/ 351 h 718"/>
              <a:gd name="T16" fmla="*/ 34 w 434"/>
              <a:gd name="T17" fmla="*/ 319 h 718"/>
              <a:gd name="T18" fmla="*/ 0 w 434"/>
              <a:gd name="T19" fmla="*/ 344 h 718"/>
              <a:gd name="T20" fmla="*/ 43 w 434"/>
              <a:gd name="T21" fmla="*/ 382 h 718"/>
              <a:gd name="T22" fmla="*/ 58 w 434"/>
              <a:gd name="T23" fmla="*/ 418 h 718"/>
              <a:gd name="T24" fmla="*/ 73 w 434"/>
              <a:gd name="T25" fmla="*/ 421 h 718"/>
              <a:gd name="T26" fmla="*/ 88 w 434"/>
              <a:gd name="T27" fmla="*/ 462 h 718"/>
              <a:gd name="T28" fmla="*/ 122 w 434"/>
              <a:gd name="T29" fmla="*/ 436 h 718"/>
              <a:gd name="T30" fmla="*/ 98 w 434"/>
              <a:gd name="T31" fmla="*/ 404 h 718"/>
              <a:gd name="T32" fmla="*/ 146 w 434"/>
              <a:gd name="T33" fmla="*/ 304 h 718"/>
              <a:gd name="T34" fmla="*/ 146 w 434"/>
              <a:gd name="T35" fmla="*/ 426 h 718"/>
              <a:gd name="T36" fmla="*/ 146 w 434"/>
              <a:gd name="T37" fmla="*/ 432 h 718"/>
              <a:gd name="T38" fmla="*/ 146 w 434"/>
              <a:gd name="T39" fmla="*/ 682 h 718"/>
              <a:gd name="T40" fmla="*/ 183 w 434"/>
              <a:gd name="T41" fmla="*/ 718 h 718"/>
              <a:gd name="T42" fmla="*/ 219 w 434"/>
              <a:gd name="T43" fmla="*/ 682 h 718"/>
              <a:gd name="T44" fmla="*/ 219 w 434"/>
              <a:gd name="T45" fmla="*/ 471 h 718"/>
              <a:gd name="T46" fmla="*/ 252 w 434"/>
              <a:gd name="T47" fmla="*/ 471 h 718"/>
              <a:gd name="T48" fmla="*/ 252 w 434"/>
              <a:gd name="T49" fmla="*/ 682 h 718"/>
              <a:gd name="T50" fmla="*/ 288 w 434"/>
              <a:gd name="T51" fmla="*/ 718 h 718"/>
              <a:gd name="T52" fmla="*/ 325 w 434"/>
              <a:gd name="T53" fmla="*/ 682 h 718"/>
              <a:gd name="T54" fmla="*/ 325 w 434"/>
              <a:gd name="T55" fmla="*/ 432 h 718"/>
              <a:gd name="T56" fmla="*/ 325 w 434"/>
              <a:gd name="T57" fmla="*/ 426 h 718"/>
              <a:gd name="T58" fmla="*/ 325 w 434"/>
              <a:gd name="T59" fmla="*/ 304 h 718"/>
              <a:gd name="T60" fmla="*/ 374 w 434"/>
              <a:gd name="T61" fmla="*/ 405 h 718"/>
              <a:gd name="T62" fmla="*/ 413 w 434"/>
              <a:gd name="T63" fmla="*/ 418 h 718"/>
              <a:gd name="T64" fmla="*/ 427 w 434"/>
              <a:gd name="T65" fmla="*/ 379 h 718"/>
              <a:gd name="T66" fmla="*/ 262 w 434"/>
              <a:gd name="T67" fmla="*/ 255 h 718"/>
              <a:gd name="T68" fmla="*/ 244 w 434"/>
              <a:gd name="T69" fmla="*/ 243 h 718"/>
              <a:gd name="T70" fmla="*/ 227 w 434"/>
              <a:gd name="T71" fmla="*/ 243 h 718"/>
              <a:gd name="T72" fmla="*/ 209 w 434"/>
              <a:gd name="T73" fmla="*/ 255 h 718"/>
              <a:gd name="T74" fmla="*/ 209 w 434"/>
              <a:gd name="T75" fmla="*/ 217 h 718"/>
              <a:gd name="T76" fmla="*/ 227 w 434"/>
              <a:gd name="T77" fmla="*/ 229 h 718"/>
              <a:gd name="T78" fmla="*/ 244 w 434"/>
              <a:gd name="T79" fmla="*/ 229 h 718"/>
              <a:gd name="T80" fmla="*/ 262 w 434"/>
              <a:gd name="T81" fmla="*/ 217 h 718"/>
              <a:gd name="T82" fmla="*/ 262 w 434"/>
              <a:gd name="T83" fmla="*/ 255 h 718"/>
              <a:gd name="T84" fmla="*/ 192 w 434"/>
              <a:gd name="T85" fmla="*/ 47 h 718"/>
              <a:gd name="T86" fmla="*/ 143 w 434"/>
              <a:gd name="T87" fmla="*/ 31 h 718"/>
              <a:gd name="T88" fmla="*/ 238 w 434"/>
              <a:gd name="T89" fmla="*/ 0 h 718"/>
              <a:gd name="T90" fmla="*/ 333 w 434"/>
              <a:gd name="T91" fmla="*/ 31 h 718"/>
              <a:gd name="T92" fmla="*/ 329 w 434"/>
              <a:gd name="T93" fmla="*/ 32 h 718"/>
              <a:gd name="T94" fmla="*/ 329 w 434"/>
              <a:gd name="T95" fmla="*/ 63 h 718"/>
              <a:gd name="T96" fmla="*/ 336 w 434"/>
              <a:gd name="T97" fmla="*/ 88 h 718"/>
              <a:gd name="T98" fmla="*/ 316 w 434"/>
              <a:gd name="T99" fmla="*/ 88 h 718"/>
              <a:gd name="T100" fmla="*/ 323 w 434"/>
              <a:gd name="T101" fmla="*/ 63 h 718"/>
              <a:gd name="T102" fmla="*/ 323 w 434"/>
              <a:gd name="T103" fmla="*/ 34 h 718"/>
              <a:gd name="T104" fmla="*/ 280 w 434"/>
              <a:gd name="T105" fmla="*/ 48 h 718"/>
              <a:gd name="T106" fmla="*/ 293 w 434"/>
              <a:gd name="T107" fmla="*/ 63 h 718"/>
              <a:gd name="T108" fmla="*/ 211 w 434"/>
              <a:gd name="T109" fmla="*/ 70 h 718"/>
              <a:gd name="T110" fmla="*/ 204 w 434"/>
              <a:gd name="T111" fmla="*/ 73 h 718"/>
              <a:gd name="T112" fmla="*/ 207 w 434"/>
              <a:gd name="T113" fmla="*/ 80 h 718"/>
              <a:gd name="T114" fmla="*/ 245 w 434"/>
              <a:gd name="T115" fmla="*/ 86 h 718"/>
              <a:gd name="T116" fmla="*/ 298 w 434"/>
              <a:gd name="T117" fmla="*/ 73 h 718"/>
              <a:gd name="T118" fmla="*/ 303 w 434"/>
              <a:gd name="T119" fmla="*/ 98 h 718"/>
              <a:gd name="T120" fmla="*/ 236 w 434"/>
              <a:gd name="T121" fmla="*/ 165 h 718"/>
              <a:gd name="T122" fmla="*/ 168 w 434"/>
              <a:gd name="T123" fmla="*/ 98 h 718"/>
              <a:gd name="T124" fmla="*/ 192 w 434"/>
              <a:gd name="T125" fmla="*/ 47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4" h="718">
                <a:moveTo>
                  <a:pt x="427" y="379"/>
                </a:moveTo>
                <a:cubicBezTo>
                  <a:pt x="341" y="202"/>
                  <a:pt x="341" y="202"/>
                  <a:pt x="341" y="202"/>
                </a:cubicBezTo>
                <a:cubicBezTo>
                  <a:pt x="335" y="190"/>
                  <a:pt x="323" y="184"/>
                  <a:pt x="310" y="185"/>
                </a:cubicBezTo>
                <a:cubicBezTo>
                  <a:pt x="285" y="185"/>
                  <a:pt x="285" y="185"/>
                  <a:pt x="285" y="185"/>
                </a:cubicBezTo>
                <a:cubicBezTo>
                  <a:pt x="186" y="185"/>
                  <a:pt x="186" y="185"/>
                  <a:pt x="186" y="185"/>
                </a:cubicBezTo>
                <a:cubicBezTo>
                  <a:pt x="161" y="185"/>
                  <a:pt x="161" y="185"/>
                  <a:pt x="161" y="185"/>
                </a:cubicBezTo>
                <a:cubicBezTo>
                  <a:pt x="149" y="184"/>
                  <a:pt x="136" y="190"/>
                  <a:pt x="130" y="202"/>
                </a:cubicBezTo>
                <a:cubicBezTo>
                  <a:pt x="58" y="351"/>
                  <a:pt x="58" y="351"/>
                  <a:pt x="58" y="351"/>
                </a:cubicBezTo>
                <a:cubicBezTo>
                  <a:pt x="34" y="319"/>
                  <a:pt x="34" y="319"/>
                  <a:pt x="34" y="319"/>
                </a:cubicBezTo>
                <a:cubicBezTo>
                  <a:pt x="0" y="344"/>
                  <a:pt x="0" y="344"/>
                  <a:pt x="0" y="344"/>
                </a:cubicBezTo>
                <a:cubicBezTo>
                  <a:pt x="43" y="382"/>
                  <a:pt x="43" y="382"/>
                  <a:pt x="43" y="382"/>
                </a:cubicBezTo>
                <a:cubicBezTo>
                  <a:pt x="38" y="396"/>
                  <a:pt x="44" y="412"/>
                  <a:pt x="58" y="418"/>
                </a:cubicBezTo>
                <a:cubicBezTo>
                  <a:pt x="63" y="421"/>
                  <a:pt x="68" y="422"/>
                  <a:pt x="73" y="421"/>
                </a:cubicBezTo>
                <a:cubicBezTo>
                  <a:pt x="88" y="462"/>
                  <a:pt x="88" y="462"/>
                  <a:pt x="88" y="462"/>
                </a:cubicBezTo>
                <a:cubicBezTo>
                  <a:pt x="122" y="436"/>
                  <a:pt x="122" y="436"/>
                  <a:pt x="122" y="436"/>
                </a:cubicBezTo>
                <a:cubicBezTo>
                  <a:pt x="98" y="404"/>
                  <a:pt x="98" y="404"/>
                  <a:pt x="98" y="404"/>
                </a:cubicBezTo>
                <a:cubicBezTo>
                  <a:pt x="146" y="304"/>
                  <a:pt x="146" y="304"/>
                  <a:pt x="146" y="304"/>
                </a:cubicBezTo>
                <a:cubicBezTo>
                  <a:pt x="146" y="426"/>
                  <a:pt x="146" y="426"/>
                  <a:pt x="146" y="426"/>
                </a:cubicBezTo>
                <a:cubicBezTo>
                  <a:pt x="146" y="432"/>
                  <a:pt x="146" y="432"/>
                  <a:pt x="146" y="432"/>
                </a:cubicBezTo>
                <a:cubicBezTo>
                  <a:pt x="146" y="682"/>
                  <a:pt x="146" y="682"/>
                  <a:pt x="146" y="682"/>
                </a:cubicBezTo>
                <a:cubicBezTo>
                  <a:pt x="146" y="702"/>
                  <a:pt x="163" y="718"/>
                  <a:pt x="183" y="718"/>
                </a:cubicBezTo>
                <a:cubicBezTo>
                  <a:pt x="203" y="718"/>
                  <a:pt x="219" y="702"/>
                  <a:pt x="219" y="682"/>
                </a:cubicBezTo>
                <a:cubicBezTo>
                  <a:pt x="219" y="471"/>
                  <a:pt x="219" y="471"/>
                  <a:pt x="219" y="471"/>
                </a:cubicBezTo>
                <a:cubicBezTo>
                  <a:pt x="252" y="471"/>
                  <a:pt x="252" y="471"/>
                  <a:pt x="252" y="471"/>
                </a:cubicBezTo>
                <a:cubicBezTo>
                  <a:pt x="252" y="682"/>
                  <a:pt x="252" y="682"/>
                  <a:pt x="252" y="682"/>
                </a:cubicBezTo>
                <a:cubicBezTo>
                  <a:pt x="252" y="702"/>
                  <a:pt x="269" y="718"/>
                  <a:pt x="288" y="718"/>
                </a:cubicBezTo>
                <a:cubicBezTo>
                  <a:pt x="308" y="718"/>
                  <a:pt x="325" y="702"/>
                  <a:pt x="325" y="682"/>
                </a:cubicBezTo>
                <a:cubicBezTo>
                  <a:pt x="325" y="432"/>
                  <a:pt x="325" y="432"/>
                  <a:pt x="325" y="432"/>
                </a:cubicBezTo>
                <a:cubicBezTo>
                  <a:pt x="325" y="426"/>
                  <a:pt x="325" y="426"/>
                  <a:pt x="325" y="426"/>
                </a:cubicBezTo>
                <a:cubicBezTo>
                  <a:pt x="325" y="304"/>
                  <a:pt x="325" y="304"/>
                  <a:pt x="325" y="304"/>
                </a:cubicBezTo>
                <a:cubicBezTo>
                  <a:pt x="374" y="405"/>
                  <a:pt x="374" y="405"/>
                  <a:pt x="374" y="405"/>
                </a:cubicBezTo>
                <a:cubicBezTo>
                  <a:pt x="381" y="419"/>
                  <a:pt x="399" y="425"/>
                  <a:pt x="413" y="418"/>
                </a:cubicBezTo>
                <a:cubicBezTo>
                  <a:pt x="428" y="411"/>
                  <a:pt x="434" y="393"/>
                  <a:pt x="427" y="379"/>
                </a:cubicBezTo>
                <a:close/>
                <a:moveTo>
                  <a:pt x="262" y="255"/>
                </a:moveTo>
                <a:cubicBezTo>
                  <a:pt x="244" y="243"/>
                  <a:pt x="244" y="243"/>
                  <a:pt x="244" y="243"/>
                </a:cubicBezTo>
                <a:cubicBezTo>
                  <a:pt x="227" y="243"/>
                  <a:pt x="227" y="243"/>
                  <a:pt x="227" y="243"/>
                </a:cubicBezTo>
                <a:cubicBezTo>
                  <a:pt x="209" y="255"/>
                  <a:pt x="209" y="255"/>
                  <a:pt x="209" y="255"/>
                </a:cubicBezTo>
                <a:cubicBezTo>
                  <a:pt x="209" y="217"/>
                  <a:pt x="209" y="217"/>
                  <a:pt x="209" y="217"/>
                </a:cubicBezTo>
                <a:cubicBezTo>
                  <a:pt x="227" y="229"/>
                  <a:pt x="227" y="229"/>
                  <a:pt x="227" y="229"/>
                </a:cubicBezTo>
                <a:cubicBezTo>
                  <a:pt x="244" y="229"/>
                  <a:pt x="244" y="229"/>
                  <a:pt x="244" y="229"/>
                </a:cubicBezTo>
                <a:cubicBezTo>
                  <a:pt x="262" y="217"/>
                  <a:pt x="262" y="217"/>
                  <a:pt x="262" y="217"/>
                </a:cubicBezTo>
                <a:lnTo>
                  <a:pt x="262" y="255"/>
                </a:lnTo>
                <a:close/>
                <a:moveTo>
                  <a:pt x="192" y="47"/>
                </a:moveTo>
                <a:cubicBezTo>
                  <a:pt x="143" y="31"/>
                  <a:pt x="143" y="31"/>
                  <a:pt x="143" y="31"/>
                </a:cubicBezTo>
                <a:cubicBezTo>
                  <a:pt x="238" y="0"/>
                  <a:pt x="238" y="0"/>
                  <a:pt x="238" y="0"/>
                </a:cubicBezTo>
                <a:cubicBezTo>
                  <a:pt x="333" y="31"/>
                  <a:pt x="333" y="31"/>
                  <a:pt x="333" y="31"/>
                </a:cubicBezTo>
                <a:cubicBezTo>
                  <a:pt x="329" y="32"/>
                  <a:pt x="329" y="32"/>
                  <a:pt x="329" y="32"/>
                </a:cubicBezTo>
                <a:cubicBezTo>
                  <a:pt x="329" y="63"/>
                  <a:pt x="329" y="63"/>
                  <a:pt x="329" y="63"/>
                </a:cubicBezTo>
                <a:cubicBezTo>
                  <a:pt x="333" y="66"/>
                  <a:pt x="336" y="76"/>
                  <a:pt x="336" y="88"/>
                </a:cubicBezTo>
                <a:cubicBezTo>
                  <a:pt x="316" y="88"/>
                  <a:pt x="316" y="88"/>
                  <a:pt x="316" y="88"/>
                </a:cubicBezTo>
                <a:cubicBezTo>
                  <a:pt x="316" y="76"/>
                  <a:pt x="319" y="66"/>
                  <a:pt x="323" y="63"/>
                </a:cubicBezTo>
                <a:cubicBezTo>
                  <a:pt x="323" y="34"/>
                  <a:pt x="323" y="34"/>
                  <a:pt x="323" y="34"/>
                </a:cubicBezTo>
                <a:cubicBezTo>
                  <a:pt x="280" y="48"/>
                  <a:pt x="280" y="48"/>
                  <a:pt x="280" y="48"/>
                </a:cubicBezTo>
                <a:cubicBezTo>
                  <a:pt x="285" y="53"/>
                  <a:pt x="289" y="58"/>
                  <a:pt x="293" y="63"/>
                </a:cubicBezTo>
                <a:cubicBezTo>
                  <a:pt x="254" y="84"/>
                  <a:pt x="211" y="70"/>
                  <a:pt x="211" y="70"/>
                </a:cubicBezTo>
                <a:cubicBezTo>
                  <a:pt x="208" y="69"/>
                  <a:pt x="205" y="71"/>
                  <a:pt x="204" y="73"/>
                </a:cubicBezTo>
                <a:cubicBezTo>
                  <a:pt x="203" y="76"/>
                  <a:pt x="205" y="79"/>
                  <a:pt x="207" y="80"/>
                </a:cubicBezTo>
                <a:cubicBezTo>
                  <a:pt x="209" y="81"/>
                  <a:pt x="224" y="86"/>
                  <a:pt x="245" y="86"/>
                </a:cubicBezTo>
                <a:cubicBezTo>
                  <a:pt x="261" y="86"/>
                  <a:pt x="280" y="83"/>
                  <a:pt x="298" y="73"/>
                </a:cubicBezTo>
                <a:cubicBezTo>
                  <a:pt x="301" y="81"/>
                  <a:pt x="303" y="89"/>
                  <a:pt x="303" y="98"/>
                </a:cubicBezTo>
                <a:cubicBezTo>
                  <a:pt x="303" y="135"/>
                  <a:pt x="273" y="165"/>
                  <a:pt x="236" y="165"/>
                </a:cubicBezTo>
                <a:cubicBezTo>
                  <a:pt x="198" y="165"/>
                  <a:pt x="168" y="135"/>
                  <a:pt x="168" y="98"/>
                </a:cubicBezTo>
                <a:cubicBezTo>
                  <a:pt x="168" y="77"/>
                  <a:pt x="178" y="59"/>
                  <a:pt x="192" y="47"/>
                </a:cubicBezTo>
                <a:close/>
              </a:path>
            </a:pathLst>
          </a:custGeom>
          <a:gradFill flip="none" rotWithShape="1">
            <a:gsLst>
              <a:gs pos="24000">
                <a:schemeClr val="accent3"/>
              </a:gs>
              <a:gs pos="100000">
                <a:schemeClr val="accent4"/>
              </a:gs>
            </a:gsLst>
            <a:lin ang="0" scaled="1"/>
            <a:tileRect/>
          </a:gradFill>
          <a:ln>
            <a:noFill/>
          </a:ln>
        </p:spPr>
        <p:txBody>
          <a:bodyPr vert="horz" wrap="square" lIns="213836" tIns="106918" rIns="213836" bIns="106918" numCol="1" rtlCol="0" anchor="t" anchorCtr="0" compatLnSpc="1">
            <a:prstTxWarp prst="textNoShape">
              <a:avLst/>
            </a:prstTxWarp>
          </a:bodyPr>
          <a:lstStyle/>
          <a:p>
            <a:pPr rtl="0"/>
            <a:endParaRPr lang="en-GB" sz="19128" dirty="0"/>
          </a:p>
        </p:txBody>
      </p:sp>
      <p:cxnSp>
        <p:nvCxnSpPr>
          <p:cNvPr id="1186" name="Straight Arrow Connector 1185">
            <a:extLst>
              <a:ext uri="{FF2B5EF4-FFF2-40B4-BE49-F238E27FC236}">
                <a16:creationId xmlns:a16="http://schemas.microsoft.com/office/drawing/2014/main" id="{ABEA4010-3298-37D0-D247-97F27987CEF9}"/>
              </a:ext>
            </a:extLst>
          </p:cNvPr>
          <p:cNvCxnSpPr>
            <a:cxnSpLocks/>
          </p:cNvCxnSpPr>
          <p:nvPr/>
        </p:nvCxnSpPr>
        <p:spPr>
          <a:xfrm>
            <a:off x="6434986" y="5387344"/>
            <a:ext cx="0" cy="27649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87" name="TextBox 1186">
            <a:extLst>
              <a:ext uri="{FF2B5EF4-FFF2-40B4-BE49-F238E27FC236}">
                <a16:creationId xmlns:a16="http://schemas.microsoft.com/office/drawing/2014/main" id="{3947A2B0-1A77-0387-A6E1-8B6D9C72F314}"/>
              </a:ext>
            </a:extLst>
          </p:cNvPr>
          <p:cNvSpPr txBox="1"/>
          <p:nvPr/>
        </p:nvSpPr>
        <p:spPr>
          <a:xfrm>
            <a:off x="5907322" y="5644574"/>
            <a:ext cx="1061887" cy="255583"/>
          </a:xfrm>
          <a:prstGeom prst="rect">
            <a:avLst/>
          </a:prstGeom>
          <a:noFill/>
        </p:spPr>
        <p:txBody>
          <a:bodyPr wrap="square" rtlCol="0">
            <a:spAutoFit/>
          </a:bodyPr>
          <a:lstStyle/>
          <a:p>
            <a:r>
              <a:rPr lang="en-GB" sz="1061" b="1" dirty="0"/>
              <a:t>Most deprived</a:t>
            </a:r>
          </a:p>
        </p:txBody>
      </p:sp>
      <p:sp>
        <p:nvSpPr>
          <p:cNvPr id="1188" name="TextBox 1187">
            <a:extLst>
              <a:ext uri="{FF2B5EF4-FFF2-40B4-BE49-F238E27FC236}">
                <a16:creationId xmlns:a16="http://schemas.microsoft.com/office/drawing/2014/main" id="{5D02DF3D-8D8D-BEB7-7DDE-DA105899CE61}"/>
              </a:ext>
            </a:extLst>
          </p:cNvPr>
          <p:cNvSpPr txBox="1"/>
          <p:nvPr/>
        </p:nvSpPr>
        <p:spPr>
          <a:xfrm>
            <a:off x="5904067" y="5190675"/>
            <a:ext cx="1061887" cy="255583"/>
          </a:xfrm>
          <a:prstGeom prst="rect">
            <a:avLst/>
          </a:prstGeom>
          <a:noFill/>
        </p:spPr>
        <p:txBody>
          <a:bodyPr wrap="square" rtlCol="0">
            <a:spAutoFit/>
          </a:bodyPr>
          <a:lstStyle/>
          <a:p>
            <a:r>
              <a:rPr lang="en-GB" sz="1061" b="1" dirty="0"/>
              <a:t>Least deprived</a:t>
            </a:r>
          </a:p>
        </p:txBody>
      </p:sp>
      <p:sp>
        <p:nvSpPr>
          <p:cNvPr id="1192" name="TextBox 1191">
            <a:extLst>
              <a:ext uri="{FF2B5EF4-FFF2-40B4-BE49-F238E27FC236}">
                <a16:creationId xmlns:a16="http://schemas.microsoft.com/office/drawing/2014/main" id="{79A25320-4A07-0810-BE95-AEA700FA9327}"/>
              </a:ext>
            </a:extLst>
          </p:cNvPr>
          <p:cNvSpPr txBox="1"/>
          <p:nvPr/>
        </p:nvSpPr>
        <p:spPr>
          <a:xfrm>
            <a:off x="1405433" y="2753822"/>
            <a:ext cx="1539984" cy="3226268"/>
          </a:xfrm>
          <a:prstGeom prst="rect">
            <a:avLst/>
          </a:prstGeom>
          <a:noFill/>
        </p:spPr>
        <p:txBody>
          <a:bodyPr wrap="square" rtlCol="0">
            <a:spAutoFit/>
          </a:bodyPr>
          <a:lstStyle/>
          <a:p>
            <a:pPr algn="ctr"/>
            <a:r>
              <a:rPr lang="en-GB" sz="1697" dirty="0"/>
              <a:t>Local deprivation has been mapped for each local neighbourhood below. A score of 5 (darkest shading) shows areas within the 20% most deprived </a:t>
            </a:r>
            <a:r>
              <a:rPr lang="en-GB" sz="1697" dirty="0" err="1"/>
              <a:t>iarea</a:t>
            </a:r>
            <a:r>
              <a:rPr lang="en-GB" sz="1697" dirty="0"/>
              <a:t> of the UK.</a:t>
            </a:r>
          </a:p>
        </p:txBody>
      </p:sp>
      <p:sp>
        <p:nvSpPr>
          <p:cNvPr id="1193" name="TextBox 1192">
            <a:extLst>
              <a:ext uri="{FF2B5EF4-FFF2-40B4-BE49-F238E27FC236}">
                <a16:creationId xmlns:a16="http://schemas.microsoft.com/office/drawing/2014/main" id="{32838A43-5095-29F4-5BC6-3F9AB217B729}"/>
              </a:ext>
            </a:extLst>
          </p:cNvPr>
          <p:cNvSpPr txBox="1"/>
          <p:nvPr/>
        </p:nvSpPr>
        <p:spPr>
          <a:xfrm>
            <a:off x="1476197" y="6111870"/>
            <a:ext cx="6254548" cy="875817"/>
          </a:xfrm>
          <a:prstGeom prst="rect">
            <a:avLst/>
          </a:prstGeom>
          <a:noFill/>
        </p:spPr>
        <p:txBody>
          <a:bodyPr wrap="square">
            <a:spAutoFit/>
          </a:bodyPr>
          <a:lstStyle/>
          <a:p>
            <a:r>
              <a:rPr lang="en-GB" sz="1697" dirty="0"/>
              <a:t>Each shaded zone on the map represents a similar population of approximately 1,500 residents or 650 households. There are 32,844 of these areas across England. </a:t>
            </a:r>
          </a:p>
        </p:txBody>
      </p:sp>
      <p:grpSp>
        <p:nvGrpSpPr>
          <p:cNvPr id="1195" name="Group 1194" descr="judge icon">
            <a:extLst>
              <a:ext uri="{FF2B5EF4-FFF2-40B4-BE49-F238E27FC236}">
                <a16:creationId xmlns:a16="http://schemas.microsoft.com/office/drawing/2014/main" id="{FCFDC265-E5DE-521A-C7DD-A6CD06DBAED5}"/>
              </a:ext>
            </a:extLst>
          </p:cNvPr>
          <p:cNvGrpSpPr/>
          <p:nvPr/>
        </p:nvGrpSpPr>
        <p:grpSpPr>
          <a:xfrm>
            <a:off x="8338809" y="2532155"/>
            <a:ext cx="1190926" cy="1185782"/>
            <a:chOff x="4273550" y="7426325"/>
            <a:chExt cx="628650" cy="628650"/>
          </a:xfrm>
        </p:grpSpPr>
        <p:sp>
          <p:nvSpPr>
            <p:cNvPr id="1196" name="Oval 179">
              <a:extLst>
                <a:ext uri="{FF2B5EF4-FFF2-40B4-BE49-F238E27FC236}">
                  <a16:creationId xmlns:a16="http://schemas.microsoft.com/office/drawing/2014/main" id="{179E6765-8A0E-A26A-A523-9EBC803E8B89}"/>
                </a:ext>
              </a:extLst>
            </p:cNvPr>
            <p:cNvSpPr>
              <a:spLocks noChangeArrowheads="1"/>
            </p:cNvSpPr>
            <p:nvPr/>
          </p:nvSpPr>
          <p:spPr bwMode="auto">
            <a:xfrm>
              <a:off x="4273550" y="7426325"/>
              <a:ext cx="628650" cy="628650"/>
            </a:xfrm>
            <a:prstGeom prst="ellipse">
              <a:avLst/>
            </a:prstGeom>
            <a:solidFill>
              <a:schemeClr val="bg1"/>
            </a:solidFill>
            <a:ln>
              <a:noFill/>
            </a:ln>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197" name="Freeform 188">
              <a:extLst>
                <a:ext uri="{FF2B5EF4-FFF2-40B4-BE49-F238E27FC236}">
                  <a16:creationId xmlns:a16="http://schemas.microsoft.com/office/drawing/2014/main" id="{A149DE56-4A3E-1BF2-3E77-454502F68E32}"/>
                </a:ext>
              </a:extLst>
            </p:cNvPr>
            <p:cNvSpPr>
              <a:spLocks noEditPoints="1"/>
            </p:cNvSpPr>
            <p:nvPr/>
          </p:nvSpPr>
          <p:spPr bwMode="auto">
            <a:xfrm>
              <a:off x="4362450" y="7496175"/>
              <a:ext cx="450850" cy="454025"/>
            </a:xfrm>
            <a:custGeom>
              <a:avLst/>
              <a:gdLst>
                <a:gd name="T0" fmla="*/ 18 w 142"/>
                <a:gd name="T1" fmla="*/ 117 h 143"/>
                <a:gd name="T2" fmla="*/ 18 w 142"/>
                <a:gd name="T3" fmla="*/ 59 h 143"/>
                <a:gd name="T4" fmla="*/ 18 w 142"/>
                <a:gd name="T5" fmla="*/ 113 h 143"/>
                <a:gd name="T6" fmla="*/ 32 w 142"/>
                <a:gd name="T7" fmla="*/ 101 h 143"/>
                <a:gd name="T8" fmla="*/ 6 w 142"/>
                <a:gd name="T9" fmla="*/ 97 h 143"/>
                <a:gd name="T10" fmla="*/ 30 w 142"/>
                <a:gd name="T11" fmla="*/ 97 h 143"/>
                <a:gd name="T12" fmla="*/ 124 w 142"/>
                <a:gd name="T13" fmla="*/ 59 h 143"/>
                <a:gd name="T14" fmla="*/ 124 w 142"/>
                <a:gd name="T15" fmla="*/ 117 h 143"/>
                <a:gd name="T16" fmla="*/ 124 w 142"/>
                <a:gd name="T17" fmla="*/ 59 h 143"/>
                <a:gd name="T18" fmla="*/ 136 w 142"/>
                <a:gd name="T19" fmla="*/ 97 h 143"/>
                <a:gd name="T20" fmla="*/ 124 w 142"/>
                <a:gd name="T21" fmla="*/ 70 h 143"/>
                <a:gd name="T22" fmla="*/ 110 w 142"/>
                <a:gd name="T23" fmla="*/ 101 h 143"/>
                <a:gd name="T24" fmla="*/ 124 w 142"/>
                <a:gd name="T25" fmla="*/ 113 h 143"/>
                <a:gd name="T26" fmla="*/ 89 w 142"/>
                <a:gd name="T27" fmla="*/ 19 h 143"/>
                <a:gd name="T28" fmla="*/ 53 w 142"/>
                <a:gd name="T29" fmla="*/ 19 h 143"/>
                <a:gd name="T30" fmla="*/ 71 w 142"/>
                <a:gd name="T31" fmla="*/ 5 h 143"/>
                <a:gd name="T32" fmla="*/ 71 w 142"/>
                <a:gd name="T33" fmla="*/ 32 h 143"/>
                <a:gd name="T34" fmla="*/ 71 w 142"/>
                <a:gd name="T35" fmla="*/ 5 h 143"/>
                <a:gd name="T36" fmla="*/ 133 w 142"/>
                <a:gd name="T37" fmla="*/ 39 h 143"/>
                <a:gd name="T38" fmla="*/ 71 w 142"/>
                <a:gd name="T39" fmla="*/ 56 h 143"/>
                <a:gd name="T40" fmla="*/ 9 w 142"/>
                <a:gd name="T41" fmla="*/ 39 h 143"/>
                <a:gd name="T42" fmla="*/ 9 w 142"/>
                <a:gd name="T43" fmla="*/ 58 h 143"/>
                <a:gd name="T44" fmla="*/ 48 w 142"/>
                <a:gd name="T45" fmla="*/ 143 h 143"/>
                <a:gd name="T46" fmla="*/ 94 w 142"/>
                <a:gd name="T47" fmla="*/ 58 h 143"/>
                <a:gd name="T48" fmla="*/ 142 w 142"/>
                <a:gd name="T49" fmla="*/ 49 h 143"/>
                <a:gd name="T50" fmla="*/ 89 w 142"/>
                <a:gd name="T51" fmla="*/ 138 h 143"/>
                <a:gd name="T52" fmla="*/ 73 w 142"/>
                <a:gd name="T53" fmla="*/ 113 h 143"/>
                <a:gd name="T54" fmla="*/ 69 w 142"/>
                <a:gd name="T55" fmla="*/ 138 h 143"/>
                <a:gd name="T56" fmla="*/ 53 w 142"/>
                <a:gd name="T57" fmla="*/ 53 h 143"/>
                <a:gd name="T58" fmla="*/ 4 w 142"/>
                <a:gd name="T59" fmla="*/ 49 h 143"/>
                <a:gd name="T60" fmla="*/ 57 w 142"/>
                <a:gd name="T61" fmla="*/ 44 h 143"/>
                <a:gd name="T62" fmla="*/ 85 w 142"/>
                <a:gd name="T63" fmla="*/ 44 h 143"/>
                <a:gd name="T64" fmla="*/ 137 w 142"/>
                <a:gd name="T65" fmla="*/ 49 h 143"/>
                <a:gd name="T66" fmla="*/ 89 w 142"/>
                <a:gd name="T6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2" h="143">
                  <a:moveTo>
                    <a:pt x="0" y="99"/>
                  </a:moveTo>
                  <a:cubicBezTo>
                    <a:pt x="0" y="109"/>
                    <a:pt x="8" y="117"/>
                    <a:pt x="18" y="117"/>
                  </a:cubicBezTo>
                  <a:cubicBezTo>
                    <a:pt x="28" y="117"/>
                    <a:pt x="37" y="109"/>
                    <a:pt x="37" y="99"/>
                  </a:cubicBezTo>
                  <a:cubicBezTo>
                    <a:pt x="18" y="59"/>
                    <a:pt x="18" y="59"/>
                    <a:pt x="18" y="59"/>
                  </a:cubicBezTo>
                  <a:lnTo>
                    <a:pt x="0" y="99"/>
                  </a:lnTo>
                  <a:close/>
                  <a:moveTo>
                    <a:pt x="18" y="113"/>
                  </a:moveTo>
                  <a:cubicBezTo>
                    <a:pt x="11" y="113"/>
                    <a:pt x="5" y="108"/>
                    <a:pt x="4" y="101"/>
                  </a:cubicBezTo>
                  <a:cubicBezTo>
                    <a:pt x="32" y="101"/>
                    <a:pt x="32" y="101"/>
                    <a:pt x="32" y="101"/>
                  </a:cubicBezTo>
                  <a:cubicBezTo>
                    <a:pt x="31" y="108"/>
                    <a:pt x="25" y="113"/>
                    <a:pt x="18" y="113"/>
                  </a:cubicBezTo>
                  <a:close/>
                  <a:moveTo>
                    <a:pt x="6" y="97"/>
                  </a:moveTo>
                  <a:cubicBezTo>
                    <a:pt x="18" y="70"/>
                    <a:pt x="18" y="70"/>
                    <a:pt x="18" y="70"/>
                  </a:cubicBezTo>
                  <a:cubicBezTo>
                    <a:pt x="30" y="97"/>
                    <a:pt x="30" y="97"/>
                    <a:pt x="30" y="97"/>
                  </a:cubicBezTo>
                  <a:lnTo>
                    <a:pt x="6" y="97"/>
                  </a:lnTo>
                  <a:close/>
                  <a:moveTo>
                    <a:pt x="124" y="59"/>
                  </a:moveTo>
                  <a:cubicBezTo>
                    <a:pt x="105" y="99"/>
                    <a:pt x="105" y="99"/>
                    <a:pt x="105" y="99"/>
                  </a:cubicBezTo>
                  <a:cubicBezTo>
                    <a:pt x="105" y="109"/>
                    <a:pt x="113" y="117"/>
                    <a:pt x="124" y="117"/>
                  </a:cubicBezTo>
                  <a:cubicBezTo>
                    <a:pt x="134" y="117"/>
                    <a:pt x="142" y="109"/>
                    <a:pt x="142" y="99"/>
                  </a:cubicBezTo>
                  <a:lnTo>
                    <a:pt x="124" y="59"/>
                  </a:lnTo>
                  <a:close/>
                  <a:moveTo>
                    <a:pt x="124" y="70"/>
                  </a:moveTo>
                  <a:cubicBezTo>
                    <a:pt x="136" y="97"/>
                    <a:pt x="136" y="97"/>
                    <a:pt x="136" y="97"/>
                  </a:cubicBezTo>
                  <a:cubicBezTo>
                    <a:pt x="111" y="97"/>
                    <a:pt x="111" y="97"/>
                    <a:pt x="111" y="97"/>
                  </a:cubicBezTo>
                  <a:lnTo>
                    <a:pt x="124" y="70"/>
                  </a:lnTo>
                  <a:close/>
                  <a:moveTo>
                    <a:pt x="124" y="113"/>
                  </a:moveTo>
                  <a:cubicBezTo>
                    <a:pt x="117" y="113"/>
                    <a:pt x="111" y="108"/>
                    <a:pt x="110" y="101"/>
                  </a:cubicBezTo>
                  <a:cubicBezTo>
                    <a:pt x="137" y="101"/>
                    <a:pt x="137" y="101"/>
                    <a:pt x="137" y="101"/>
                  </a:cubicBezTo>
                  <a:cubicBezTo>
                    <a:pt x="136" y="108"/>
                    <a:pt x="131" y="113"/>
                    <a:pt x="124" y="113"/>
                  </a:cubicBezTo>
                  <a:close/>
                  <a:moveTo>
                    <a:pt x="71" y="37"/>
                  </a:moveTo>
                  <a:cubicBezTo>
                    <a:pt x="81" y="37"/>
                    <a:pt x="89" y="29"/>
                    <a:pt x="89" y="19"/>
                  </a:cubicBezTo>
                  <a:cubicBezTo>
                    <a:pt x="89" y="9"/>
                    <a:pt x="81" y="0"/>
                    <a:pt x="71" y="0"/>
                  </a:cubicBezTo>
                  <a:cubicBezTo>
                    <a:pt x="61" y="0"/>
                    <a:pt x="53" y="9"/>
                    <a:pt x="53" y="19"/>
                  </a:cubicBezTo>
                  <a:cubicBezTo>
                    <a:pt x="53" y="29"/>
                    <a:pt x="61" y="37"/>
                    <a:pt x="71" y="37"/>
                  </a:cubicBezTo>
                  <a:close/>
                  <a:moveTo>
                    <a:pt x="71" y="5"/>
                  </a:moveTo>
                  <a:cubicBezTo>
                    <a:pt x="78" y="5"/>
                    <a:pt x="85" y="11"/>
                    <a:pt x="85" y="19"/>
                  </a:cubicBezTo>
                  <a:cubicBezTo>
                    <a:pt x="85" y="26"/>
                    <a:pt x="78" y="32"/>
                    <a:pt x="71" y="32"/>
                  </a:cubicBezTo>
                  <a:cubicBezTo>
                    <a:pt x="63" y="32"/>
                    <a:pt x="57" y="26"/>
                    <a:pt x="57" y="19"/>
                  </a:cubicBezTo>
                  <a:cubicBezTo>
                    <a:pt x="57" y="11"/>
                    <a:pt x="63" y="5"/>
                    <a:pt x="71" y="5"/>
                  </a:cubicBezTo>
                  <a:close/>
                  <a:moveTo>
                    <a:pt x="142" y="49"/>
                  </a:moveTo>
                  <a:cubicBezTo>
                    <a:pt x="142" y="43"/>
                    <a:pt x="138" y="39"/>
                    <a:pt x="133" y="39"/>
                  </a:cubicBezTo>
                  <a:cubicBezTo>
                    <a:pt x="83" y="39"/>
                    <a:pt x="83" y="39"/>
                    <a:pt x="83" y="39"/>
                  </a:cubicBezTo>
                  <a:cubicBezTo>
                    <a:pt x="71" y="56"/>
                    <a:pt x="71" y="56"/>
                    <a:pt x="71" y="56"/>
                  </a:cubicBezTo>
                  <a:cubicBezTo>
                    <a:pt x="59" y="39"/>
                    <a:pt x="59" y="39"/>
                    <a:pt x="59" y="39"/>
                  </a:cubicBezTo>
                  <a:cubicBezTo>
                    <a:pt x="9" y="39"/>
                    <a:pt x="9" y="39"/>
                    <a:pt x="9" y="39"/>
                  </a:cubicBezTo>
                  <a:cubicBezTo>
                    <a:pt x="4" y="39"/>
                    <a:pt x="0" y="43"/>
                    <a:pt x="0" y="49"/>
                  </a:cubicBezTo>
                  <a:cubicBezTo>
                    <a:pt x="0" y="54"/>
                    <a:pt x="4" y="58"/>
                    <a:pt x="9" y="58"/>
                  </a:cubicBezTo>
                  <a:cubicBezTo>
                    <a:pt x="48" y="58"/>
                    <a:pt x="48" y="58"/>
                    <a:pt x="48" y="58"/>
                  </a:cubicBezTo>
                  <a:cubicBezTo>
                    <a:pt x="48" y="143"/>
                    <a:pt x="48" y="143"/>
                    <a:pt x="48" y="143"/>
                  </a:cubicBezTo>
                  <a:cubicBezTo>
                    <a:pt x="94" y="143"/>
                    <a:pt x="94" y="143"/>
                    <a:pt x="94" y="143"/>
                  </a:cubicBezTo>
                  <a:cubicBezTo>
                    <a:pt x="94" y="58"/>
                    <a:pt x="94" y="58"/>
                    <a:pt x="94" y="58"/>
                  </a:cubicBezTo>
                  <a:cubicBezTo>
                    <a:pt x="133" y="58"/>
                    <a:pt x="133" y="58"/>
                    <a:pt x="133" y="58"/>
                  </a:cubicBezTo>
                  <a:cubicBezTo>
                    <a:pt x="138" y="58"/>
                    <a:pt x="142" y="54"/>
                    <a:pt x="142" y="49"/>
                  </a:cubicBezTo>
                  <a:close/>
                  <a:moveTo>
                    <a:pt x="89" y="53"/>
                  </a:moveTo>
                  <a:cubicBezTo>
                    <a:pt x="89" y="138"/>
                    <a:pt x="89" y="138"/>
                    <a:pt x="89" y="138"/>
                  </a:cubicBezTo>
                  <a:cubicBezTo>
                    <a:pt x="73" y="138"/>
                    <a:pt x="73" y="138"/>
                    <a:pt x="73" y="138"/>
                  </a:cubicBezTo>
                  <a:cubicBezTo>
                    <a:pt x="73" y="113"/>
                    <a:pt x="73" y="113"/>
                    <a:pt x="73" y="113"/>
                  </a:cubicBezTo>
                  <a:cubicBezTo>
                    <a:pt x="69" y="113"/>
                    <a:pt x="69" y="113"/>
                    <a:pt x="69" y="113"/>
                  </a:cubicBezTo>
                  <a:cubicBezTo>
                    <a:pt x="69" y="138"/>
                    <a:pt x="69" y="138"/>
                    <a:pt x="69" y="138"/>
                  </a:cubicBezTo>
                  <a:cubicBezTo>
                    <a:pt x="53" y="138"/>
                    <a:pt x="53" y="138"/>
                    <a:pt x="53" y="138"/>
                  </a:cubicBezTo>
                  <a:cubicBezTo>
                    <a:pt x="53" y="53"/>
                    <a:pt x="53" y="53"/>
                    <a:pt x="53" y="53"/>
                  </a:cubicBezTo>
                  <a:cubicBezTo>
                    <a:pt x="9" y="53"/>
                    <a:pt x="9" y="53"/>
                    <a:pt x="9" y="53"/>
                  </a:cubicBezTo>
                  <a:cubicBezTo>
                    <a:pt x="7" y="53"/>
                    <a:pt x="4" y="51"/>
                    <a:pt x="4" y="49"/>
                  </a:cubicBezTo>
                  <a:cubicBezTo>
                    <a:pt x="4" y="46"/>
                    <a:pt x="6" y="44"/>
                    <a:pt x="9" y="44"/>
                  </a:cubicBezTo>
                  <a:cubicBezTo>
                    <a:pt x="57" y="44"/>
                    <a:pt x="57" y="44"/>
                    <a:pt x="57" y="44"/>
                  </a:cubicBezTo>
                  <a:cubicBezTo>
                    <a:pt x="71" y="64"/>
                    <a:pt x="71" y="64"/>
                    <a:pt x="71" y="64"/>
                  </a:cubicBezTo>
                  <a:cubicBezTo>
                    <a:pt x="85" y="44"/>
                    <a:pt x="85" y="44"/>
                    <a:pt x="85" y="44"/>
                  </a:cubicBezTo>
                  <a:cubicBezTo>
                    <a:pt x="133" y="44"/>
                    <a:pt x="133" y="44"/>
                    <a:pt x="133" y="44"/>
                  </a:cubicBezTo>
                  <a:cubicBezTo>
                    <a:pt x="135" y="44"/>
                    <a:pt x="137" y="46"/>
                    <a:pt x="137" y="49"/>
                  </a:cubicBezTo>
                  <a:cubicBezTo>
                    <a:pt x="137" y="51"/>
                    <a:pt x="135" y="53"/>
                    <a:pt x="133" y="53"/>
                  </a:cubicBezTo>
                  <a:lnTo>
                    <a:pt x="89" y="53"/>
                  </a:lnTo>
                  <a:close/>
                </a:path>
              </a:pathLst>
            </a:custGeom>
            <a:solidFill>
              <a:schemeClr val="tx2">
                <a:alpha val="50000"/>
              </a:schemeClr>
            </a:solidFill>
            <a:ln>
              <a:noFill/>
            </a:ln>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1198" name="Group 1197" descr="service bar with person icon">
            <a:extLst>
              <a:ext uri="{FF2B5EF4-FFF2-40B4-BE49-F238E27FC236}">
                <a16:creationId xmlns:a16="http://schemas.microsoft.com/office/drawing/2014/main" id="{938ADC0B-10A8-E9AF-50B5-49BAD7601B2B}"/>
              </a:ext>
            </a:extLst>
          </p:cNvPr>
          <p:cNvGrpSpPr/>
          <p:nvPr/>
        </p:nvGrpSpPr>
        <p:grpSpPr>
          <a:xfrm>
            <a:off x="8347361" y="3904902"/>
            <a:ext cx="1223584" cy="1268930"/>
            <a:chOff x="3517900" y="8172450"/>
            <a:chExt cx="631825" cy="631825"/>
          </a:xfrm>
        </p:grpSpPr>
        <p:sp>
          <p:nvSpPr>
            <p:cNvPr id="1199" name="Oval 170">
              <a:extLst>
                <a:ext uri="{FF2B5EF4-FFF2-40B4-BE49-F238E27FC236}">
                  <a16:creationId xmlns:a16="http://schemas.microsoft.com/office/drawing/2014/main" id="{886CA5C9-118E-DED1-D16E-49CE6AE95ECF}"/>
                </a:ext>
              </a:extLst>
            </p:cNvPr>
            <p:cNvSpPr>
              <a:spLocks noChangeArrowheads="1"/>
            </p:cNvSpPr>
            <p:nvPr/>
          </p:nvSpPr>
          <p:spPr bwMode="auto">
            <a:xfrm>
              <a:off x="3517900" y="8172450"/>
              <a:ext cx="631825" cy="631825"/>
            </a:xfrm>
            <a:prstGeom prst="ellipse">
              <a:avLst/>
            </a:prstGeom>
            <a:solidFill>
              <a:schemeClr val="bg1"/>
            </a:solidFill>
            <a:ln>
              <a:noFill/>
            </a:ln>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1200" name="Freeform 197">
              <a:extLst>
                <a:ext uri="{FF2B5EF4-FFF2-40B4-BE49-F238E27FC236}">
                  <a16:creationId xmlns:a16="http://schemas.microsoft.com/office/drawing/2014/main" id="{BF9E7D15-38B8-C005-0292-57C0D0371287}"/>
                </a:ext>
              </a:extLst>
            </p:cNvPr>
            <p:cNvSpPr>
              <a:spLocks noEditPoints="1"/>
            </p:cNvSpPr>
            <p:nvPr/>
          </p:nvSpPr>
          <p:spPr bwMode="auto">
            <a:xfrm>
              <a:off x="3609975" y="8280400"/>
              <a:ext cx="450850" cy="365125"/>
            </a:xfrm>
            <a:custGeom>
              <a:avLst/>
              <a:gdLst>
                <a:gd name="T0" fmla="*/ 133 w 142"/>
                <a:gd name="T1" fmla="*/ 16 h 115"/>
                <a:gd name="T2" fmla="*/ 100 w 142"/>
                <a:gd name="T3" fmla="*/ 16 h 115"/>
                <a:gd name="T4" fmla="*/ 117 w 142"/>
                <a:gd name="T5" fmla="*/ 5 h 115"/>
                <a:gd name="T6" fmla="*/ 117 w 142"/>
                <a:gd name="T7" fmla="*/ 28 h 115"/>
                <a:gd name="T8" fmla="*/ 117 w 142"/>
                <a:gd name="T9" fmla="*/ 5 h 115"/>
                <a:gd name="T10" fmla="*/ 103 w 142"/>
                <a:gd name="T11" fmla="*/ 35 h 115"/>
                <a:gd name="T12" fmla="*/ 91 w 142"/>
                <a:gd name="T13" fmla="*/ 83 h 115"/>
                <a:gd name="T14" fmla="*/ 100 w 142"/>
                <a:gd name="T15" fmla="*/ 115 h 115"/>
                <a:gd name="T16" fmla="*/ 133 w 142"/>
                <a:gd name="T17" fmla="*/ 83 h 115"/>
                <a:gd name="T18" fmla="*/ 142 w 142"/>
                <a:gd name="T19" fmla="*/ 46 h 115"/>
                <a:gd name="T20" fmla="*/ 137 w 142"/>
                <a:gd name="T21" fmla="*/ 78 h 115"/>
                <a:gd name="T22" fmla="*/ 128 w 142"/>
                <a:gd name="T23" fmla="*/ 110 h 115"/>
                <a:gd name="T24" fmla="*/ 119 w 142"/>
                <a:gd name="T25" fmla="*/ 90 h 115"/>
                <a:gd name="T26" fmla="*/ 114 w 142"/>
                <a:gd name="T27" fmla="*/ 110 h 115"/>
                <a:gd name="T28" fmla="*/ 105 w 142"/>
                <a:gd name="T29" fmla="*/ 78 h 115"/>
                <a:gd name="T30" fmla="*/ 96 w 142"/>
                <a:gd name="T31" fmla="*/ 46 h 115"/>
                <a:gd name="T32" fmla="*/ 130 w 142"/>
                <a:gd name="T33" fmla="*/ 39 h 115"/>
                <a:gd name="T34" fmla="*/ 137 w 142"/>
                <a:gd name="T35" fmla="*/ 78 h 115"/>
                <a:gd name="T36" fmla="*/ 18 w 142"/>
                <a:gd name="T37" fmla="*/ 115 h 115"/>
                <a:gd name="T38" fmla="*/ 0 w 142"/>
                <a:gd name="T39" fmla="*/ 74 h 115"/>
                <a:gd name="T40" fmla="*/ 4 w 142"/>
                <a:gd name="T41" fmla="*/ 78 h 115"/>
                <a:gd name="T42" fmla="*/ 13 w 142"/>
                <a:gd name="T43" fmla="*/ 110 h 115"/>
                <a:gd name="T44" fmla="*/ 4 w 142"/>
                <a:gd name="T45" fmla="*/ 78 h 115"/>
                <a:gd name="T46" fmla="*/ 41 w 142"/>
                <a:gd name="T47" fmla="*/ 115 h 115"/>
                <a:gd name="T48" fmla="*/ 22 w 142"/>
                <a:gd name="T49" fmla="*/ 64 h 115"/>
                <a:gd name="T50" fmla="*/ 27 w 142"/>
                <a:gd name="T51" fmla="*/ 69 h 115"/>
                <a:gd name="T52" fmla="*/ 36 w 142"/>
                <a:gd name="T53" fmla="*/ 110 h 115"/>
                <a:gd name="T54" fmla="*/ 27 w 142"/>
                <a:gd name="T55" fmla="*/ 69 h 115"/>
                <a:gd name="T56" fmla="*/ 64 w 142"/>
                <a:gd name="T57" fmla="*/ 115 h 115"/>
                <a:gd name="T58" fmla="*/ 45 w 142"/>
                <a:gd name="T59" fmla="*/ 55 h 115"/>
                <a:gd name="T60" fmla="*/ 50 w 142"/>
                <a:gd name="T61" fmla="*/ 60 h 115"/>
                <a:gd name="T62" fmla="*/ 59 w 142"/>
                <a:gd name="T63" fmla="*/ 110 h 115"/>
                <a:gd name="T64" fmla="*/ 50 w 142"/>
                <a:gd name="T65" fmla="*/ 60 h 115"/>
                <a:gd name="T66" fmla="*/ 87 w 142"/>
                <a:gd name="T67" fmla="*/ 115 h 115"/>
                <a:gd name="T68" fmla="*/ 68 w 142"/>
                <a:gd name="T69" fmla="*/ 46 h 115"/>
                <a:gd name="T70" fmla="*/ 73 w 142"/>
                <a:gd name="T71" fmla="*/ 51 h 115"/>
                <a:gd name="T72" fmla="*/ 82 w 142"/>
                <a:gd name="T73" fmla="*/ 110 h 115"/>
                <a:gd name="T74" fmla="*/ 73 w 142"/>
                <a:gd name="T75" fmla="*/ 5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15">
                  <a:moveTo>
                    <a:pt x="117" y="32"/>
                  </a:moveTo>
                  <a:cubicBezTo>
                    <a:pt x="125" y="32"/>
                    <a:pt x="133" y="25"/>
                    <a:pt x="133" y="16"/>
                  </a:cubicBezTo>
                  <a:cubicBezTo>
                    <a:pt x="133" y="7"/>
                    <a:pt x="125" y="0"/>
                    <a:pt x="117" y="0"/>
                  </a:cubicBezTo>
                  <a:cubicBezTo>
                    <a:pt x="108" y="0"/>
                    <a:pt x="100" y="7"/>
                    <a:pt x="100" y="16"/>
                  </a:cubicBezTo>
                  <a:cubicBezTo>
                    <a:pt x="100" y="25"/>
                    <a:pt x="108" y="32"/>
                    <a:pt x="117" y="32"/>
                  </a:cubicBezTo>
                  <a:close/>
                  <a:moveTo>
                    <a:pt x="117" y="5"/>
                  </a:moveTo>
                  <a:cubicBezTo>
                    <a:pt x="123" y="5"/>
                    <a:pt x="128" y="10"/>
                    <a:pt x="128" y="16"/>
                  </a:cubicBezTo>
                  <a:cubicBezTo>
                    <a:pt x="128" y="23"/>
                    <a:pt x="123" y="28"/>
                    <a:pt x="117" y="28"/>
                  </a:cubicBezTo>
                  <a:cubicBezTo>
                    <a:pt x="110" y="28"/>
                    <a:pt x="105" y="23"/>
                    <a:pt x="105" y="16"/>
                  </a:cubicBezTo>
                  <a:cubicBezTo>
                    <a:pt x="105" y="10"/>
                    <a:pt x="110" y="5"/>
                    <a:pt x="117" y="5"/>
                  </a:cubicBezTo>
                  <a:close/>
                  <a:moveTo>
                    <a:pt x="130" y="35"/>
                  </a:moveTo>
                  <a:cubicBezTo>
                    <a:pt x="103" y="35"/>
                    <a:pt x="103" y="35"/>
                    <a:pt x="103" y="35"/>
                  </a:cubicBezTo>
                  <a:cubicBezTo>
                    <a:pt x="96" y="35"/>
                    <a:pt x="91" y="40"/>
                    <a:pt x="91" y="46"/>
                  </a:cubicBezTo>
                  <a:cubicBezTo>
                    <a:pt x="91" y="83"/>
                    <a:pt x="91" y="83"/>
                    <a:pt x="91" y="83"/>
                  </a:cubicBezTo>
                  <a:cubicBezTo>
                    <a:pt x="100" y="83"/>
                    <a:pt x="100" y="83"/>
                    <a:pt x="100" y="83"/>
                  </a:cubicBezTo>
                  <a:cubicBezTo>
                    <a:pt x="100" y="115"/>
                    <a:pt x="100" y="115"/>
                    <a:pt x="100" y="115"/>
                  </a:cubicBezTo>
                  <a:cubicBezTo>
                    <a:pt x="133" y="115"/>
                    <a:pt x="133" y="115"/>
                    <a:pt x="133" y="115"/>
                  </a:cubicBezTo>
                  <a:cubicBezTo>
                    <a:pt x="133" y="83"/>
                    <a:pt x="133" y="83"/>
                    <a:pt x="133" y="83"/>
                  </a:cubicBezTo>
                  <a:cubicBezTo>
                    <a:pt x="142" y="83"/>
                    <a:pt x="142" y="83"/>
                    <a:pt x="142" y="83"/>
                  </a:cubicBezTo>
                  <a:cubicBezTo>
                    <a:pt x="142" y="46"/>
                    <a:pt x="142" y="46"/>
                    <a:pt x="142" y="46"/>
                  </a:cubicBezTo>
                  <a:cubicBezTo>
                    <a:pt x="142" y="40"/>
                    <a:pt x="137" y="35"/>
                    <a:pt x="130" y="35"/>
                  </a:cubicBezTo>
                  <a:close/>
                  <a:moveTo>
                    <a:pt x="137" y="78"/>
                  </a:moveTo>
                  <a:cubicBezTo>
                    <a:pt x="128" y="78"/>
                    <a:pt x="128" y="78"/>
                    <a:pt x="128" y="78"/>
                  </a:cubicBezTo>
                  <a:cubicBezTo>
                    <a:pt x="128" y="110"/>
                    <a:pt x="128" y="110"/>
                    <a:pt x="128" y="110"/>
                  </a:cubicBezTo>
                  <a:cubicBezTo>
                    <a:pt x="119" y="110"/>
                    <a:pt x="119" y="110"/>
                    <a:pt x="119" y="110"/>
                  </a:cubicBezTo>
                  <a:cubicBezTo>
                    <a:pt x="119" y="90"/>
                    <a:pt x="119" y="90"/>
                    <a:pt x="119" y="90"/>
                  </a:cubicBezTo>
                  <a:cubicBezTo>
                    <a:pt x="114" y="90"/>
                    <a:pt x="114" y="90"/>
                    <a:pt x="114" y="90"/>
                  </a:cubicBezTo>
                  <a:cubicBezTo>
                    <a:pt x="114" y="110"/>
                    <a:pt x="114" y="110"/>
                    <a:pt x="114" y="110"/>
                  </a:cubicBezTo>
                  <a:cubicBezTo>
                    <a:pt x="105" y="110"/>
                    <a:pt x="105" y="110"/>
                    <a:pt x="105" y="110"/>
                  </a:cubicBezTo>
                  <a:cubicBezTo>
                    <a:pt x="105" y="78"/>
                    <a:pt x="105" y="78"/>
                    <a:pt x="105" y="78"/>
                  </a:cubicBezTo>
                  <a:cubicBezTo>
                    <a:pt x="96" y="78"/>
                    <a:pt x="96" y="78"/>
                    <a:pt x="96" y="78"/>
                  </a:cubicBezTo>
                  <a:cubicBezTo>
                    <a:pt x="96" y="46"/>
                    <a:pt x="96" y="46"/>
                    <a:pt x="96" y="46"/>
                  </a:cubicBezTo>
                  <a:cubicBezTo>
                    <a:pt x="96" y="42"/>
                    <a:pt x="99" y="39"/>
                    <a:pt x="103" y="39"/>
                  </a:cubicBezTo>
                  <a:cubicBezTo>
                    <a:pt x="130" y="39"/>
                    <a:pt x="130" y="39"/>
                    <a:pt x="130" y="39"/>
                  </a:cubicBezTo>
                  <a:cubicBezTo>
                    <a:pt x="134" y="39"/>
                    <a:pt x="137" y="42"/>
                    <a:pt x="137" y="46"/>
                  </a:cubicBezTo>
                  <a:lnTo>
                    <a:pt x="137" y="78"/>
                  </a:lnTo>
                  <a:close/>
                  <a:moveTo>
                    <a:pt x="0" y="115"/>
                  </a:moveTo>
                  <a:cubicBezTo>
                    <a:pt x="18" y="115"/>
                    <a:pt x="18" y="115"/>
                    <a:pt x="18" y="115"/>
                  </a:cubicBezTo>
                  <a:cubicBezTo>
                    <a:pt x="18" y="74"/>
                    <a:pt x="18" y="74"/>
                    <a:pt x="18" y="74"/>
                  </a:cubicBezTo>
                  <a:cubicBezTo>
                    <a:pt x="0" y="74"/>
                    <a:pt x="0" y="74"/>
                    <a:pt x="0" y="74"/>
                  </a:cubicBezTo>
                  <a:lnTo>
                    <a:pt x="0" y="115"/>
                  </a:lnTo>
                  <a:close/>
                  <a:moveTo>
                    <a:pt x="4" y="78"/>
                  </a:moveTo>
                  <a:cubicBezTo>
                    <a:pt x="13" y="78"/>
                    <a:pt x="13" y="78"/>
                    <a:pt x="13" y="78"/>
                  </a:cubicBezTo>
                  <a:cubicBezTo>
                    <a:pt x="13" y="110"/>
                    <a:pt x="13" y="110"/>
                    <a:pt x="13" y="110"/>
                  </a:cubicBezTo>
                  <a:cubicBezTo>
                    <a:pt x="4" y="110"/>
                    <a:pt x="4" y="110"/>
                    <a:pt x="4" y="110"/>
                  </a:cubicBezTo>
                  <a:lnTo>
                    <a:pt x="4" y="78"/>
                  </a:lnTo>
                  <a:close/>
                  <a:moveTo>
                    <a:pt x="22" y="115"/>
                  </a:moveTo>
                  <a:cubicBezTo>
                    <a:pt x="41" y="115"/>
                    <a:pt x="41" y="115"/>
                    <a:pt x="41" y="115"/>
                  </a:cubicBezTo>
                  <a:cubicBezTo>
                    <a:pt x="41" y="64"/>
                    <a:pt x="41" y="64"/>
                    <a:pt x="41" y="64"/>
                  </a:cubicBezTo>
                  <a:cubicBezTo>
                    <a:pt x="22" y="64"/>
                    <a:pt x="22" y="64"/>
                    <a:pt x="22" y="64"/>
                  </a:cubicBezTo>
                  <a:lnTo>
                    <a:pt x="22" y="115"/>
                  </a:lnTo>
                  <a:close/>
                  <a:moveTo>
                    <a:pt x="27" y="69"/>
                  </a:moveTo>
                  <a:cubicBezTo>
                    <a:pt x="36" y="69"/>
                    <a:pt x="36" y="69"/>
                    <a:pt x="36" y="69"/>
                  </a:cubicBezTo>
                  <a:cubicBezTo>
                    <a:pt x="36" y="110"/>
                    <a:pt x="36" y="110"/>
                    <a:pt x="36" y="110"/>
                  </a:cubicBezTo>
                  <a:cubicBezTo>
                    <a:pt x="27" y="110"/>
                    <a:pt x="27" y="110"/>
                    <a:pt x="27" y="110"/>
                  </a:cubicBezTo>
                  <a:lnTo>
                    <a:pt x="27" y="69"/>
                  </a:lnTo>
                  <a:close/>
                  <a:moveTo>
                    <a:pt x="45" y="115"/>
                  </a:moveTo>
                  <a:cubicBezTo>
                    <a:pt x="64" y="115"/>
                    <a:pt x="64" y="115"/>
                    <a:pt x="64" y="115"/>
                  </a:cubicBezTo>
                  <a:cubicBezTo>
                    <a:pt x="64" y="55"/>
                    <a:pt x="64" y="55"/>
                    <a:pt x="64" y="55"/>
                  </a:cubicBezTo>
                  <a:cubicBezTo>
                    <a:pt x="45" y="55"/>
                    <a:pt x="45" y="55"/>
                    <a:pt x="45" y="55"/>
                  </a:cubicBezTo>
                  <a:lnTo>
                    <a:pt x="45" y="115"/>
                  </a:lnTo>
                  <a:close/>
                  <a:moveTo>
                    <a:pt x="50" y="60"/>
                  </a:moveTo>
                  <a:cubicBezTo>
                    <a:pt x="59" y="60"/>
                    <a:pt x="59" y="60"/>
                    <a:pt x="59" y="60"/>
                  </a:cubicBezTo>
                  <a:cubicBezTo>
                    <a:pt x="59" y="110"/>
                    <a:pt x="59" y="110"/>
                    <a:pt x="59" y="110"/>
                  </a:cubicBezTo>
                  <a:cubicBezTo>
                    <a:pt x="50" y="110"/>
                    <a:pt x="50" y="110"/>
                    <a:pt x="50" y="110"/>
                  </a:cubicBezTo>
                  <a:cubicBezTo>
                    <a:pt x="50" y="60"/>
                    <a:pt x="50" y="60"/>
                    <a:pt x="50" y="60"/>
                  </a:cubicBezTo>
                  <a:close/>
                  <a:moveTo>
                    <a:pt x="68" y="115"/>
                  </a:moveTo>
                  <a:cubicBezTo>
                    <a:pt x="87" y="115"/>
                    <a:pt x="87" y="115"/>
                    <a:pt x="87" y="115"/>
                  </a:cubicBezTo>
                  <a:cubicBezTo>
                    <a:pt x="87" y="46"/>
                    <a:pt x="87" y="46"/>
                    <a:pt x="87" y="46"/>
                  </a:cubicBezTo>
                  <a:cubicBezTo>
                    <a:pt x="68" y="46"/>
                    <a:pt x="68" y="46"/>
                    <a:pt x="68" y="46"/>
                  </a:cubicBezTo>
                  <a:cubicBezTo>
                    <a:pt x="68" y="115"/>
                    <a:pt x="68" y="115"/>
                    <a:pt x="68" y="115"/>
                  </a:cubicBezTo>
                  <a:close/>
                  <a:moveTo>
                    <a:pt x="73" y="51"/>
                  </a:moveTo>
                  <a:cubicBezTo>
                    <a:pt x="82" y="51"/>
                    <a:pt x="82" y="51"/>
                    <a:pt x="82" y="51"/>
                  </a:cubicBezTo>
                  <a:cubicBezTo>
                    <a:pt x="82" y="110"/>
                    <a:pt x="82" y="110"/>
                    <a:pt x="82" y="110"/>
                  </a:cubicBezTo>
                  <a:cubicBezTo>
                    <a:pt x="73" y="110"/>
                    <a:pt x="73" y="110"/>
                    <a:pt x="73" y="110"/>
                  </a:cubicBezTo>
                  <a:lnTo>
                    <a:pt x="73" y="51"/>
                  </a:lnTo>
                  <a:close/>
                </a:path>
              </a:pathLst>
            </a:custGeom>
            <a:solidFill>
              <a:schemeClr val="tx2">
                <a:alpha val="50000"/>
              </a:schemeClr>
            </a:solidFill>
            <a:ln>
              <a:noFill/>
            </a:ln>
          </p:spPr>
          <p:txBody>
            <a:bodyPr vert="horz" wrap="square" lIns="213836" tIns="106918" rIns="213836" bIns="106918" numCol="1" rtlCol="0" anchor="t" anchorCtr="0" compatLnSpc="1">
              <a:prstTxWarp prst="textNoShape">
                <a:avLst/>
              </a:prstTxWarp>
            </a:bodyPr>
            <a:lstStyle/>
            <a:p>
              <a:pPr rtl="0"/>
              <a:endParaRPr lang="en-GB" sz="19128" dirty="0"/>
            </a:p>
          </p:txBody>
        </p:sp>
      </p:grpSp>
      <p:sp>
        <p:nvSpPr>
          <p:cNvPr id="1201" name="TextBox 1200">
            <a:extLst>
              <a:ext uri="{FF2B5EF4-FFF2-40B4-BE49-F238E27FC236}">
                <a16:creationId xmlns:a16="http://schemas.microsoft.com/office/drawing/2014/main" id="{BA02B790-30C2-416C-C937-12B79F46E956}"/>
              </a:ext>
            </a:extLst>
          </p:cNvPr>
          <p:cNvSpPr txBox="1"/>
          <p:nvPr/>
        </p:nvSpPr>
        <p:spPr>
          <a:xfrm>
            <a:off x="20211731" y="20250942"/>
            <a:ext cx="9229694" cy="745076"/>
          </a:xfrm>
          <a:prstGeom prst="rect">
            <a:avLst/>
          </a:prstGeom>
          <a:noFill/>
        </p:spPr>
        <p:txBody>
          <a:bodyPr wrap="square" rtlCol="0">
            <a:spAutoFit/>
          </a:bodyPr>
          <a:lstStyle/>
          <a:p>
            <a:r>
              <a:rPr lang="en-GB" sz="2121" dirty="0"/>
              <a:t>Data collated by Dr </a:t>
            </a:r>
            <a:r>
              <a:rPr lang="en-GB" sz="2121"/>
              <a:t>Melanie Rees-Roberts and Steve Childs, </a:t>
            </a:r>
            <a:r>
              <a:rPr lang="en-GB" sz="2121" dirty="0"/>
              <a:t>Centre for Health Services Studies, University of Kent</a:t>
            </a:r>
          </a:p>
        </p:txBody>
      </p:sp>
      <p:sp>
        <p:nvSpPr>
          <p:cNvPr id="1202" name="TextBox 1201">
            <a:extLst>
              <a:ext uri="{FF2B5EF4-FFF2-40B4-BE49-F238E27FC236}">
                <a16:creationId xmlns:a16="http://schemas.microsoft.com/office/drawing/2014/main" id="{3755D313-1F0D-9681-6036-807A0BA68D34}"/>
              </a:ext>
            </a:extLst>
          </p:cNvPr>
          <p:cNvSpPr txBox="1"/>
          <p:nvPr/>
        </p:nvSpPr>
        <p:spPr>
          <a:xfrm>
            <a:off x="289808" y="248569"/>
            <a:ext cx="9462817" cy="1180323"/>
          </a:xfrm>
          <a:prstGeom prst="rect">
            <a:avLst/>
          </a:prstGeom>
          <a:noFill/>
        </p:spPr>
        <p:txBody>
          <a:bodyPr wrap="square" rtlCol="0">
            <a:spAutoFit/>
          </a:bodyPr>
          <a:lstStyle/>
          <a:p>
            <a:pPr algn="r"/>
            <a:r>
              <a:rPr lang="en-GB" sz="2828" dirty="0"/>
              <a:t>Data taken from the 2021 Census, Office for National Statistics (ONS) </a:t>
            </a:r>
            <a:r>
              <a:rPr lang="en-GB" sz="2828" dirty="0">
                <a:hlinkClick r:id="rId41"/>
              </a:rPr>
              <a:t>https://www.ons.gov.uk/census/maps</a:t>
            </a:r>
            <a:endParaRPr lang="en-GB" sz="2828" dirty="0"/>
          </a:p>
          <a:p>
            <a:pPr algn="r"/>
            <a:r>
              <a:rPr lang="en-GB" sz="1414" dirty="0"/>
              <a:t>Apart from population pyramid – taken from ONS mid-2020 population estimates </a:t>
            </a:r>
          </a:p>
        </p:txBody>
      </p:sp>
      <p:sp>
        <p:nvSpPr>
          <p:cNvPr id="1203" name="TextBox 1202">
            <a:extLst>
              <a:ext uri="{FF2B5EF4-FFF2-40B4-BE49-F238E27FC236}">
                <a16:creationId xmlns:a16="http://schemas.microsoft.com/office/drawing/2014/main" id="{7C661E80-72A7-A991-DA86-9486D66BDBEF}"/>
              </a:ext>
            </a:extLst>
          </p:cNvPr>
          <p:cNvSpPr txBox="1"/>
          <p:nvPr/>
        </p:nvSpPr>
        <p:spPr>
          <a:xfrm>
            <a:off x="13309087" y="9689448"/>
            <a:ext cx="3512927" cy="2442592"/>
          </a:xfrm>
          <a:prstGeom prst="rect">
            <a:avLst/>
          </a:prstGeom>
          <a:solidFill>
            <a:schemeClr val="bg1"/>
          </a:solidFill>
          <a:ln>
            <a:solidFill>
              <a:schemeClr val="tx1"/>
            </a:solidFill>
          </a:ln>
        </p:spPr>
        <p:txBody>
          <a:bodyPr wrap="square" rtlCol="0">
            <a:spAutoFit/>
          </a:bodyPr>
          <a:lstStyle/>
          <a:p>
            <a:pPr algn="ctr"/>
            <a:r>
              <a:rPr lang="en-GB" sz="5091" b="1" dirty="0"/>
              <a:t>FAVERSHAM</a:t>
            </a:r>
          </a:p>
          <a:p>
            <a:pPr algn="ctr"/>
            <a:r>
              <a:rPr lang="en-GB" sz="5091" b="1" i="1" dirty="0">
                <a:solidFill>
                  <a:schemeClr val="accent1">
                    <a:lumMod val="50000"/>
                  </a:schemeClr>
                </a:solidFill>
              </a:rPr>
              <a:t>People</a:t>
            </a:r>
          </a:p>
        </p:txBody>
      </p:sp>
      <p:sp>
        <p:nvSpPr>
          <p:cNvPr id="56" name="TextBox 55">
            <a:extLst>
              <a:ext uri="{FF2B5EF4-FFF2-40B4-BE49-F238E27FC236}">
                <a16:creationId xmlns:a16="http://schemas.microsoft.com/office/drawing/2014/main" id="{103FFE58-5C66-4791-C54D-DD185B4D1C9F}"/>
              </a:ext>
            </a:extLst>
          </p:cNvPr>
          <p:cNvSpPr txBox="1"/>
          <p:nvPr/>
        </p:nvSpPr>
        <p:spPr>
          <a:xfrm>
            <a:off x="19268624" y="275058"/>
            <a:ext cx="10128016" cy="875881"/>
          </a:xfrm>
          <a:prstGeom prst="rect">
            <a:avLst/>
          </a:prstGeom>
          <a:noFill/>
        </p:spPr>
        <p:txBody>
          <a:bodyPr wrap="square" rtlCol="0">
            <a:spAutoFit/>
          </a:bodyPr>
          <a:lstStyle/>
          <a:p>
            <a:pPr algn="r"/>
            <a:r>
              <a:rPr lang="en-GB" sz="2546"/>
              <a:t>Data </a:t>
            </a:r>
            <a:r>
              <a:rPr lang="en-GB" sz="2546" dirty="0"/>
              <a:t>covers Medium Super Output Areas (MSOAs</a:t>
            </a:r>
            <a:r>
              <a:rPr lang="en-GB" sz="2546"/>
              <a:t>) </a:t>
            </a:r>
          </a:p>
          <a:p>
            <a:pPr algn="r"/>
            <a:r>
              <a:rPr lang="en-GB" sz="2546"/>
              <a:t>Faversham </a:t>
            </a:r>
            <a:r>
              <a:rPr lang="en-GB" sz="2546" dirty="0"/>
              <a:t>West (Swale014) and Faversham East (Swale015)</a:t>
            </a:r>
          </a:p>
        </p:txBody>
      </p:sp>
      <p:sp>
        <p:nvSpPr>
          <p:cNvPr id="462" name="TextBox 461">
            <a:extLst>
              <a:ext uri="{FF2B5EF4-FFF2-40B4-BE49-F238E27FC236}">
                <a16:creationId xmlns:a16="http://schemas.microsoft.com/office/drawing/2014/main" id="{CA2F1AC1-05C8-7403-81FA-733D016DAC33}"/>
              </a:ext>
            </a:extLst>
          </p:cNvPr>
          <p:cNvSpPr txBox="1"/>
          <p:nvPr/>
        </p:nvSpPr>
        <p:spPr>
          <a:xfrm>
            <a:off x="16461940" y="622269"/>
            <a:ext cx="2959295" cy="2181238"/>
          </a:xfrm>
          <a:prstGeom prst="rect">
            <a:avLst/>
          </a:prstGeom>
          <a:noFill/>
        </p:spPr>
        <p:txBody>
          <a:bodyPr wrap="square" rtlCol="0">
            <a:spAutoFit/>
          </a:bodyPr>
          <a:lstStyle/>
          <a:p>
            <a:r>
              <a:rPr lang="en-GB" sz="2121" dirty="0"/>
              <a:t>In the 2021 census, </a:t>
            </a:r>
            <a:r>
              <a:rPr lang="en-GB" sz="2121" b="1" dirty="0">
                <a:solidFill>
                  <a:srgbClr val="FF0000"/>
                </a:solidFill>
              </a:rPr>
              <a:t>20,936 </a:t>
            </a:r>
            <a:r>
              <a:rPr lang="en-GB" sz="2121" dirty="0"/>
              <a:t>people lived in Faversham. A further 15,319 people live in neighbouring areas around the town.</a:t>
            </a:r>
          </a:p>
          <a:p>
            <a:endParaRPr lang="en-GB" sz="849" dirty="0"/>
          </a:p>
        </p:txBody>
      </p:sp>
      <p:grpSp>
        <p:nvGrpSpPr>
          <p:cNvPr id="467" name="Group 466" descr="male shape">
            <a:extLst>
              <a:ext uri="{FF2B5EF4-FFF2-40B4-BE49-F238E27FC236}">
                <a16:creationId xmlns:a16="http://schemas.microsoft.com/office/drawing/2014/main" id="{F7500402-E3FC-C939-392F-34B521A5FC5F}"/>
              </a:ext>
            </a:extLst>
          </p:cNvPr>
          <p:cNvGrpSpPr/>
          <p:nvPr/>
        </p:nvGrpSpPr>
        <p:grpSpPr>
          <a:xfrm>
            <a:off x="15350898" y="3691857"/>
            <a:ext cx="410681" cy="878007"/>
            <a:chOff x="2107596" y="3784600"/>
            <a:chExt cx="286608" cy="496888"/>
          </a:xfrm>
          <a:solidFill>
            <a:schemeClr val="accent4"/>
          </a:solidFill>
        </p:grpSpPr>
        <p:sp>
          <p:nvSpPr>
            <p:cNvPr id="480" name="Oval 168">
              <a:extLst>
                <a:ext uri="{FF2B5EF4-FFF2-40B4-BE49-F238E27FC236}">
                  <a16:creationId xmlns:a16="http://schemas.microsoft.com/office/drawing/2014/main" id="{A37C2F75-1AA2-477C-53AC-D67B8846DF34}"/>
                </a:ext>
              </a:extLst>
            </p:cNvPr>
            <p:cNvSpPr>
              <a:spLocks noChangeArrowheads="1"/>
            </p:cNvSpPr>
            <p:nvPr userDrawn="1"/>
          </p:nvSpPr>
          <p:spPr bwMode="auto">
            <a:xfrm>
              <a:off x="220418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490" name="Freeform 169">
              <a:extLst>
                <a:ext uri="{FF2B5EF4-FFF2-40B4-BE49-F238E27FC236}">
                  <a16:creationId xmlns:a16="http://schemas.microsoft.com/office/drawing/2014/main" id="{8F68CFB2-C04A-FE76-C827-41CB475B5981}"/>
                </a:ext>
              </a:extLst>
            </p:cNvPr>
            <p:cNvSpPr>
              <a:spLocks/>
            </p:cNvSpPr>
            <p:nvPr userDrawn="1"/>
          </p:nvSpPr>
          <p:spPr bwMode="auto">
            <a:xfrm>
              <a:off x="2107596" y="3895725"/>
              <a:ext cx="286608" cy="385763"/>
            </a:xfrm>
            <a:custGeom>
              <a:avLst/>
              <a:gdLst>
                <a:gd name="T0" fmla="*/ 89 w 90"/>
                <a:gd name="T1" fmla="*/ 44 h 121"/>
                <a:gd name="T2" fmla="*/ 69 w 90"/>
                <a:gd name="T3" fmla="*/ 4 h 121"/>
                <a:gd name="T4" fmla="*/ 62 w 90"/>
                <a:gd name="T5" fmla="*/ 0 h 121"/>
                <a:gd name="T6" fmla="*/ 57 w 90"/>
                <a:gd name="T7" fmla="*/ 0 h 121"/>
                <a:gd name="T8" fmla="*/ 34 w 90"/>
                <a:gd name="T9" fmla="*/ 0 h 121"/>
                <a:gd name="T10" fmla="*/ 28 w 90"/>
                <a:gd name="T11" fmla="*/ 0 h 121"/>
                <a:gd name="T12" fmla="*/ 21 w 90"/>
                <a:gd name="T13" fmla="*/ 4 h 121"/>
                <a:gd name="T14" fmla="*/ 2 w 90"/>
                <a:gd name="T15" fmla="*/ 44 h 121"/>
                <a:gd name="T16" fmla="*/ 5 w 90"/>
                <a:gd name="T17" fmla="*/ 53 h 121"/>
                <a:gd name="T18" fmla="*/ 14 w 90"/>
                <a:gd name="T19" fmla="*/ 50 h 121"/>
                <a:gd name="T20" fmla="*/ 25 w 90"/>
                <a:gd name="T21" fmla="*/ 27 h 121"/>
                <a:gd name="T22" fmla="*/ 25 w 90"/>
                <a:gd name="T23" fmla="*/ 55 h 121"/>
                <a:gd name="T24" fmla="*/ 25 w 90"/>
                <a:gd name="T25" fmla="*/ 56 h 121"/>
                <a:gd name="T26" fmla="*/ 25 w 90"/>
                <a:gd name="T27" fmla="*/ 112 h 121"/>
                <a:gd name="T28" fmla="*/ 33 w 90"/>
                <a:gd name="T29" fmla="*/ 121 h 121"/>
                <a:gd name="T30" fmla="*/ 42 w 90"/>
                <a:gd name="T31" fmla="*/ 112 h 121"/>
                <a:gd name="T32" fmla="*/ 42 w 90"/>
                <a:gd name="T33" fmla="*/ 65 h 121"/>
                <a:gd name="T34" fmla="*/ 49 w 90"/>
                <a:gd name="T35" fmla="*/ 65 h 121"/>
                <a:gd name="T36" fmla="*/ 49 w 90"/>
                <a:gd name="T37" fmla="*/ 112 h 121"/>
                <a:gd name="T38" fmla="*/ 57 w 90"/>
                <a:gd name="T39" fmla="*/ 121 h 121"/>
                <a:gd name="T40" fmla="*/ 65 w 90"/>
                <a:gd name="T41" fmla="*/ 112 h 121"/>
                <a:gd name="T42" fmla="*/ 65 w 90"/>
                <a:gd name="T43" fmla="*/ 56 h 121"/>
                <a:gd name="T44" fmla="*/ 65 w 90"/>
                <a:gd name="T45" fmla="*/ 55 h 121"/>
                <a:gd name="T46" fmla="*/ 65 w 90"/>
                <a:gd name="T47" fmla="*/ 27 h 121"/>
                <a:gd name="T48" fmla="*/ 77 w 90"/>
                <a:gd name="T49" fmla="*/ 50 h 121"/>
                <a:gd name="T50" fmla="*/ 85 w 90"/>
                <a:gd name="T51" fmla="*/ 53 h 121"/>
                <a:gd name="T52" fmla="*/ 89 w 90"/>
                <a:gd name="T53"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121">
                  <a:moveTo>
                    <a:pt x="89" y="44"/>
                  </a:moveTo>
                  <a:cubicBezTo>
                    <a:pt x="69" y="4"/>
                    <a:pt x="69" y="4"/>
                    <a:pt x="69" y="4"/>
                  </a:cubicBezTo>
                  <a:cubicBezTo>
                    <a:pt x="68" y="1"/>
                    <a:pt x="65" y="0"/>
                    <a:pt x="62" y="0"/>
                  </a:cubicBezTo>
                  <a:cubicBezTo>
                    <a:pt x="57" y="0"/>
                    <a:pt x="57" y="0"/>
                    <a:pt x="57" y="0"/>
                  </a:cubicBezTo>
                  <a:cubicBezTo>
                    <a:pt x="34" y="0"/>
                    <a:pt x="34" y="0"/>
                    <a:pt x="34" y="0"/>
                  </a:cubicBezTo>
                  <a:cubicBezTo>
                    <a:pt x="28" y="0"/>
                    <a:pt x="28" y="0"/>
                    <a:pt x="28" y="0"/>
                  </a:cubicBezTo>
                  <a:cubicBezTo>
                    <a:pt x="26" y="0"/>
                    <a:pt x="23" y="1"/>
                    <a:pt x="21" y="4"/>
                  </a:cubicBezTo>
                  <a:cubicBezTo>
                    <a:pt x="2" y="44"/>
                    <a:pt x="2" y="44"/>
                    <a:pt x="2" y="44"/>
                  </a:cubicBezTo>
                  <a:cubicBezTo>
                    <a:pt x="0" y="47"/>
                    <a:pt x="2" y="51"/>
                    <a:pt x="5" y="53"/>
                  </a:cubicBezTo>
                  <a:cubicBezTo>
                    <a:pt x="8" y="54"/>
                    <a:pt x="12" y="53"/>
                    <a:pt x="14" y="50"/>
                  </a:cubicBezTo>
                  <a:cubicBezTo>
                    <a:pt x="25" y="27"/>
                    <a:pt x="25" y="27"/>
                    <a:pt x="25" y="27"/>
                  </a:cubicBezTo>
                  <a:cubicBezTo>
                    <a:pt x="25" y="55"/>
                    <a:pt x="25" y="55"/>
                    <a:pt x="25" y="55"/>
                  </a:cubicBezTo>
                  <a:cubicBezTo>
                    <a:pt x="25" y="56"/>
                    <a:pt x="25" y="56"/>
                    <a:pt x="25" y="56"/>
                  </a:cubicBezTo>
                  <a:cubicBezTo>
                    <a:pt x="25" y="112"/>
                    <a:pt x="25" y="112"/>
                    <a:pt x="25" y="112"/>
                  </a:cubicBezTo>
                  <a:cubicBezTo>
                    <a:pt x="25" y="117"/>
                    <a:pt x="29" y="121"/>
                    <a:pt x="33" y="121"/>
                  </a:cubicBezTo>
                  <a:cubicBezTo>
                    <a:pt x="38" y="121"/>
                    <a:pt x="42" y="117"/>
                    <a:pt x="42" y="112"/>
                  </a:cubicBezTo>
                  <a:cubicBezTo>
                    <a:pt x="42" y="65"/>
                    <a:pt x="42" y="65"/>
                    <a:pt x="42" y="65"/>
                  </a:cubicBezTo>
                  <a:cubicBezTo>
                    <a:pt x="49" y="65"/>
                    <a:pt x="49" y="65"/>
                    <a:pt x="49" y="65"/>
                  </a:cubicBezTo>
                  <a:cubicBezTo>
                    <a:pt x="49" y="112"/>
                    <a:pt x="49" y="112"/>
                    <a:pt x="49" y="112"/>
                  </a:cubicBezTo>
                  <a:cubicBezTo>
                    <a:pt x="49" y="117"/>
                    <a:pt x="53" y="121"/>
                    <a:pt x="57" y="121"/>
                  </a:cubicBezTo>
                  <a:cubicBezTo>
                    <a:pt x="62" y="121"/>
                    <a:pt x="65" y="117"/>
                    <a:pt x="65" y="112"/>
                  </a:cubicBezTo>
                  <a:cubicBezTo>
                    <a:pt x="65" y="56"/>
                    <a:pt x="65" y="56"/>
                    <a:pt x="65" y="56"/>
                  </a:cubicBezTo>
                  <a:cubicBezTo>
                    <a:pt x="65" y="55"/>
                    <a:pt x="65" y="55"/>
                    <a:pt x="65" y="55"/>
                  </a:cubicBezTo>
                  <a:cubicBezTo>
                    <a:pt x="65" y="27"/>
                    <a:pt x="65" y="27"/>
                    <a:pt x="65" y="27"/>
                  </a:cubicBezTo>
                  <a:cubicBezTo>
                    <a:pt x="77" y="50"/>
                    <a:pt x="77" y="50"/>
                    <a:pt x="77" y="50"/>
                  </a:cubicBezTo>
                  <a:cubicBezTo>
                    <a:pt x="78" y="53"/>
                    <a:pt x="82" y="54"/>
                    <a:pt x="85" y="53"/>
                  </a:cubicBezTo>
                  <a:cubicBezTo>
                    <a:pt x="89" y="51"/>
                    <a:pt x="90" y="47"/>
                    <a:pt x="89"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grpSp>
        <p:nvGrpSpPr>
          <p:cNvPr id="502" name="Group 501" descr="female shape">
            <a:extLst>
              <a:ext uri="{FF2B5EF4-FFF2-40B4-BE49-F238E27FC236}">
                <a16:creationId xmlns:a16="http://schemas.microsoft.com/office/drawing/2014/main" id="{77E92790-EE7B-DE2C-3570-D0A160A413B2}"/>
              </a:ext>
            </a:extLst>
          </p:cNvPr>
          <p:cNvGrpSpPr/>
          <p:nvPr/>
        </p:nvGrpSpPr>
        <p:grpSpPr>
          <a:xfrm>
            <a:off x="15767864" y="3691857"/>
            <a:ext cx="459630" cy="870040"/>
            <a:chOff x="4785240" y="3784600"/>
            <a:chExt cx="269190" cy="496888"/>
          </a:xfrm>
          <a:solidFill>
            <a:schemeClr val="accent4"/>
          </a:solidFill>
        </p:grpSpPr>
        <p:sp>
          <p:nvSpPr>
            <p:cNvPr id="503" name="Oval 186">
              <a:extLst>
                <a:ext uri="{FF2B5EF4-FFF2-40B4-BE49-F238E27FC236}">
                  <a16:creationId xmlns:a16="http://schemas.microsoft.com/office/drawing/2014/main" id="{16CC83E9-0CB6-EFE9-B8EF-BB89909E161B}"/>
                </a:ext>
              </a:extLst>
            </p:cNvPr>
            <p:cNvSpPr>
              <a:spLocks noChangeArrowheads="1"/>
            </p:cNvSpPr>
            <p:nvPr userDrawn="1"/>
          </p:nvSpPr>
          <p:spPr bwMode="auto">
            <a:xfrm>
              <a:off x="4870747"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sp>
          <p:nvSpPr>
            <p:cNvPr id="504" name="Freeform 187">
              <a:extLst>
                <a:ext uri="{FF2B5EF4-FFF2-40B4-BE49-F238E27FC236}">
                  <a16:creationId xmlns:a16="http://schemas.microsoft.com/office/drawing/2014/main" id="{D2A0649E-6E99-FEC9-7AE7-9A7806645DFF}"/>
                </a:ext>
              </a:extLst>
            </p:cNvPr>
            <p:cNvSpPr>
              <a:spLocks/>
            </p:cNvSpPr>
            <p:nvPr userDrawn="1"/>
          </p:nvSpPr>
          <p:spPr bwMode="auto">
            <a:xfrm>
              <a:off x="4785240" y="3895725"/>
              <a:ext cx="269190" cy="385763"/>
            </a:xfrm>
            <a:custGeom>
              <a:avLst/>
              <a:gdLst>
                <a:gd name="T0" fmla="*/ 83 w 85"/>
                <a:gd name="T1" fmla="*/ 44 h 121"/>
                <a:gd name="T2" fmla="*/ 63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40 w 85"/>
                <a:gd name="T39" fmla="*/ 114 h 121"/>
                <a:gd name="T40" fmla="*/ 40 w 85"/>
                <a:gd name="T41" fmla="*/ 77 h 121"/>
                <a:gd name="T42" fmla="*/ 44 w 85"/>
                <a:gd name="T43" fmla="*/ 77 h 121"/>
                <a:gd name="T44" fmla="*/ 44 w 85"/>
                <a:gd name="T45" fmla="*/ 114 h 121"/>
                <a:gd name="T46" fmla="*/ 51 w 85"/>
                <a:gd name="T47" fmla="*/ 121 h 121"/>
                <a:gd name="T48" fmla="*/ 57 w 85"/>
                <a:gd name="T49" fmla="*/ 114 h 121"/>
                <a:gd name="T50" fmla="*/ 57 w 85"/>
                <a:gd name="T51" fmla="*/ 77 h 121"/>
                <a:gd name="T52" fmla="*/ 68 w 85"/>
                <a:gd name="T53" fmla="*/ 77 h 121"/>
                <a:gd name="T54" fmla="*/ 72 w 85"/>
                <a:gd name="T55" fmla="*/ 72 h 121"/>
                <a:gd name="T56" fmla="*/ 58 w 85"/>
                <a:gd name="T57" fmla="*/ 40 h 121"/>
                <a:gd name="T58" fmla="*/ 59 w 85"/>
                <a:gd name="T59" fmla="*/ 25 h 121"/>
                <a:gd name="T60" fmla="*/ 71 w 85"/>
                <a:gd name="T61" fmla="*/ 50 h 121"/>
                <a:gd name="T62" fmla="*/ 80 w 85"/>
                <a:gd name="T63" fmla="*/ 53 h 121"/>
                <a:gd name="T64" fmla="*/ 83 w 85"/>
                <a:gd name="T65"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21">
                  <a:moveTo>
                    <a:pt x="83" y="44"/>
                  </a:moveTo>
                  <a:cubicBezTo>
                    <a:pt x="63" y="4"/>
                    <a:pt x="63" y="4"/>
                    <a:pt x="63"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2"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3836" tIns="106918" rIns="213836" bIns="106918" numCol="1" rtlCol="0" anchor="t" anchorCtr="0" compatLnSpc="1">
              <a:prstTxWarp prst="textNoShape">
                <a:avLst/>
              </a:prstTxWarp>
            </a:bodyPr>
            <a:lstStyle/>
            <a:p>
              <a:pPr rtl="0"/>
              <a:endParaRPr lang="en-GB" sz="19128" dirty="0"/>
            </a:p>
          </p:txBody>
        </p:sp>
      </p:grpSp>
      <p:sp>
        <p:nvSpPr>
          <p:cNvPr id="505" name="TextBox 504">
            <a:extLst>
              <a:ext uri="{FF2B5EF4-FFF2-40B4-BE49-F238E27FC236}">
                <a16:creationId xmlns:a16="http://schemas.microsoft.com/office/drawing/2014/main" id="{3901BB7F-29DF-9D3D-4466-379447AA71AA}"/>
              </a:ext>
            </a:extLst>
          </p:cNvPr>
          <p:cNvSpPr txBox="1"/>
          <p:nvPr/>
        </p:nvSpPr>
        <p:spPr>
          <a:xfrm>
            <a:off x="5497155" y="2793751"/>
            <a:ext cx="2543907" cy="484363"/>
          </a:xfrm>
          <a:prstGeom prst="rect">
            <a:avLst/>
          </a:prstGeom>
          <a:solidFill>
            <a:schemeClr val="accent6">
              <a:lumMod val="40000"/>
              <a:lumOff val="60000"/>
            </a:schemeClr>
          </a:solidFill>
        </p:spPr>
        <p:txBody>
          <a:bodyPr wrap="square" rtlCol="0">
            <a:spAutoFit/>
          </a:bodyPr>
          <a:lstStyle/>
          <a:p>
            <a:r>
              <a:rPr lang="en-GB" sz="849" b="1" dirty="0">
                <a:latin typeface="Arial" panose="020B0604020202020204" pitchFamily="34" charset="0"/>
                <a:ea typeface="Calibri" panose="020F0502020204030204" pitchFamily="34" charset="0"/>
              </a:rPr>
              <a:t>“Deprivation scores in Faversham town and the surrounding urban and rural communities” </a:t>
            </a:r>
            <a:endParaRPr lang="en-GB" sz="849" b="1" dirty="0"/>
          </a:p>
        </p:txBody>
      </p:sp>
      <p:sp>
        <p:nvSpPr>
          <p:cNvPr id="506" name="TextBox 505">
            <a:extLst>
              <a:ext uri="{FF2B5EF4-FFF2-40B4-BE49-F238E27FC236}">
                <a16:creationId xmlns:a16="http://schemas.microsoft.com/office/drawing/2014/main" id="{9E0F27CB-86A8-0AE3-A1BB-AA449CE0C1CB}"/>
              </a:ext>
            </a:extLst>
          </p:cNvPr>
          <p:cNvSpPr txBox="1"/>
          <p:nvPr/>
        </p:nvSpPr>
        <p:spPr>
          <a:xfrm>
            <a:off x="1296513" y="15402797"/>
            <a:ext cx="962555" cy="2051203"/>
          </a:xfrm>
          <a:prstGeom prst="rect">
            <a:avLst/>
          </a:prstGeom>
          <a:noFill/>
        </p:spPr>
        <p:txBody>
          <a:bodyPr wrap="square" rtlCol="0">
            <a:spAutoFit/>
          </a:bodyPr>
          <a:lstStyle/>
          <a:p>
            <a:r>
              <a:rPr lang="en-GB" sz="1273" dirty="0"/>
              <a:t>In the Census data this information on movement is only available at the Swale level</a:t>
            </a:r>
          </a:p>
        </p:txBody>
      </p:sp>
      <p:sp>
        <p:nvSpPr>
          <p:cNvPr id="570" name="TextBox 569">
            <a:extLst>
              <a:ext uri="{FF2B5EF4-FFF2-40B4-BE49-F238E27FC236}">
                <a16:creationId xmlns:a16="http://schemas.microsoft.com/office/drawing/2014/main" id="{2E7681B6-E2D4-8D15-D661-8F8BCFB1724E}"/>
              </a:ext>
            </a:extLst>
          </p:cNvPr>
          <p:cNvSpPr txBox="1"/>
          <p:nvPr/>
        </p:nvSpPr>
        <p:spPr>
          <a:xfrm>
            <a:off x="19961289" y="15618391"/>
            <a:ext cx="962555" cy="2051203"/>
          </a:xfrm>
          <a:prstGeom prst="rect">
            <a:avLst/>
          </a:prstGeom>
          <a:noFill/>
        </p:spPr>
        <p:txBody>
          <a:bodyPr wrap="square" rtlCol="0">
            <a:spAutoFit/>
          </a:bodyPr>
          <a:lstStyle/>
          <a:p>
            <a:r>
              <a:rPr lang="en-GB" sz="1273" dirty="0"/>
              <a:t>In the Census data this information on movement is only available at the Swale level</a:t>
            </a:r>
          </a:p>
        </p:txBody>
      </p:sp>
    </p:spTree>
    <p:extLst>
      <p:ext uri="{BB962C8B-B14F-4D97-AF65-F5344CB8AC3E}">
        <p14:creationId xmlns:p14="http://schemas.microsoft.com/office/powerpoint/2010/main" val="3616905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A104ECFC-0900-44D3-9DA9-4CC452D7A055}"/>
              </a:ext>
            </a:extLst>
          </p:cNvPr>
          <p:cNvSpPr>
            <a:spLocks noGrp="1"/>
          </p:cNvSpPr>
          <p:nvPr>
            <p:ph type="body" sz="quarter" idx="31"/>
          </p:nvPr>
        </p:nvSpPr>
        <p:spPr>
          <a:xfrm>
            <a:off x="9293326" y="19600090"/>
            <a:ext cx="13455489" cy="862542"/>
          </a:xfrm>
        </p:spPr>
        <p:txBody>
          <a:bodyPr rtlCol="0"/>
          <a:lstStyle>
            <a:defPPr>
              <a:defRPr lang="en-GB"/>
            </a:defPPr>
          </a:lstStyle>
          <a:p>
            <a:pPr algn="ctr" rtl="0"/>
            <a:r>
              <a:rPr lang="en-GB" dirty="0"/>
              <a:t>What are your thoughts on the health of Faversham?</a:t>
            </a:r>
          </a:p>
        </p:txBody>
      </p:sp>
      <p:sp>
        <p:nvSpPr>
          <p:cNvPr id="19" name="Rectangle 18">
            <a:extLst>
              <a:ext uri="{FF2B5EF4-FFF2-40B4-BE49-F238E27FC236}">
                <a16:creationId xmlns:a16="http://schemas.microsoft.com/office/drawing/2014/main" id="{F251C908-9680-5871-61A1-ED3C937E12FE}"/>
              </a:ext>
            </a:extLst>
          </p:cNvPr>
          <p:cNvSpPr/>
          <p:nvPr/>
        </p:nvSpPr>
        <p:spPr>
          <a:xfrm>
            <a:off x="16290305" y="2556116"/>
            <a:ext cx="6451059" cy="170439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6"/>
          </a:p>
        </p:txBody>
      </p:sp>
      <p:sp>
        <p:nvSpPr>
          <p:cNvPr id="2" name="Title 1">
            <a:extLst>
              <a:ext uri="{FF2B5EF4-FFF2-40B4-BE49-F238E27FC236}">
                <a16:creationId xmlns:a16="http://schemas.microsoft.com/office/drawing/2014/main" id="{CC1BBF6A-96E7-422A-9FCF-D3587B041D16}"/>
              </a:ext>
            </a:extLst>
          </p:cNvPr>
          <p:cNvSpPr>
            <a:spLocks noGrp="1"/>
          </p:cNvSpPr>
          <p:nvPr>
            <p:ph type="title"/>
          </p:nvPr>
        </p:nvSpPr>
        <p:spPr>
          <a:xfrm>
            <a:off x="7526397" y="0"/>
            <a:ext cx="12187633" cy="2709412"/>
          </a:xfrm>
        </p:spPr>
        <p:txBody>
          <a:bodyPr rtlCol="0"/>
          <a:lstStyle>
            <a:defPPr>
              <a:defRPr lang="en-GB"/>
            </a:defPPr>
          </a:lstStyle>
          <a:p>
            <a:pPr rtl="0"/>
            <a:r>
              <a:rPr lang="en-GB" sz="6293" dirty="0"/>
              <a:t>Our local health </a:t>
            </a:r>
            <a:br>
              <a:rPr lang="en-GB" sz="6293" dirty="0"/>
            </a:br>
            <a:r>
              <a:rPr lang="en-GB" sz="2316" dirty="0"/>
              <a:t>Data from the Kent Integrated Dataset*</a:t>
            </a:r>
            <a:br>
              <a:rPr lang="en-GB" sz="2316" dirty="0"/>
            </a:br>
            <a:br>
              <a:rPr lang="en-GB" sz="1007" dirty="0"/>
            </a:br>
            <a:r>
              <a:rPr lang="en-GB" sz="3272" dirty="0"/>
              <a:t>How does Faversham compare to Kent and Medway on health conditions?</a:t>
            </a:r>
          </a:p>
        </p:txBody>
      </p:sp>
      <p:sp>
        <p:nvSpPr>
          <p:cNvPr id="3" name="Text Placeholder 2">
            <a:extLst>
              <a:ext uri="{FF2B5EF4-FFF2-40B4-BE49-F238E27FC236}">
                <a16:creationId xmlns:a16="http://schemas.microsoft.com/office/drawing/2014/main" id="{83B37F1D-DF1E-4E7E-ABF2-B72AC29223B4}"/>
              </a:ext>
            </a:extLst>
          </p:cNvPr>
          <p:cNvSpPr>
            <a:spLocks noGrp="1"/>
          </p:cNvSpPr>
          <p:nvPr>
            <p:ph type="body" sz="quarter" idx="10"/>
          </p:nvPr>
        </p:nvSpPr>
        <p:spPr>
          <a:xfrm>
            <a:off x="19629383" y="0"/>
            <a:ext cx="3119432" cy="2556116"/>
          </a:xfrm>
        </p:spPr>
        <p:txBody>
          <a:bodyPr rtlCol="0">
            <a:noAutofit/>
          </a:bodyPr>
          <a:lstStyle>
            <a:defPPr>
              <a:defRPr lang="en-GB"/>
            </a:defPPr>
          </a:lstStyle>
          <a:p>
            <a:pPr algn="ctr" rtl="0"/>
            <a:r>
              <a:rPr lang="en-GB" sz="4531" dirty="0"/>
              <a:t>Top 10 Long Term Conditions</a:t>
            </a:r>
          </a:p>
        </p:txBody>
      </p:sp>
      <p:sp>
        <p:nvSpPr>
          <p:cNvPr id="22" name="Text Placeholder 21">
            <a:extLst>
              <a:ext uri="{FF2B5EF4-FFF2-40B4-BE49-F238E27FC236}">
                <a16:creationId xmlns:a16="http://schemas.microsoft.com/office/drawing/2014/main" id="{B9FE09DD-503A-4DF4-B663-A08F35CE3AEA}"/>
              </a:ext>
            </a:extLst>
          </p:cNvPr>
          <p:cNvSpPr>
            <a:spLocks noGrp="1"/>
          </p:cNvSpPr>
          <p:nvPr>
            <p:ph type="body" sz="quarter" idx="30"/>
          </p:nvPr>
        </p:nvSpPr>
        <p:spPr>
          <a:xfrm>
            <a:off x="9293327" y="20331224"/>
            <a:ext cx="13455488" cy="976041"/>
          </a:xfrm>
        </p:spPr>
        <p:txBody>
          <a:bodyPr rtlCol="0">
            <a:normAutofit fontScale="62500" lnSpcReduction="20000"/>
          </a:bodyPr>
          <a:lstStyle>
            <a:defPPr>
              <a:defRPr lang="en-GB"/>
            </a:defPPr>
          </a:lstStyle>
          <a:p>
            <a:r>
              <a:rPr lang="en-GB" sz="1812" dirty="0"/>
              <a:t>	*Data taken from, </a:t>
            </a:r>
            <a:r>
              <a:rPr lang="en-GB" sz="1812" dirty="0">
                <a:hlinkClick r:id="rId3"/>
              </a:rPr>
              <a:t>Kent Analytics</a:t>
            </a:r>
            <a:r>
              <a:rPr lang="en-GB" sz="1812" dirty="0"/>
              <a:t>, </a:t>
            </a:r>
            <a:r>
              <a:rPr lang="en-GB" sz="1812" dirty="0">
                <a:hlinkClick r:id="rId4"/>
              </a:rPr>
              <a:t>ONS</a:t>
            </a:r>
            <a:r>
              <a:rPr lang="en-GB" sz="1812" dirty="0"/>
              <a:t> and the Kent Integrated Dataset (KID)  – an anonymised dataset for Kent and Medway which analyses 	long term health conditions – data from 2019. Data from the KID covers  central Faversham and some wider catchment areas as displayed in  	deprivation map on Faversham Folk poster – Swale014 and Swale 015 LSOA’s. </a:t>
            </a:r>
          </a:p>
          <a:p>
            <a:r>
              <a:rPr lang="en-GB" sz="1812" dirty="0"/>
              <a:t>	Data collated by Dr Melanie Rees-Roberts and Steve Childs, Centre for Health Services Studies, University of Kent</a:t>
            </a:r>
          </a:p>
        </p:txBody>
      </p:sp>
      <p:graphicFrame>
        <p:nvGraphicFramePr>
          <p:cNvPr id="353" name="Table 353">
            <a:extLst>
              <a:ext uri="{FF2B5EF4-FFF2-40B4-BE49-F238E27FC236}">
                <a16:creationId xmlns:a16="http://schemas.microsoft.com/office/drawing/2014/main" id="{7BFD99EA-D044-94D5-2BE6-A5CD0B630089}"/>
              </a:ext>
            </a:extLst>
          </p:cNvPr>
          <p:cNvGraphicFramePr>
            <a:graphicFrameLocks noGrp="1"/>
          </p:cNvGraphicFramePr>
          <p:nvPr>
            <p:extLst>
              <p:ext uri="{D42A27DB-BD31-4B8C-83A1-F6EECF244321}">
                <p14:modId xmlns:p14="http://schemas.microsoft.com/office/powerpoint/2010/main" val="1156415404"/>
              </p:ext>
            </p:extLst>
          </p:nvPr>
        </p:nvGraphicFramePr>
        <p:xfrm>
          <a:off x="7518652" y="3962935"/>
          <a:ext cx="8763908" cy="15460987"/>
        </p:xfrm>
        <a:graphic>
          <a:graphicData uri="http://schemas.openxmlformats.org/drawingml/2006/table">
            <a:tbl>
              <a:tblPr firstRow="1" bandRow="1">
                <a:tableStyleId>{5C22544A-7EE6-4342-B048-85BDC9FD1C3A}</a:tableStyleId>
              </a:tblPr>
              <a:tblGrid>
                <a:gridCol w="1901196">
                  <a:extLst>
                    <a:ext uri="{9D8B030D-6E8A-4147-A177-3AD203B41FA5}">
                      <a16:colId xmlns:a16="http://schemas.microsoft.com/office/drawing/2014/main" val="3134956623"/>
                    </a:ext>
                  </a:extLst>
                </a:gridCol>
                <a:gridCol w="2390075">
                  <a:extLst>
                    <a:ext uri="{9D8B030D-6E8A-4147-A177-3AD203B41FA5}">
                      <a16:colId xmlns:a16="http://schemas.microsoft.com/office/drawing/2014/main" val="102766648"/>
                    </a:ext>
                  </a:extLst>
                </a:gridCol>
                <a:gridCol w="2135822">
                  <a:extLst>
                    <a:ext uri="{9D8B030D-6E8A-4147-A177-3AD203B41FA5}">
                      <a16:colId xmlns:a16="http://schemas.microsoft.com/office/drawing/2014/main" val="1057947080"/>
                    </a:ext>
                  </a:extLst>
                </a:gridCol>
                <a:gridCol w="2336815">
                  <a:extLst>
                    <a:ext uri="{9D8B030D-6E8A-4147-A177-3AD203B41FA5}">
                      <a16:colId xmlns:a16="http://schemas.microsoft.com/office/drawing/2014/main" val="2160878151"/>
                    </a:ext>
                  </a:extLst>
                </a:gridCol>
              </a:tblGrid>
              <a:tr h="1503622">
                <a:tc>
                  <a:txBody>
                    <a:bodyPr/>
                    <a:lstStyle/>
                    <a:p>
                      <a:pPr algn="ctr"/>
                      <a:r>
                        <a:rPr lang="en-GB" sz="2800" dirty="0"/>
                        <a:t>Top 10 </a:t>
                      </a:r>
                    </a:p>
                    <a:p>
                      <a:pPr algn="ctr"/>
                      <a:r>
                        <a:rPr lang="en-GB" sz="2800" dirty="0"/>
                        <a:t>conditions</a:t>
                      </a:r>
                    </a:p>
                    <a:p>
                      <a:pPr algn="ctr"/>
                      <a:r>
                        <a:rPr lang="en-GB" sz="2000" dirty="0"/>
                        <a:t>   Ranked 1</a:t>
                      </a:r>
                      <a:r>
                        <a:rPr lang="en-GB" sz="2000" baseline="30000" dirty="0"/>
                        <a:t>st</a:t>
                      </a:r>
                      <a:r>
                        <a:rPr lang="en-GB" sz="2000" dirty="0"/>
                        <a:t> - 10</a:t>
                      </a:r>
                      <a:r>
                        <a:rPr lang="en-GB" sz="2000" baseline="30000" dirty="0"/>
                        <a:t>th</a:t>
                      </a:r>
                      <a:endParaRPr lang="en-GB" sz="2000" dirty="0"/>
                    </a:p>
                  </a:txBody>
                  <a:tcPr marL="46029" marR="46029" marT="23015" marB="23015">
                    <a:solidFill>
                      <a:schemeClr val="accent4">
                        <a:lumMod val="50000"/>
                      </a:schemeClr>
                    </a:solidFill>
                  </a:tcPr>
                </a:tc>
                <a:tc>
                  <a:txBody>
                    <a:bodyPr/>
                    <a:lstStyle/>
                    <a:p>
                      <a:pPr algn="ctr"/>
                      <a:endParaRPr lang="en-GB" sz="2800" dirty="0"/>
                    </a:p>
                    <a:p>
                      <a:pPr algn="ctr"/>
                      <a:r>
                        <a:rPr lang="en-GB" sz="2800" dirty="0"/>
                        <a:t>Health condition</a:t>
                      </a:r>
                    </a:p>
                  </a:txBody>
                  <a:tcPr marL="46029" marR="46029" marT="23015" marB="23015">
                    <a:solidFill>
                      <a:schemeClr val="accent4">
                        <a:lumMod val="50000"/>
                      </a:schemeClr>
                    </a:solidFill>
                  </a:tcPr>
                </a:tc>
                <a:tc>
                  <a:txBody>
                    <a:bodyPr/>
                    <a:lstStyle/>
                    <a:p>
                      <a:pPr marL="0" marR="0" lvl="0" indent="0" algn="ctr" defTabSz="3024035" rtl="0" eaLnBrk="1" fontAlgn="auto" latinLnBrk="0" hangingPunct="1">
                        <a:lnSpc>
                          <a:spcPct val="100000"/>
                        </a:lnSpc>
                        <a:spcBef>
                          <a:spcPts val="0"/>
                        </a:spcBef>
                        <a:spcAft>
                          <a:spcPts val="0"/>
                        </a:spcAft>
                        <a:buClrTx/>
                        <a:buSzTx/>
                        <a:buFontTx/>
                        <a:buNone/>
                        <a:tabLst/>
                        <a:defRPr/>
                      </a:pPr>
                      <a:r>
                        <a:rPr lang="en-GB" sz="2800" b="1" dirty="0"/>
                        <a:t>% </a:t>
                      </a:r>
                      <a:r>
                        <a:rPr lang="en-GB" sz="2800" dirty="0"/>
                        <a:t>of people in KENT </a:t>
                      </a:r>
                    </a:p>
                    <a:p>
                      <a:pPr marL="0" marR="0" lvl="0" indent="0" algn="ctr" defTabSz="3024035" rtl="0" eaLnBrk="1" fontAlgn="auto" latinLnBrk="0" hangingPunct="1">
                        <a:lnSpc>
                          <a:spcPct val="100000"/>
                        </a:lnSpc>
                        <a:spcBef>
                          <a:spcPts val="0"/>
                        </a:spcBef>
                        <a:spcAft>
                          <a:spcPts val="0"/>
                        </a:spcAft>
                        <a:buClrTx/>
                        <a:buSzTx/>
                        <a:buFontTx/>
                        <a:buNone/>
                        <a:tabLst/>
                        <a:defRPr/>
                      </a:pPr>
                      <a:r>
                        <a:rPr lang="en-GB" sz="2000" dirty="0"/>
                        <a:t>with condition</a:t>
                      </a:r>
                    </a:p>
                  </a:txBody>
                  <a:tcPr marL="46029" marR="46029" marT="23015" marB="23015">
                    <a:solidFill>
                      <a:schemeClr val="accent4">
                        <a:lumMod val="50000"/>
                      </a:schemeClr>
                    </a:solidFill>
                  </a:tcPr>
                </a:tc>
                <a:tc>
                  <a:txBody>
                    <a:bodyPr/>
                    <a:lstStyle/>
                    <a:p>
                      <a:pPr algn="ctr"/>
                      <a:r>
                        <a:rPr lang="en-GB" sz="2800" dirty="0"/>
                        <a:t>How does FAVERSHAM compare? </a:t>
                      </a:r>
                    </a:p>
                  </a:txBody>
                  <a:tcPr marL="46029" marR="46029" marT="23015" marB="23015">
                    <a:solidFill>
                      <a:schemeClr val="accent4">
                        <a:lumMod val="50000"/>
                      </a:schemeClr>
                    </a:solidFill>
                  </a:tcPr>
                </a:tc>
                <a:extLst>
                  <a:ext uri="{0D108BD9-81ED-4DB2-BD59-A6C34878D82A}">
                    <a16:rowId xmlns:a16="http://schemas.microsoft.com/office/drawing/2014/main" val="169752950"/>
                  </a:ext>
                </a:extLst>
              </a:tr>
              <a:tr h="1527742">
                <a:tc>
                  <a:txBody>
                    <a:bodyPr/>
                    <a:lstStyle/>
                    <a:p>
                      <a:pPr algn="ctr"/>
                      <a:r>
                        <a:rPr lang="en-GB" sz="3000" b="1" dirty="0">
                          <a:latin typeface="Arial" panose="020B0604020202020204" pitchFamily="34" charset="0"/>
                          <a:cs typeface="Arial" panose="020B0604020202020204" pitchFamily="34" charset="0"/>
                        </a:rPr>
                        <a:t>1st</a:t>
                      </a:r>
                    </a:p>
                    <a:p>
                      <a:pPr algn="ctr"/>
                      <a:r>
                        <a:rPr lang="en-GB" sz="2000" kern="1200" dirty="0">
                          <a:solidFill>
                            <a:schemeClr val="dk1"/>
                          </a:solidFill>
                          <a:latin typeface="+mn-lt"/>
                          <a:ea typeface="+mn-ea"/>
                          <a:cs typeface="+mn-cs"/>
                        </a:rPr>
                        <a:t>most common </a:t>
                      </a:r>
                    </a:p>
                    <a:p>
                      <a:pPr algn="ctr"/>
                      <a:r>
                        <a:rPr lang="en-GB" sz="2000" kern="1200" dirty="0">
                          <a:solidFill>
                            <a:schemeClr val="dk1"/>
                          </a:solidFill>
                          <a:latin typeface="+mn-lt"/>
                          <a:ea typeface="+mn-ea"/>
                          <a:cs typeface="+mn-cs"/>
                        </a:rPr>
                        <a:t>condition</a:t>
                      </a:r>
                    </a:p>
                  </a:txBody>
                  <a:tcPr marL="46029" marR="46029" marT="23015" marB="23015">
                    <a:solidFill>
                      <a:schemeClr val="tx2">
                        <a:lumMod val="20000"/>
                        <a:lumOff val="80000"/>
                      </a:schemeClr>
                    </a:solidFill>
                  </a:tcPr>
                </a:tc>
                <a:tc>
                  <a:txBody>
                    <a:bodyPr/>
                    <a:lstStyle/>
                    <a:p>
                      <a:pPr algn="ctr"/>
                      <a:r>
                        <a:rPr lang="en-GB" sz="2800" b="1" dirty="0"/>
                        <a:t>Obesity </a:t>
                      </a:r>
                    </a:p>
                    <a:p>
                      <a:pPr algn="ctr"/>
                      <a:r>
                        <a:rPr lang="en-GB" sz="2000" dirty="0"/>
                        <a:t>Being overweight – Body Mass Index of 25 or more.</a:t>
                      </a:r>
                    </a:p>
                  </a:txBody>
                  <a:tcPr marL="46029" marR="46029" marT="23015" marB="23015">
                    <a:solidFill>
                      <a:schemeClr val="tx2">
                        <a:lumMod val="20000"/>
                        <a:lumOff val="80000"/>
                      </a:schemeClr>
                    </a:solidFill>
                  </a:tcPr>
                </a:tc>
                <a:tc>
                  <a:txBody>
                    <a:bodyPr/>
                    <a:lstStyle/>
                    <a:p>
                      <a:pPr algn="ctr" fontAlgn="b"/>
                      <a:r>
                        <a:rPr lang="en-GB" sz="4000" b="1" i="0" u="none" strike="noStrike" dirty="0">
                          <a:solidFill>
                            <a:schemeClr val="bg2"/>
                          </a:solidFill>
                          <a:effectLst/>
                          <a:latin typeface="Calibri" panose="020F0502020204030204" pitchFamily="34" charset="0"/>
                        </a:rPr>
                        <a:t>14.9%</a:t>
                      </a:r>
                    </a:p>
                  </a:txBody>
                  <a:tcPr marL="3836" marR="3836" marT="3836" marB="0" anchor="ctr">
                    <a:solidFill>
                      <a:schemeClr val="tx2">
                        <a:lumMod val="20000"/>
                        <a:lumOff val="80000"/>
                      </a:schemeClr>
                    </a:solidFill>
                  </a:tcPr>
                </a:tc>
                <a:tc>
                  <a:txBody>
                    <a:bodyPr/>
                    <a:lstStyle/>
                    <a:p>
                      <a:pPr algn="ctr" fontAlgn="b"/>
                      <a:r>
                        <a:rPr lang="en-GB" sz="4000" b="1" i="0" u="none" strike="noStrike" dirty="0">
                          <a:solidFill>
                            <a:schemeClr val="tx1"/>
                          </a:solidFill>
                          <a:effectLst/>
                          <a:latin typeface="Calibri" panose="020F0502020204030204" pitchFamily="34" charset="0"/>
                        </a:rPr>
                        <a:t>   13.6%</a:t>
                      </a:r>
                    </a:p>
                  </a:txBody>
                  <a:tcPr marL="3836" marR="3836" marT="3836" marB="0" anchor="ctr">
                    <a:solidFill>
                      <a:schemeClr val="tx2">
                        <a:lumMod val="20000"/>
                        <a:lumOff val="80000"/>
                      </a:schemeClr>
                    </a:solidFill>
                  </a:tcPr>
                </a:tc>
                <a:extLst>
                  <a:ext uri="{0D108BD9-81ED-4DB2-BD59-A6C34878D82A}">
                    <a16:rowId xmlns:a16="http://schemas.microsoft.com/office/drawing/2014/main" val="2303957565"/>
                  </a:ext>
                </a:extLst>
              </a:tr>
              <a:tr h="1120045">
                <a:tc>
                  <a:txBody>
                    <a:bodyPr/>
                    <a:lstStyle/>
                    <a:p>
                      <a:pPr algn="ctr"/>
                      <a:r>
                        <a:rPr lang="en-GB" sz="3000" b="1" kern="1200" dirty="0">
                          <a:solidFill>
                            <a:schemeClr val="dk1"/>
                          </a:solidFill>
                          <a:latin typeface="Arial" panose="020B0604020202020204" pitchFamily="34" charset="0"/>
                          <a:ea typeface="+mn-ea"/>
                          <a:cs typeface="Arial" panose="020B0604020202020204" pitchFamily="34" charset="0"/>
                        </a:rPr>
                        <a:t>2nd</a:t>
                      </a:r>
                    </a:p>
                    <a:p>
                      <a:pPr marL="0" algn="ctr" defTabSz="3024035" rtl="0" eaLnBrk="1" latinLnBrk="0" hangingPunct="1"/>
                      <a:r>
                        <a:rPr lang="en-GB" sz="2000" kern="1200" dirty="0">
                          <a:solidFill>
                            <a:schemeClr val="dk1"/>
                          </a:solidFill>
                          <a:latin typeface="+mn-lt"/>
                          <a:ea typeface="+mn-ea"/>
                          <a:cs typeface="+mn-cs"/>
                        </a:rPr>
                        <a:t>most common</a:t>
                      </a:r>
                    </a:p>
                    <a:p>
                      <a:pPr marL="0" algn="ctr" defTabSz="3024035" rtl="0" eaLnBrk="1" latinLnBrk="0" hangingPunct="1"/>
                      <a:r>
                        <a:rPr lang="en-GB" sz="2000" kern="1200" dirty="0">
                          <a:solidFill>
                            <a:schemeClr val="dk1"/>
                          </a:solidFill>
                          <a:latin typeface="+mn-lt"/>
                          <a:ea typeface="+mn-ea"/>
                          <a:cs typeface="+mn-cs"/>
                        </a:rPr>
                        <a:t>condition</a:t>
                      </a:r>
                    </a:p>
                  </a:txBody>
                  <a:tcPr marL="46029" marR="46029" marT="23015" marB="23015">
                    <a:solidFill>
                      <a:schemeClr val="accent3">
                        <a:lumMod val="20000"/>
                        <a:lumOff val="80000"/>
                      </a:schemeClr>
                    </a:solidFill>
                  </a:tcPr>
                </a:tc>
                <a:tc>
                  <a:txBody>
                    <a:bodyPr/>
                    <a:lstStyle/>
                    <a:p>
                      <a:pPr algn="ctr"/>
                      <a:r>
                        <a:rPr lang="en-GB" sz="2800" b="1" kern="1200" dirty="0">
                          <a:solidFill>
                            <a:schemeClr val="dk1"/>
                          </a:solidFill>
                          <a:latin typeface="+mn-lt"/>
                          <a:ea typeface="+mn-ea"/>
                          <a:cs typeface="+mn-cs"/>
                        </a:rPr>
                        <a:t>Hypertension </a:t>
                      </a:r>
                    </a:p>
                    <a:p>
                      <a:pPr marL="0" algn="ctr" defTabSz="3024035" rtl="0" eaLnBrk="1" latinLnBrk="0" hangingPunct="1"/>
                      <a:r>
                        <a:rPr lang="en-GB" sz="2000" kern="1200" dirty="0">
                          <a:solidFill>
                            <a:schemeClr val="dk1"/>
                          </a:solidFill>
                          <a:latin typeface="+mn-lt"/>
                          <a:ea typeface="+mn-ea"/>
                          <a:cs typeface="+mn-cs"/>
                        </a:rPr>
                        <a:t>High blood pressure – over 140/90mmHg</a:t>
                      </a:r>
                    </a:p>
                  </a:txBody>
                  <a:tcPr marL="46029" marR="46029" marT="23015" marB="23015">
                    <a:solidFill>
                      <a:schemeClr val="accent3">
                        <a:lumMod val="20000"/>
                        <a:lumOff val="80000"/>
                      </a:schemeClr>
                    </a:solidFill>
                  </a:tcPr>
                </a:tc>
                <a:tc>
                  <a:txBody>
                    <a:bodyPr/>
                    <a:lstStyle/>
                    <a:p>
                      <a:pPr algn="ctr" fontAlgn="b"/>
                      <a:r>
                        <a:rPr lang="en-GB" sz="4000" b="1" i="0" u="none" strike="noStrike" dirty="0">
                          <a:solidFill>
                            <a:schemeClr val="bg2"/>
                          </a:solidFill>
                          <a:effectLst/>
                          <a:latin typeface="Calibri" panose="020F0502020204030204" pitchFamily="34" charset="0"/>
                        </a:rPr>
                        <a:t>11.7%</a:t>
                      </a:r>
                    </a:p>
                  </a:txBody>
                  <a:tcPr marL="3836" marR="3836" marT="3836" marB="0" anchor="ctr">
                    <a:solidFill>
                      <a:schemeClr val="accent3">
                        <a:lumMod val="20000"/>
                        <a:lumOff val="80000"/>
                      </a:schemeClr>
                    </a:solidFill>
                  </a:tcPr>
                </a:tc>
                <a:tc>
                  <a:txBody>
                    <a:bodyPr/>
                    <a:lstStyle/>
                    <a:p>
                      <a:pPr algn="ctr" fontAlgn="b"/>
                      <a:r>
                        <a:rPr lang="en-GB" sz="4000" b="1" i="0" u="none" strike="noStrike" dirty="0">
                          <a:solidFill>
                            <a:schemeClr val="accent3"/>
                          </a:solidFill>
                          <a:effectLst/>
                          <a:latin typeface="Calibri" panose="020F0502020204030204" pitchFamily="34" charset="0"/>
                        </a:rPr>
                        <a:t>   11.8%</a:t>
                      </a:r>
                    </a:p>
                  </a:txBody>
                  <a:tcPr marL="3836" marR="3836" marT="3836" marB="0" anchor="ctr">
                    <a:solidFill>
                      <a:schemeClr val="accent3">
                        <a:lumMod val="20000"/>
                        <a:lumOff val="80000"/>
                      </a:schemeClr>
                    </a:solidFill>
                  </a:tcPr>
                </a:tc>
                <a:extLst>
                  <a:ext uri="{0D108BD9-81ED-4DB2-BD59-A6C34878D82A}">
                    <a16:rowId xmlns:a16="http://schemas.microsoft.com/office/drawing/2014/main" val="833932409"/>
                  </a:ext>
                </a:extLst>
              </a:tr>
              <a:tr h="1388549">
                <a:tc>
                  <a:txBody>
                    <a:bodyPr/>
                    <a:lstStyle/>
                    <a:p>
                      <a:pPr marL="0" algn="ctr" defTabSz="3024035" rtl="0" eaLnBrk="1" latinLnBrk="0" hangingPunct="1"/>
                      <a:r>
                        <a:rPr lang="en-GB" sz="3000" b="1" kern="1200" dirty="0">
                          <a:solidFill>
                            <a:schemeClr val="dk1"/>
                          </a:solidFill>
                          <a:latin typeface="Arial" panose="020B0604020202020204" pitchFamily="34" charset="0"/>
                          <a:ea typeface="+mn-ea"/>
                          <a:cs typeface="Arial" panose="020B0604020202020204" pitchFamily="34" charset="0"/>
                        </a:rPr>
                        <a:t>3rd</a:t>
                      </a:r>
                    </a:p>
                    <a:p>
                      <a:pPr marL="0" algn="ctr" defTabSz="3024035" rtl="0" eaLnBrk="1" latinLnBrk="0" hangingPunct="1"/>
                      <a:r>
                        <a:rPr lang="en-GB" sz="2000" kern="1200" dirty="0">
                          <a:solidFill>
                            <a:schemeClr val="dk1"/>
                          </a:solidFill>
                          <a:latin typeface="+mn-lt"/>
                          <a:ea typeface="+mn-ea"/>
                          <a:cs typeface="+mn-cs"/>
                        </a:rPr>
                        <a:t>most common</a:t>
                      </a:r>
                    </a:p>
                    <a:p>
                      <a:pPr marL="0" algn="ctr" defTabSz="3024035" rtl="0" eaLnBrk="1" latinLnBrk="0" hangingPunct="1"/>
                      <a:r>
                        <a:rPr lang="en-GB" sz="2000" kern="1200" dirty="0">
                          <a:solidFill>
                            <a:schemeClr val="dk1"/>
                          </a:solidFill>
                          <a:latin typeface="+mn-lt"/>
                          <a:ea typeface="+mn-ea"/>
                          <a:cs typeface="+mn-cs"/>
                        </a:rPr>
                        <a:t>condition</a:t>
                      </a:r>
                    </a:p>
                  </a:txBody>
                  <a:tcPr marL="46029" marR="46029" marT="23015" marB="23015">
                    <a:solidFill>
                      <a:schemeClr val="tx2">
                        <a:lumMod val="20000"/>
                        <a:lumOff val="80000"/>
                      </a:schemeClr>
                    </a:solidFill>
                  </a:tcPr>
                </a:tc>
                <a:tc>
                  <a:txBody>
                    <a:bodyPr/>
                    <a:lstStyle/>
                    <a:p>
                      <a:pPr marL="0" algn="ctr" defTabSz="3024035" rtl="0" eaLnBrk="1" latinLnBrk="0" hangingPunct="1"/>
                      <a:r>
                        <a:rPr lang="en-GB" sz="2800" b="1" kern="1200" dirty="0">
                          <a:solidFill>
                            <a:schemeClr val="dk1"/>
                          </a:solidFill>
                          <a:latin typeface="+mn-lt"/>
                          <a:ea typeface="+mn-ea"/>
                          <a:cs typeface="+mn-cs"/>
                        </a:rPr>
                        <a:t>Depression</a:t>
                      </a:r>
                    </a:p>
                    <a:p>
                      <a:pPr marL="0" algn="ctr" defTabSz="3024035" rtl="0" eaLnBrk="1" latinLnBrk="0" hangingPunct="1"/>
                      <a:r>
                        <a:rPr lang="en-GB" sz="2000" kern="1200" dirty="0">
                          <a:solidFill>
                            <a:schemeClr val="dk1"/>
                          </a:solidFill>
                          <a:latin typeface="+mn-lt"/>
                          <a:ea typeface="+mn-ea"/>
                          <a:cs typeface="+mn-cs"/>
                        </a:rPr>
                        <a:t>Persistent sadness, low mood and loss of interest in daily life.</a:t>
                      </a:r>
                    </a:p>
                  </a:txBody>
                  <a:tcPr marL="46029" marR="46029" marT="23015" marB="23015">
                    <a:solidFill>
                      <a:schemeClr val="tx2">
                        <a:lumMod val="20000"/>
                        <a:lumOff val="80000"/>
                      </a:schemeClr>
                    </a:solidFill>
                  </a:tcPr>
                </a:tc>
                <a:tc>
                  <a:txBody>
                    <a:bodyPr/>
                    <a:lstStyle/>
                    <a:p>
                      <a:pPr algn="ctr" fontAlgn="b"/>
                      <a:r>
                        <a:rPr lang="en-GB" sz="4000" b="1" i="0" u="none" strike="noStrike" dirty="0">
                          <a:solidFill>
                            <a:schemeClr val="bg2"/>
                          </a:solidFill>
                          <a:effectLst/>
                          <a:latin typeface="Calibri" panose="020F0502020204030204" pitchFamily="34" charset="0"/>
                        </a:rPr>
                        <a:t> 11.0%</a:t>
                      </a:r>
                    </a:p>
                  </a:txBody>
                  <a:tcPr marL="3836" marR="3836" marT="3836" marB="0" anchor="ctr">
                    <a:solidFill>
                      <a:schemeClr val="tx2">
                        <a:lumMod val="20000"/>
                        <a:lumOff val="80000"/>
                      </a:schemeClr>
                    </a:solidFill>
                  </a:tcPr>
                </a:tc>
                <a:tc>
                  <a:txBody>
                    <a:bodyPr/>
                    <a:lstStyle/>
                    <a:p>
                      <a:pPr algn="ctr" fontAlgn="b"/>
                      <a:r>
                        <a:rPr lang="en-GB" sz="4000" b="1" i="0" u="none" strike="noStrike" dirty="0">
                          <a:solidFill>
                            <a:schemeClr val="accent4"/>
                          </a:solidFill>
                          <a:effectLst/>
                          <a:latin typeface="Calibri" panose="020F0502020204030204" pitchFamily="34" charset="0"/>
                        </a:rPr>
                        <a:t>   11.6%</a:t>
                      </a:r>
                    </a:p>
                  </a:txBody>
                  <a:tcPr marL="3836" marR="3836" marT="3836" marB="0" anchor="ctr">
                    <a:solidFill>
                      <a:schemeClr val="tx2">
                        <a:lumMod val="20000"/>
                        <a:lumOff val="80000"/>
                      </a:schemeClr>
                    </a:solidFill>
                  </a:tcPr>
                </a:tc>
                <a:extLst>
                  <a:ext uri="{0D108BD9-81ED-4DB2-BD59-A6C34878D82A}">
                    <a16:rowId xmlns:a16="http://schemas.microsoft.com/office/drawing/2014/main" val="1143898154"/>
                  </a:ext>
                </a:extLst>
              </a:tr>
              <a:tr h="1388549">
                <a:tc>
                  <a:txBody>
                    <a:bodyPr/>
                    <a:lstStyle/>
                    <a:p>
                      <a:pPr marL="0" algn="ctr" defTabSz="3024035" rtl="0" eaLnBrk="1" latinLnBrk="0" hangingPunct="1"/>
                      <a:r>
                        <a:rPr lang="en-GB" sz="3000" b="1" kern="1200" dirty="0">
                          <a:solidFill>
                            <a:schemeClr val="dk1"/>
                          </a:solidFill>
                          <a:latin typeface="Arial" panose="020B0604020202020204" pitchFamily="34" charset="0"/>
                          <a:ea typeface="+mn-ea"/>
                          <a:cs typeface="Arial" panose="020B0604020202020204" pitchFamily="34" charset="0"/>
                        </a:rPr>
                        <a:t>4th</a:t>
                      </a:r>
                    </a:p>
                    <a:p>
                      <a:pPr marL="0" algn="ctr" defTabSz="3024035" rtl="0" eaLnBrk="1" latinLnBrk="0" hangingPunct="1"/>
                      <a:r>
                        <a:rPr lang="en-GB" sz="2000" kern="1200" dirty="0">
                          <a:solidFill>
                            <a:schemeClr val="dk1"/>
                          </a:solidFill>
                          <a:latin typeface="+mn-lt"/>
                          <a:ea typeface="+mn-ea"/>
                          <a:cs typeface="+mn-cs"/>
                        </a:rPr>
                        <a:t>most common</a:t>
                      </a:r>
                    </a:p>
                    <a:p>
                      <a:pPr marL="0" algn="ctr" defTabSz="3024035" rtl="0" eaLnBrk="1" latinLnBrk="0" hangingPunct="1"/>
                      <a:r>
                        <a:rPr lang="en-GB" sz="2000" kern="1200" dirty="0">
                          <a:solidFill>
                            <a:schemeClr val="dk1"/>
                          </a:solidFill>
                          <a:latin typeface="+mn-lt"/>
                          <a:ea typeface="+mn-ea"/>
                          <a:cs typeface="+mn-cs"/>
                        </a:rPr>
                        <a:t>condition</a:t>
                      </a:r>
                    </a:p>
                  </a:txBody>
                  <a:tcPr marL="46029" marR="46029" marT="23015" marB="23015">
                    <a:solidFill>
                      <a:schemeClr val="accent3">
                        <a:lumMod val="20000"/>
                        <a:lumOff val="80000"/>
                      </a:schemeClr>
                    </a:solidFill>
                  </a:tcPr>
                </a:tc>
                <a:tc>
                  <a:txBody>
                    <a:bodyPr/>
                    <a:lstStyle/>
                    <a:p>
                      <a:pPr marL="0" algn="ctr" defTabSz="3024035" rtl="0" eaLnBrk="1" latinLnBrk="0" hangingPunct="1"/>
                      <a:r>
                        <a:rPr lang="en-GB" sz="2800" b="1" kern="1200" dirty="0">
                          <a:solidFill>
                            <a:schemeClr val="dk1"/>
                          </a:solidFill>
                          <a:latin typeface="+mn-lt"/>
                          <a:ea typeface="+mn-ea"/>
                          <a:cs typeface="+mn-cs"/>
                        </a:rPr>
                        <a:t>Anxiety</a:t>
                      </a:r>
                    </a:p>
                    <a:p>
                      <a:pPr marL="0" algn="ctr" defTabSz="3024035" rtl="0" eaLnBrk="1" latinLnBrk="0" hangingPunct="1"/>
                      <a:r>
                        <a:rPr lang="en-GB" sz="2000" kern="1200" dirty="0">
                          <a:solidFill>
                            <a:schemeClr val="dk1"/>
                          </a:solidFill>
                          <a:latin typeface="+mn-lt"/>
                          <a:ea typeface="+mn-ea"/>
                          <a:cs typeface="+mn-cs"/>
                        </a:rPr>
                        <a:t>Feelings of unease, including worries and fear.</a:t>
                      </a:r>
                    </a:p>
                  </a:txBody>
                  <a:tcPr marL="46029" marR="46029" marT="23015" marB="23015">
                    <a:solidFill>
                      <a:schemeClr val="accent3">
                        <a:lumMod val="20000"/>
                        <a:lumOff val="80000"/>
                      </a:schemeClr>
                    </a:solidFill>
                  </a:tcPr>
                </a:tc>
                <a:tc>
                  <a:txBody>
                    <a:bodyPr/>
                    <a:lstStyle/>
                    <a:p>
                      <a:pPr algn="ctr" fontAlgn="b"/>
                      <a:r>
                        <a:rPr lang="en-GB" sz="4000" b="1" i="0" u="none" strike="noStrike" dirty="0">
                          <a:solidFill>
                            <a:schemeClr val="bg2"/>
                          </a:solidFill>
                          <a:effectLst/>
                          <a:latin typeface="Calibri" panose="020F0502020204030204" pitchFamily="34" charset="0"/>
                        </a:rPr>
                        <a:t> 9.3%</a:t>
                      </a:r>
                    </a:p>
                  </a:txBody>
                  <a:tcPr marL="3836" marR="3836" marT="3836" marB="0" anchor="ctr">
                    <a:solidFill>
                      <a:schemeClr val="accent3">
                        <a:lumMod val="20000"/>
                        <a:lumOff val="80000"/>
                      </a:schemeClr>
                    </a:solidFill>
                  </a:tcPr>
                </a:tc>
                <a:tc>
                  <a:txBody>
                    <a:bodyPr/>
                    <a:lstStyle/>
                    <a:p>
                      <a:pPr algn="ctr" fontAlgn="b"/>
                      <a:r>
                        <a:rPr lang="en-GB" sz="4000" b="1" i="0" u="none" strike="noStrike" dirty="0">
                          <a:solidFill>
                            <a:schemeClr val="accent3"/>
                          </a:solidFill>
                          <a:effectLst/>
                          <a:latin typeface="Calibri" panose="020F0502020204030204" pitchFamily="34" charset="0"/>
                        </a:rPr>
                        <a:t>   9.6%</a:t>
                      </a:r>
                    </a:p>
                  </a:txBody>
                  <a:tcPr marL="3836" marR="3836" marT="3836" marB="0" anchor="ctr">
                    <a:solidFill>
                      <a:schemeClr val="accent3">
                        <a:lumMod val="20000"/>
                        <a:lumOff val="80000"/>
                      </a:schemeClr>
                    </a:solidFill>
                  </a:tcPr>
                </a:tc>
                <a:extLst>
                  <a:ext uri="{0D108BD9-81ED-4DB2-BD59-A6C34878D82A}">
                    <a16:rowId xmlns:a16="http://schemas.microsoft.com/office/drawing/2014/main" val="4171137335"/>
                  </a:ext>
                </a:extLst>
              </a:tr>
              <a:tr h="1120045">
                <a:tc>
                  <a:txBody>
                    <a:bodyPr/>
                    <a:lstStyle/>
                    <a:p>
                      <a:pPr marL="0" algn="ctr" defTabSz="3024035" rtl="0" eaLnBrk="1" latinLnBrk="0" hangingPunct="1"/>
                      <a:r>
                        <a:rPr lang="en-GB" sz="3000" b="1" kern="1200" dirty="0">
                          <a:solidFill>
                            <a:schemeClr val="dk1"/>
                          </a:solidFill>
                          <a:latin typeface="Arial" panose="020B0604020202020204" pitchFamily="34" charset="0"/>
                          <a:ea typeface="+mn-ea"/>
                          <a:cs typeface="Arial" panose="020B0604020202020204" pitchFamily="34" charset="0"/>
                        </a:rPr>
                        <a:t>5th</a:t>
                      </a:r>
                    </a:p>
                    <a:p>
                      <a:pPr marL="0" algn="ctr" defTabSz="3024035" rtl="0" eaLnBrk="1" latinLnBrk="0" hangingPunct="1"/>
                      <a:r>
                        <a:rPr lang="en-GB" sz="2000" kern="1200" dirty="0">
                          <a:solidFill>
                            <a:schemeClr val="dk1"/>
                          </a:solidFill>
                          <a:latin typeface="+mn-lt"/>
                          <a:ea typeface="+mn-ea"/>
                          <a:cs typeface="+mn-cs"/>
                        </a:rPr>
                        <a:t>most common</a:t>
                      </a:r>
                    </a:p>
                    <a:p>
                      <a:pPr marL="0" algn="ctr" defTabSz="3024035" rtl="0" eaLnBrk="1" latinLnBrk="0" hangingPunct="1"/>
                      <a:r>
                        <a:rPr lang="en-GB" sz="2000" kern="1200" dirty="0">
                          <a:solidFill>
                            <a:schemeClr val="dk1"/>
                          </a:solidFill>
                          <a:latin typeface="+mn-lt"/>
                          <a:ea typeface="+mn-ea"/>
                          <a:cs typeface="+mn-cs"/>
                        </a:rPr>
                        <a:t>condition</a:t>
                      </a:r>
                    </a:p>
                  </a:txBody>
                  <a:tcPr marL="46029" marR="46029" marT="23015" marB="23015">
                    <a:solidFill>
                      <a:schemeClr val="tx2">
                        <a:lumMod val="20000"/>
                        <a:lumOff val="80000"/>
                      </a:schemeClr>
                    </a:solidFill>
                  </a:tcPr>
                </a:tc>
                <a:tc>
                  <a:txBody>
                    <a:bodyPr/>
                    <a:lstStyle/>
                    <a:p>
                      <a:pPr marL="0" algn="ctr" defTabSz="3024035" rtl="0" eaLnBrk="1" latinLnBrk="0" hangingPunct="1"/>
                      <a:r>
                        <a:rPr lang="en-GB" sz="2800" b="1" kern="1200" dirty="0">
                          <a:solidFill>
                            <a:schemeClr val="dk1"/>
                          </a:solidFill>
                          <a:latin typeface="+mn-lt"/>
                          <a:ea typeface="+mn-ea"/>
                          <a:cs typeface="+mn-cs"/>
                        </a:rPr>
                        <a:t>Diabetes</a:t>
                      </a:r>
                    </a:p>
                    <a:p>
                      <a:pPr marL="0" algn="ctr" defTabSz="3024035" rtl="0" eaLnBrk="1" latinLnBrk="0" hangingPunct="1"/>
                      <a:r>
                        <a:rPr lang="en-GB" sz="2000" kern="1200" dirty="0">
                          <a:solidFill>
                            <a:schemeClr val="dk1"/>
                          </a:solidFill>
                          <a:latin typeface="+mn-lt"/>
                          <a:ea typeface="+mn-ea"/>
                          <a:cs typeface="+mn-cs"/>
                        </a:rPr>
                        <a:t>Consistent high sugar levels in the blood.</a:t>
                      </a:r>
                    </a:p>
                  </a:txBody>
                  <a:tcPr marL="46029" marR="46029" marT="23015" marB="23015">
                    <a:solidFill>
                      <a:schemeClr val="tx2">
                        <a:lumMod val="20000"/>
                        <a:lumOff val="80000"/>
                      </a:schemeClr>
                    </a:solidFill>
                  </a:tcPr>
                </a:tc>
                <a:tc>
                  <a:txBody>
                    <a:bodyPr/>
                    <a:lstStyle/>
                    <a:p>
                      <a:pPr algn="ctr" fontAlgn="b"/>
                      <a:r>
                        <a:rPr lang="en-GB" sz="4000" b="1" i="0" u="none" strike="noStrike" dirty="0">
                          <a:solidFill>
                            <a:schemeClr val="bg2"/>
                          </a:solidFill>
                          <a:effectLst/>
                          <a:latin typeface="Calibri" panose="020F0502020204030204" pitchFamily="34" charset="0"/>
                        </a:rPr>
                        <a:t> 9.0%</a:t>
                      </a:r>
                    </a:p>
                  </a:txBody>
                  <a:tcPr marL="3836" marR="3836" marT="3836" marB="0" anchor="ctr">
                    <a:solidFill>
                      <a:schemeClr val="tx2">
                        <a:lumMod val="20000"/>
                        <a:lumOff val="80000"/>
                      </a:schemeClr>
                    </a:solidFill>
                  </a:tcPr>
                </a:tc>
                <a:tc>
                  <a:txBody>
                    <a:bodyPr/>
                    <a:lstStyle/>
                    <a:p>
                      <a:pPr algn="ctr" fontAlgn="b"/>
                      <a:r>
                        <a:rPr lang="en-GB" sz="4000" b="1" i="0" u="none" strike="noStrike" dirty="0">
                          <a:solidFill>
                            <a:schemeClr val="tx1"/>
                          </a:solidFill>
                          <a:effectLst/>
                          <a:latin typeface="Calibri" panose="020F0502020204030204" pitchFamily="34" charset="0"/>
                        </a:rPr>
                        <a:t>   8.7%</a:t>
                      </a:r>
                    </a:p>
                  </a:txBody>
                  <a:tcPr marL="3836" marR="3836" marT="3836" marB="0" anchor="ctr">
                    <a:solidFill>
                      <a:schemeClr val="tx2">
                        <a:lumMod val="20000"/>
                        <a:lumOff val="80000"/>
                      </a:schemeClr>
                    </a:solidFill>
                  </a:tcPr>
                </a:tc>
                <a:extLst>
                  <a:ext uri="{0D108BD9-81ED-4DB2-BD59-A6C34878D82A}">
                    <a16:rowId xmlns:a16="http://schemas.microsoft.com/office/drawing/2014/main" val="3132260809"/>
                  </a:ext>
                </a:extLst>
              </a:tr>
              <a:tr h="1640888">
                <a:tc>
                  <a:txBody>
                    <a:bodyPr/>
                    <a:lstStyle/>
                    <a:p>
                      <a:pPr marL="0" algn="ctr" defTabSz="3024035" rtl="0" eaLnBrk="1" latinLnBrk="0" hangingPunct="1"/>
                      <a:r>
                        <a:rPr lang="en-GB" sz="3000" b="1" kern="1200" dirty="0">
                          <a:solidFill>
                            <a:schemeClr val="dk1"/>
                          </a:solidFill>
                          <a:latin typeface="Arial" panose="020B0604020202020204" pitchFamily="34" charset="0"/>
                          <a:ea typeface="+mn-ea"/>
                          <a:cs typeface="Arial" panose="020B0604020202020204" pitchFamily="34" charset="0"/>
                        </a:rPr>
                        <a:t>6th</a:t>
                      </a:r>
                    </a:p>
                    <a:p>
                      <a:pPr marL="0" algn="ctr" defTabSz="3024035" rtl="0" eaLnBrk="1" latinLnBrk="0" hangingPunct="1"/>
                      <a:r>
                        <a:rPr lang="en-GB" sz="2000" kern="1200" dirty="0">
                          <a:solidFill>
                            <a:schemeClr val="dk1"/>
                          </a:solidFill>
                          <a:latin typeface="+mn-lt"/>
                          <a:ea typeface="+mn-ea"/>
                          <a:cs typeface="+mn-cs"/>
                        </a:rPr>
                        <a:t>most common</a:t>
                      </a:r>
                    </a:p>
                    <a:p>
                      <a:pPr marL="0" algn="ctr" defTabSz="3024035" rtl="0" eaLnBrk="1" latinLnBrk="0" hangingPunct="1"/>
                      <a:r>
                        <a:rPr lang="en-GB" sz="2000" kern="1200" dirty="0">
                          <a:solidFill>
                            <a:schemeClr val="dk1"/>
                          </a:solidFill>
                          <a:latin typeface="+mn-lt"/>
                          <a:ea typeface="+mn-ea"/>
                          <a:cs typeface="+mn-cs"/>
                        </a:rPr>
                        <a:t>condition</a:t>
                      </a:r>
                    </a:p>
                  </a:txBody>
                  <a:tcPr marL="46029" marR="46029" marT="23015" marB="23015">
                    <a:solidFill>
                      <a:schemeClr val="accent3">
                        <a:lumMod val="20000"/>
                        <a:lumOff val="80000"/>
                      </a:schemeClr>
                    </a:solidFill>
                  </a:tcPr>
                </a:tc>
                <a:tc>
                  <a:txBody>
                    <a:bodyPr/>
                    <a:lstStyle/>
                    <a:p>
                      <a:pPr marL="0" algn="ctr" defTabSz="3024035" rtl="0" eaLnBrk="1" latinLnBrk="0" hangingPunct="1"/>
                      <a:r>
                        <a:rPr lang="en-GB" sz="2800" b="1" kern="1200" dirty="0">
                          <a:solidFill>
                            <a:schemeClr val="dk1"/>
                          </a:solidFill>
                          <a:latin typeface="+mn-lt"/>
                          <a:ea typeface="+mn-ea"/>
                          <a:cs typeface="+mn-cs"/>
                        </a:rPr>
                        <a:t>Asthma </a:t>
                      </a:r>
                    </a:p>
                    <a:p>
                      <a:pPr algn="ctr"/>
                      <a:r>
                        <a:rPr lang="en-GB" sz="2000" kern="1200" dirty="0">
                          <a:solidFill>
                            <a:schemeClr val="dk1"/>
                          </a:solidFill>
                          <a:latin typeface="+mn-lt"/>
                          <a:ea typeface="+mn-ea"/>
                          <a:cs typeface="+mn-cs"/>
                        </a:rPr>
                        <a:t>Attacks or spasms in the lungs causing difficulty in breathing</a:t>
                      </a:r>
                      <a:r>
                        <a:rPr lang="en-GB" sz="2000" b="0" i="0" kern="1200" dirty="0">
                          <a:solidFill>
                            <a:schemeClr val="dk1"/>
                          </a:solidFill>
                          <a:effectLst/>
                          <a:latin typeface="+mn-lt"/>
                          <a:ea typeface="+mn-ea"/>
                          <a:cs typeface="+mn-cs"/>
                        </a:rPr>
                        <a:t>.</a:t>
                      </a:r>
                      <a:endParaRPr lang="en-GB" sz="2000" dirty="0"/>
                    </a:p>
                  </a:txBody>
                  <a:tcPr marL="46029" marR="46029" marT="23015" marB="23015">
                    <a:solidFill>
                      <a:schemeClr val="accent3">
                        <a:lumMod val="20000"/>
                        <a:lumOff val="80000"/>
                      </a:schemeClr>
                    </a:solidFill>
                  </a:tcPr>
                </a:tc>
                <a:tc>
                  <a:txBody>
                    <a:bodyPr/>
                    <a:lstStyle/>
                    <a:p>
                      <a:pPr algn="ctr" fontAlgn="b"/>
                      <a:r>
                        <a:rPr lang="en-GB" sz="4000" b="1" i="0" u="none" strike="noStrike" dirty="0">
                          <a:solidFill>
                            <a:schemeClr val="bg2"/>
                          </a:solidFill>
                          <a:effectLst/>
                          <a:latin typeface="Calibri" panose="020F0502020204030204" pitchFamily="34" charset="0"/>
                        </a:rPr>
                        <a:t> 8.0%</a:t>
                      </a:r>
                    </a:p>
                  </a:txBody>
                  <a:tcPr marL="3836" marR="3836" marT="3836" marB="0" anchor="ctr">
                    <a:solidFill>
                      <a:schemeClr val="accent3">
                        <a:lumMod val="20000"/>
                        <a:lumOff val="80000"/>
                      </a:schemeClr>
                    </a:solidFill>
                  </a:tcPr>
                </a:tc>
                <a:tc>
                  <a:txBody>
                    <a:bodyPr/>
                    <a:lstStyle/>
                    <a:p>
                      <a:pPr algn="ctr" fontAlgn="b"/>
                      <a:r>
                        <a:rPr lang="en-GB" sz="4000" b="1" i="0" u="none" strike="noStrike" dirty="0">
                          <a:solidFill>
                            <a:schemeClr val="accent4"/>
                          </a:solidFill>
                          <a:effectLst/>
                          <a:latin typeface="Calibri" panose="020F0502020204030204" pitchFamily="34" charset="0"/>
                        </a:rPr>
                        <a:t>   9.1%</a:t>
                      </a:r>
                    </a:p>
                  </a:txBody>
                  <a:tcPr marL="3836" marR="3836" marT="3836" marB="0" anchor="ctr">
                    <a:solidFill>
                      <a:schemeClr val="accent3">
                        <a:lumMod val="20000"/>
                        <a:lumOff val="80000"/>
                      </a:schemeClr>
                    </a:solidFill>
                  </a:tcPr>
                </a:tc>
                <a:extLst>
                  <a:ext uri="{0D108BD9-81ED-4DB2-BD59-A6C34878D82A}">
                    <a16:rowId xmlns:a16="http://schemas.microsoft.com/office/drawing/2014/main" val="1423722072"/>
                  </a:ext>
                </a:extLst>
              </a:tr>
              <a:tr h="1388549">
                <a:tc>
                  <a:txBody>
                    <a:bodyPr/>
                    <a:lstStyle/>
                    <a:p>
                      <a:pPr marL="0" algn="ctr" defTabSz="3024035" rtl="0" eaLnBrk="1" latinLnBrk="0" hangingPunct="1"/>
                      <a:r>
                        <a:rPr lang="en-GB" sz="3000" b="1" kern="1200" dirty="0">
                          <a:solidFill>
                            <a:schemeClr val="dk1"/>
                          </a:solidFill>
                          <a:latin typeface="Arial" panose="020B0604020202020204" pitchFamily="34" charset="0"/>
                          <a:ea typeface="+mn-ea"/>
                          <a:cs typeface="Arial" panose="020B0604020202020204" pitchFamily="34" charset="0"/>
                        </a:rPr>
                        <a:t>7th</a:t>
                      </a:r>
                    </a:p>
                    <a:p>
                      <a:pPr marL="0" algn="ctr" defTabSz="3024035" rtl="0" eaLnBrk="1" latinLnBrk="0" hangingPunct="1"/>
                      <a:r>
                        <a:rPr lang="en-GB" sz="2000" kern="1200" dirty="0">
                          <a:solidFill>
                            <a:schemeClr val="dk1"/>
                          </a:solidFill>
                          <a:latin typeface="+mn-lt"/>
                          <a:ea typeface="+mn-ea"/>
                          <a:cs typeface="+mn-cs"/>
                        </a:rPr>
                        <a:t>most common</a:t>
                      </a:r>
                    </a:p>
                    <a:p>
                      <a:pPr marL="0" algn="ctr" defTabSz="3024035" rtl="0" eaLnBrk="1" latinLnBrk="0" hangingPunct="1"/>
                      <a:r>
                        <a:rPr lang="en-GB" sz="2000" kern="1200" dirty="0">
                          <a:solidFill>
                            <a:schemeClr val="dk1"/>
                          </a:solidFill>
                          <a:latin typeface="+mn-lt"/>
                          <a:ea typeface="+mn-ea"/>
                          <a:cs typeface="+mn-cs"/>
                        </a:rPr>
                        <a:t>condition</a:t>
                      </a:r>
                    </a:p>
                  </a:txBody>
                  <a:tcPr marL="46029" marR="46029" marT="23015" marB="23015">
                    <a:solidFill>
                      <a:schemeClr val="tx2">
                        <a:lumMod val="20000"/>
                        <a:lumOff val="80000"/>
                      </a:schemeClr>
                    </a:solidFill>
                  </a:tcPr>
                </a:tc>
                <a:tc>
                  <a:txBody>
                    <a:bodyPr/>
                    <a:lstStyle/>
                    <a:p>
                      <a:pPr marL="0" algn="ctr" defTabSz="3024035" rtl="0" eaLnBrk="1" latinLnBrk="0" hangingPunct="1"/>
                      <a:r>
                        <a:rPr lang="en-GB" sz="2800" b="1" kern="1200" dirty="0">
                          <a:solidFill>
                            <a:schemeClr val="dk1"/>
                          </a:solidFill>
                          <a:latin typeface="+mn-lt"/>
                          <a:ea typeface="+mn-ea"/>
                          <a:cs typeface="+mn-cs"/>
                        </a:rPr>
                        <a:t>Osteo Arthritis </a:t>
                      </a:r>
                    </a:p>
                    <a:p>
                      <a:pPr algn="ctr"/>
                      <a:r>
                        <a:rPr lang="en-GB" sz="2000" kern="1200" dirty="0">
                          <a:solidFill>
                            <a:schemeClr val="dk1"/>
                          </a:solidFill>
                          <a:latin typeface="+mn-lt"/>
                          <a:ea typeface="+mn-ea"/>
                          <a:cs typeface="+mn-cs"/>
                        </a:rPr>
                        <a:t>Pain, stiffness and movement problems in the joints.</a:t>
                      </a:r>
                    </a:p>
                  </a:txBody>
                  <a:tcPr marL="46029" marR="46029" marT="23015" marB="23015">
                    <a:solidFill>
                      <a:schemeClr val="tx2">
                        <a:lumMod val="20000"/>
                        <a:lumOff val="80000"/>
                      </a:schemeClr>
                    </a:solidFill>
                  </a:tcPr>
                </a:tc>
                <a:tc>
                  <a:txBody>
                    <a:bodyPr/>
                    <a:lstStyle/>
                    <a:p>
                      <a:pPr algn="ctr" fontAlgn="b"/>
                      <a:r>
                        <a:rPr lang="en-GB" sz="4000" b="1" i="0" u="none" strike="noStrike" dirty="0">
                          <a:solidFill>
                            <a:schemeClr val="bg2"/>
                          </a:solidFill>
                          <a:effectLst/>
                          <a:latin typeface="Calibri" panose="020F0502020204030204" pitchFamily="34" charset="0"/>
                        </a:rPr>
                        <a:t> 5.7%</a:t>
                      </a:r>
                    </a:p>
                  </a:txBody>
                  <a:tcPr marL="3836" marR="3836" marT="3836" marB="0" anchor="ctr">
                    <a:solidFill>
                      <a:schemeClr val="tx2">
                        <a:lumMod val="20000"/>
                        <a:lumOff val="80000"/>
                      </a:schemeClr>
                    </a:solidFill>
                  </a:tcPr>
                </a:tc>
                <a:tc>
                  <a:txBody>
                    <a:bodyPr/>
                    <a:lstStyle/>
                    <a:p>
                      <a:pPr algn="ctr" fontAlgn="b"/>
                      <a:r>
                        <a:rPr lang="en-GB" sz="4000" b="1" i="0" u="none" strike="noStrike" dirty="0">
                          <a:solidFill>
                            <a:schemeClr val="accent3"/>
                          </a:solidFill>
                          <a:effectLst/>
                          <a:latin typeface="Calibri" panose="020F0502020204030204" pitchFamily="34" charset="0"/>
                        </a:rPr>
                        <a:t>   5.6%</a:t>
                      </a:r>
                    </a:p>
                  </a:txBody>
                  <a:tcPr marL="3836" marR="3836" marT="3836" marB="0" anchor="ctr">
                    <a:solidFill>
                      <a:schemeClr val="tx2">
                        <a:lumMod val="20000"/>
                        <a:lumOff val="80000"/>
                      </a:schemeClr>
                    </a:solidFill>
                  </a:tcPr>
                </a:tc>
                <a:extLst>
                  <a:ext uri="{0D108BD9-81ED-4DB2-BD59-A6C34878D82A}">
                    <a16:rowId xmlns:a16="http://schemas.microsoft.com/office/drawing/2014/main" val="2082923708"/>
                  </a:ext>
                </a:extLst>
              </a:tr>
              <a:tr h="1426907">
                <a:tc>
                  <a:txBody>
                    <a:bodyPr/>
                    <a:lstStyle/>
                    <a:p>
                      <a:pPr marL="0" algn="ctr" defTabSz="3024035" rtl="0" eaLnBrk="1" latinLnBrk="0" hangingPunct="1"/>
                      <a:r>
                        <a:rPr lang="en-GB" sz="3000" b="1" kern="1200" dirty="0">
                          <a:solidFill>
                            <a:schemeClr val="dk1"/>
                          </a:solidFill>
                          <a:latin typeface="Arial" panose="020B0604020202020204" pitchFamily="34" charset="0"/>
                          <a:ea typeface="+mn-ea"/>
                          <a:cs typeface="Arial" panose="020B0604020202020204" pitchFamily="34" charset="0"/>
                        </a:rPr>
                        <a:t>8th</a:t>
                      </a:r>
                    </a:p>
                    <a:p>
                      <a:pPr marL="0" algn="ctr" defTabSz="3024035" rtl="0" eaLnBrk="1" latinLnBrk="0" hangingPunct="1"/>
                      <a:r>
                        <a:rPr lang="en-GB" sz="2000" kern="1200" dirty="0">
                          <a:solidFill>
                            <a:schemeClr val="dk1"/>
                          </a:solidFill>
                          <a:latin typeface="+mn-lt"/>
                          <a:ea typeface="+mn-ea"/>
                          <a:cs typeface="+mn-cs"/>
                        </a:rPr>
                        <a:t>most common</a:t>
                      </a:r>
                    </a:p>
                    <a:p>
                      <a:pPr marL="0" algn="ctr" defTabSz="3024035" rtl="0" eaLnBrk="1" latinLnBrk="0" hangingPunct="1"/>
                      <a:r>
                        <a:rPr lang="en-GB" sz="2000" kern="1200" dirty="0">
                          <a:solidFill>
                            <a:schemeClr val="dk1"/>
                          </a:solidFill>
                          <a:latin typeface="+mn-lt"/>
                          <a:ea typeface="+mn-ea"/>
                          <a:cs typeface="+mn-cs"/>
                        </a:rPr>
                        <a:t>condition</a:t>
                      </a:r>
                    </a:p>
                  </a:txBody>
                  <a:tcPr marL="46029" marR="46029" marT="23015" marB="23015">
                    <a:solidFill>
                      <a:schemeClr val="accent3">
                        <a:lumMod val="20000"/>
                        <a:lumOff val="80000"/>
                      </a:schemeClr>
                    </a:solidFill>
                  </a:tcPr>
                </a:tc>
                <a:tc>
                  <a:txBody>
                    <a:bodyPr/>
                    <a:lstStyle/>
                    <a:p>
                      <a:pPr marL="0" algn="ctr" defTabSz="3024035" rtl="0" eaLnBrk="1" latinLnBrk="0" hangingPunct="1"/>
                      <a:r>
                        <a:rPr lang="en-GB" sz="2800" b="1" kern="1200" dirty="0">
                          <a:solidFill>
                            <a:schemeClr val="dk1"/>
                          </a:solidFill>
                          <a:latin typeface="+mn-lt"/>
                          <a:ea typeface="+mn-ea"/>
                          <a:cs typeface="+mn-cs"/>
                        </a:rPr>
                        <a:t>Bronchitis</a:t>
                      </a:r>
                      <a:r>
                        <a:rPr lang="en-GB" sz="3000" b="1" kern="1200" dirty="0">
                          <a:solidFill>
                            <a:schemeClr val="dk1"/>
                          </a:solidFill>
                          <a:latin typeface="+mn-lt"/>
                          <a:ea typeface="+mn-ea"/>
                          <a:cs typeface="+mn-cs"/>
                        </a:rPr>
                        <a:t> </a:t>
                      </a:r>
                    </a:p>
                    <a:p>
                      <a:pPr marL="0" algn="ctr" defTabSz="3024035" rtl="0" eaLnBrk="1" latinLnBrk="0" hangingPunct="1"/>
                      <a:r>
                        <a:rPr lang="en-GB" sz="2000" kern="1200" dirty="0">
                          <a:solidFill>
                            <a:schemeClr val="dk1"/>
                          </a:solidFill>
                          <a:latin typeface="+mn-lt"/>
                          <a:ea typeface="+mn-ea"/>
                          <a:cs typeface="+mn-cs"/>
                        </a:rPr>
                        <a:t>Infection of the main airways of the lungs (bronchi).</a:t>
                      </a:r>
                    </a:p>
                  </a:txBody>
                  <a:tcPr marL="46029" marR="46029" marT="23015" marB="23015">
                    <a:solidFill>
                      <a:schemeClr val="accent3">
                        <a:lumMod val="20000"/>
                        <a:lumOff val="80000"/>
                      </a:schemeClr>
                    </a:solidFill>
                  </a:tcPr>
                </a:tc>
                <a:tc>
                  <a:txBody>
                    <a:bodyPr/>
                    <a:lstStyle/>
                    <a:p>
                      <a:pPr algn="ctr"/>
                      <a:r>
                        <a:rPr lang="en-GB" sz="4000" b="1" i="0" u="none" strike="noStrike" dirty="0">
                          <a:solidFill>
                            <a:schemeClr val="bg2"/>
                          </a:solidFill>
                          <a:effectLst/>
                          <a:latin typeface="Calibri" panose="020F0502020204030204" pitchFamily="34" charset="0"/>
                        </a:rPr>
                        <a:t>5.0%</a:t>
                      </a:r>
                      <a:endParaRPr lang="en-GB" sz="4000" dirty="0">
                        <a:solidFill>
                          <a:schemeClr val="bg2"/>
                        </a:solidFill>
                      </a:endParaRPr>
                    </a:p>
                  </a:txBody>
                  <a:tcPr marL="3836" marR="3836" marT="3836" marB="0" anchor="ctr">
                    <a:solidFill>
                      <a:schemeClr val="accent3">
                        <a:lumMod val="20000"/>
                        <a:lumOff val="80000"/>
                      </a:schemeClr>
                    </a:solidFill>
                  </a:tcPr>
                </a:tc>
                <a:tc>
                  <a:txBody>
                    <a:bodyPr/>
                    <a:lstStyle/>
                    <a:p>
                      <a:pPr algn="ctr" fontAlgn="b"/>
                      <a:r>
                        <a:rPr lang="en-GB" sz="4000" b="1" i="0" u="none" strike="noStrike" dirty="0">
                          <a:solidFill>
                            <a:schemeClr val="tx1"/>
                          </a:solidFill>
                          <a:effectLst/>
                          <a:latin typeface="Calibri" panose="020F0502020204030204" pitchFamily="34" charset="0"/>
                        </a:rPr>
                        <a:t>   2.1%</a:t>
                      </a:r>
                    </a:p>
                  </a:txBody>
                  <a:tcPr marL="3836" marR="3836" marT="3836" marB="0" anchor="ctr">
                    <a:solidFill>
                      <a:schemeClr val="accent3">
                        <a:lumMod val="20000"/>
                        <a:lumOff val="80000"/>
                      </a:schemeClr>
                    </a:solidFill>
                  </a:tcPr>
                </a:tc>
                <a:extLst>
                  <a:ext uri="{0D108BD9-81ED-4DB2-BD59-A6C34878D82A}">
                    <a16:rowId xmlns:a16="http://schemas.microsoft.com/office/drawing/2014/main" val="1345211350"/>
                  </a:ext>
                </a:extLst>
              </a:tr>
              <a:tr h="1426907">
                <a:tc>
                  <a:txBody>
                    <a:bodyPr/>
                    <a:lstStyle/>
                    <a:p>
                      <a:pPr marL="0" algn="ctr" defTabSz="3024035" rtl="0" eaLnBrk="1" latinLnBrk="0" hangingPunct="1"/>
                      <a:r>
                        <a:rPr lang="en-GB" sz="3000" b="1" kern="1200" dirty="0">
                          <a:solidFill>
                            <a:schemeClr val="dk1"/>
                          </a:solidFill>
                          <a:latin typeface="Arial" panose="020B0604020202020204" pitchFamily="34" charset="0"/>
                          <a:ea typeface="+mn-ea"/>
                          <a:cs typeface="Arial" panose="020B0604020202020204" pitchFamily="34" charset="0"/>
                        </a:rPr>
                        <a:t>9th</a:t>
                      </a:r>
                    </a:p>
                    <a:p>
                      <a:pPr marL="0" algn="ctr" defTabSz="3024035" rtl="0" eaLnBrk="1" latinLnBrk="0" hangingPunct="1"/>
                      <a:r>
                        <a:rPr lang="en-GB" sz="2000" kern="1200" dirty="0">
                          <a:solidFill>
                            <a:schemeClr val="dk1"/>
                          </a:solidFill>
                          <a:latin typeface="+mn-lt"/>
                          <a:ea typeface="+mn-ea"/>
                          <a:cs typeface="+mn-cs"/>
                        </a:rPr>
                        <a:t>most common</a:t>
                      </a:r>
                    </a:p>
                    <a:p>
                      <a:pPr marL="0" algn="ctr" defTabSz="3024035" rtl="0" eaLnBrk="1" latinLnBrk="0" hangingPunct="1"/>
                      <a:r>
                        <a:rPr lang="en-GB" sz="2000" kern="1200" dirty="0">
                          <a:solidFill>
                            <a:schemeClr val="dk1"/>
                          </a:solidFill>
                          <a:latin typeface="+mn-lt"/>
                          <a:ea typeface="+mn-ea"/>
                          <a:cs typeface="+mn-cs"/>
                        </a:rPr>
                        <a:t>condition</a:t>
                      </a:r>
                    </a:p>
                  </a:txBody>
                  <a:tcPr marL="46029" marR="46029" marT="23015" marB="23015">
                    <a:solidFill>
                      <a:schemeClr val="tx2">
                        <a:lumMod val="20000"/>
                        <a:lumOff val="80000"/>
                      </a:schemeClr>
                    </a:solidFill>
                  </a:tcPr>
                </a:tc>
                <a:tc>
                  <a:txBody>
                    <a:bodyPr/>
                    <a:lstStyle/>
                    <a:p>
                      <a:pPr algn="ctr"/>
                      <a:r>
                        <a:rPr lang="en-GB" sz="2800" b="1" kern="1200" dirty="0">
                          <a:solidFill>
                            <a:schemeClr val="dk1"/>
                          </a:solidFill>
                          <a:latin typeface="+mn-lt"/>
                          <a:ea typeface="+mn-ea"/>
                          <a:cs typeface="+mn-cs"/>
                        </a:rPr>
                        <a:t>Migraine</a:t>
                      </a:r>
                      <a:r>
                        <a:rPr lang="en-GB" sz="3000" b="1" dirty="0"/>
                        <a:t> </a:t>
                      </a:r>
                    </a:p>
                    <a:p>
                      <a:pPr marL="0" algn="ctr" defTabSz="3024035" rtl="0" eaLnBrk="1" latinLnBrk="0" hangingPunct="1"/>
                      <a:r>
                        <a:rPr lang="en-GB" sz="2000" kern="1200" dirty="0">
                          <a:solidFill>
                            <a:schemeClr val="dk1"/>
                          </a:solidFill>
                          <a:latin typeface="+mn-lt"/>
                          <a:ea typeface="+mn-ea"/>
                          <a:cs typeface="+mn-cs"/>
                        </a:rPr>
                        <a:t>Moderate to severe headaches often with throbbing pain.</a:t>
                      </a:r>
                    </a:p>
                  </a:txBody>
                  <a:tcPr marL="46029" marR="46029" marT="23015" marB="23015">
                    <a:solidFill>
                      <a:schemeClr val="tx2">
                        <a:lumMod val="20000"/>
                        <a:lumOff val="80000"/>
                      </a:schemeClr>
                    </a:solidFill>
                  </a:tcPr>
                </a:tc>
                <a:tc>
                  <a:txBody>
                    <a:bodyPr/>
                    <a:lstStyle/>
                    <a:p>
                      <a:pPr algn="ctr"/>
                      <a:r>
                        <a:rPr lang="en-GB" sz="4000" b="1" i="0" u="none" strike="noStrike" dirty="0">
                          <a:solidFill>
                            <a:schemeClr val="bg2"/>
                          </a:solidFill>
                          <a:effectLst/>
                          <a:latin typeface="Calibri" panose="020F0502020204030204" pitchFamily="34" charset="0"/>
                        </a:rPr>
                        <a:t>4.9%</a:t>
                      </a:r>
                      <a:endParaRPr lang="en-GB" sz="4000" dirty="0">
                        <a:solidFill>
                          <a:schemeClr val="bg2"/>
                        </a:solidFill>
                      </a:endParaRPr>
                    </a:p>
                  </a:txBody>
                  <a:tcPr marL="3836" marR="3836" marT="3836" marB="0" anchor="ctr">
                    <a:solidFill>
                      <a:schemeClr val="tx2">
                        <a:lumMod val="20000"/>
                        <a:lumOff val="80000"/>
                      </a:schemeClr>
                    </a:solidFill>
                  </a:tcPr>
                </a:tc>
                <a:tc>
                  <a:txBody>
                    <a:bodyPr/>
                    <a:lstStyle/>
                    <a:p>
                      <a:pPr algn="ctr" fontAlgn="b"/>
                      <a:r>
                        <a:rPr lang="en-GB" sz="4000" b="1" i="0" u="none" strike="noStrike" dirty="0">
                          <a:solidFill>
                            <a:schemeClr val="accent3"/>
                          </a:solidFill>
                          <a:effectLst/>
                          <a:latin typeface="Calibri" panose="020F0502020204030204" pitchFamily="34" charset="0"/>
                        </a:rPr>
                        <a:t>   4.6%</a:t>
                      </a:r>
                    </a:p>
                  </a:txBody>
                  <a:tcPr marL="3836" marR="3836" marT="3836" marB="0" anchor="ctr">
                    <a:solidFill>
                      <a:schemeClr val="tx2">
                        <a:lumMod val="20000"/>
                        <a:lumOff val="80000"/>
                      </a:schemeClr>
                    </a:solidFill>
                  </a:tcPr>
                </a:tc>
                <a:extLst>
                  <a:ext uri="{0D108BD9-81ED-4DB2-BD59-A6C34878D82A}">
                    <a16:rowId xmlns:a16="http://schemas.microsoft.com/office/drawing/2014/main" val="3567849381"/>
                  </a:ext>
                </a:extLst>
              </a:tr>
              <a:tr h="1523736">
                <a:tc>
                  <a:txBody>
                    <a:bodyPr/>
                    <a:lstStyle/>
                    <a:p>
                      <a:pPr marL="0" algn="ctr" defTabSz="3024035" rtl="0" eaLnBrk="1" latinLnBrk="0" hangingPunct="1"/>
                      <a:r>
                        <a:rPr lang="en-GB" sz="3000" b="1" kern="1200" dirty="0">
                          <a:solidFill>
                            <a:schemeClr val="dk1"/>
                          </a:solidFill>
                          <a:latin typeface="Arial" panose="020B0604020202020204" pitchFamily="34" charset="0"/>
                          <a:ea typeface="+mn-ea"/>
                          <a:cs typeface="Arial" panose="020B0604020202020204" pitchFamily="34" charset="0"/>
                        </a:rPr>
                        <a:t>10th</a:t>
                      </a:r>
                    </a:p>
                    <a:p>
                      <a:pPr marL="0" algn="ctr" defTabSz="3024035" rtl="0" eaLnBrk="1" latinLnBrk="0" hangingPunct="1"/>
                      <a:r>
                        <a:rPr lang="en-GB" sz="2000" kern="1200" dirty="0">
                          <a:solidFill>
                            <a:schemeClr val="dk1"/>
                          </a:solidFill>
                          <a:latin typeface="+mn-lt"/>
                          <a:ea typeface="+mn-ea"/>
                          <a:cs typeface="+mn-cs"/>
                        </a:rPr>
                        <a:t>most common </a:t>
                      </a:r>
                    </a:p>
                    <a:p>
                      <a:pPr marL="0" algn="ctr" defTabSz="3024035" rtl="0" eaLnBrk="1" latinLnBrk="0" hangingPunct="1"/>
                      <a:r>
                        <a:rPr lang="en-GB" sz="2000" kern="1200" dirty="0">
                          <a:solidFill>
                            <a:schemeClr val="dk1"/>
                          </a:solidFill>
                          <a:latin typeface="+mn-lt"/>
                          <a:ea typeface="+mn-ea"/>
                          <a:cs typeface="+mn-cs"/>
                        </a:rPr>
                        <a:t>condition</a:t>
                      </a:r>
                    </a:p>
                  </a:txBody>
                  <a:tcPr marL="46029" marR="46029" marT="23015" marB="23015">
                    <a:solidFill>
                      <a:schemeClr val="accent3">
                        <a:lumMod val="20000"/>
                        <a:lumOff val="80000"/>
                      </a:schemeClr>
                    </a:solidFill>
                  </a:tcPr>
                </a:tc>
                <a:tc>
                  <a:txBody>
                    <a:bodyPr/>
                    <a:lstStyle/>
                    <a:p>
                      <a:pPr algn="ctr"/>
                      <a:r>
                        <a:rPr lang="en-GB" sz="2800" b="1" kern="1200" dirty="0">
                          <a:solidFill>
                            <a:schemeClr val="dk1"/>
                          </a:solidFill>
                          <a:latin typeface="+mn-lt"/>
                          <a:ea typeface="+mn-ea"/>
                          <a:cs typeface="+mn-cs"/>
                        </a:rPr>
                        <a:t>Anaemia</a:t>
                      </a:r>
                      <a:r>
                        <a:rPr lang="en-GB" sz="2000" b="1" kern="1200" dirty="0">
                          <a:solidFill>
                            <a:schemeClr val="dk1"/>
                          </a:solidFill>
                          <a:latin typeface="+mn-lt"/>
                          <a:ea typeface="+mn-ea"/>
                          <a:cs typeface="+mn-cs"/>
                        </a:rPr>
                        <a:t> </a:t>
                      </a:r>
                    </a:p>
                    <a:p>
                      <a:pPr marL="0" algn="ctr" defTabSz="3024035" rtl="0" eaLnBrk="1" latinLnBrk="0" hangingPunct="1"/>
                      <a:r>
                        <a:rPr lang="en-GB" sz="2000" kern="1200" dirty="0">
                          <a:solidFill>
                            <a:schemeClr val="dk1"/>
                          </a:solidFill>
                          <a:latin typeface="+mn-lt"/>
                          <a:ea typeface="+mn-ea"/>
                          <a:cs typeface="+mn-cs"/>
                        </a:rPr>
                        <a:t>Low number of red blood cells or low iron levels in the blood.</a:t>
                      </a:r>
                    </a:p>
                  </a:txBody>
                  <a:tcPr marL="46029" marR="46029" marT="23015" marB="23015">
                    <a:solidFill>
                      <a:schemeClr val="accent3">
                        <a:lumMod val="20000"/>
                        <a:lumOff val="80000"/>
                      </a:schemeClr>
                    </a:solidFill>
                  </a:tcPr>
                </a:tc>
                <a:tc>
                  <a:txBody>
                    <a:bodyPr/>
                    <a:lstStyle/>
                    <a:p>
                      <a:pPr algn="ctr"/>
                      <a:r>
                        <a:rPr lang="en-GB" sz="4000" b="1" i="0" u="none" strike="noStrike" dirty="0">
                          <a:solidFill>
                            <a:schemeClr val="bg2"/>
                          </a:solidFill>
                          <a:effectLst/>
                          <a:latin typeface="Calibri" panose="020F0502020204030204" pitchFamily="34" charset="0"/>
                        </a:rPr>
                        <a:t>3.3%</a:t>
                      </a:r>
                      <a:endParaRPr lang="en-GB" sz="4000" dirty="0">
                        <a:solidFill>
                          <a:schemeClr val="bg2"/>
                        </a:solidFill>
                      </a:endParaRPr>
                    </a:p>
                  </a:txBody>
                  <a:tcPr marL="3836" marR="3836" marT="3836" marB="0" anchor="ctr">
                    <a:solidFill>
                      <a:schemeClr val="accent3">
                        <a:lumMod val="20000"/>
                        <a:lumOff val="80000"/>
                      </a:schemeClr>
                    </a:solidFill>
                  </a:tcPr>
                </a:tc>
                <a:tc>
                  <a:txBody>
                    <a:bodyPr/>
                    <a:lstStyle/>
                    <a:p>
                      <a:pPr algn="ctr" fontAlgn="b"/>
                      <a:r>
                        <a:rPr lang="en-GB" sz="4000" b="1" i="0" u="none" strike="noStrike" dirty="0">
                          <a:solidFill>
                            <a:schemeClr val="accent3"/>
                          </a:solidFill>
                          <a:effectLst/>
                          <a:latin typeface="Calibri" panose="020F0502020204030204" pitchFamily="34" charset="0"/>
                        </a:rPr>
                        <a:t>   3.1%</a:t>
                      </a:r>
                    </a:p>
                  </a:txBody>
                  <a:tcPr marL="3836" marR="3836" marT="3836" marB="0" anchor="ctr">
                    <a:solidFill>
                      <a:schemeClr val="accent3">
                        <a:lumMod val="20000"/>
                        <a:lumOff val="80000"/>
                      </a:schemeClr>
                    </a:solidFill>
                  </a:tcPr>
                </a:tc>
                <a:extLst>
                  <a:ext uri="{0D108BD9-81ED-4DB2-BD59-A6C34878D82A}">
                    <a16:rowId xmlns:a16="http://schemas.microsoft.com/office/drawing/2014/main" val="1554391131"/>
                  </a:ext>
                </a:extLst>
              </a:tr>
            </a:tbl>
          </a:graphicData>
        </a:graphic>
      </p:graphicFrame>
      <p:sp>
        <p:nvSpPr>
          <p:cNvPr id="357" name="Arrow: Left-Right 356">
            <a:extLst>
              <a:ext uri="{FF2B5EF4-FFF2-40B4-BE49-F238E27FC236}">
                <a16:creationId xmlns:a16="http://schemas.microsoft.com/office/drawing/2014/main" id="{61558C0D-294B-9A87-1783-A34BC8D3AF57}"/>
              </a:ext>
            </a:extLst>
          </p:cNvPr>
          <p:cNvSpPr/>
          <p:nvPr/>
        </p:nvSpPr>
        <p:spPr>
          <a:xfrm>
            <a:off x="14004533" y="7332954"/>
            <a:ext cx="538732" cy="475462"/>
          </a:xfrm>
          <a:prstGeom prst="lef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906"/>
          </a:p>
        </p:txBody>
      </p:sp>
      <p:sp>
        <p:nvSpPr>
          <p:cNvPr id="358" name="Arrow: Down 357">
            <a:extLst>
              <a:ext uri="{FF2B5EF4-FFF2-40B4-BE49-F238E27FC236}">
                <a16:creationId xmlns:a16="http://schemas.microsoft.com/office/drawing/2014/main" id="{1C0064E7-5056-B0A7-9D58-D92DF2D39E8B}"/>
              </a:ext>
            </a:extLst>
          </p:cNvPr>
          <p:cNvSpPr/>
          <p:nvPr/>
        </p:nvSpPr>
        <p:spPr>
          <a:xfrm>
            <a:off x="14137666" y="5918323"/>
            <a:ext cx="379414" cy="76156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6"/>
          </a:p>
        </p:txBody>
      </p:sp>
      <p:sp>
        <p:nvSpPr>
          <p:cNvPr id="7" name="Arrow: Down 6">
            <a:extLst>
              <a:ext uri="{FF2B5EF4-FFF2-40B4-BE49-F238E27FC236}">
                <a16:creationId xmlns:a16="http://schemas.microsoft.com/office/drawing/2014/main" id="{DBB5DCDA-7EF8-7F3B-0087-D92513D5E3CF}"/>
              </a:ext>
            </a:extLst>
          </p:cNvPr>
          <p:cNvSpPr/>
          <p:nvPr/>
        </p:nvSpPr>
        <p:spPr>
          <a:xfrm rot="10800000">
            <a:off x="14203452" y="12594077"/>
            <a:ext cx="355805" cy="671469"/>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6"/>
          </a:p>
        </p:txBody>
      </p:sp>
      <p:sp>
        <p:nvSpPr>
          <p:cNvPr id="8" name="Arrow: Down 7">
            <a:extLst>
              <a:ext uri="{FF2B5EF4-FFF2-40B4-BE49-F238E27FC236}">
                <a16:creationId xmlns:a16="http://schemas.microsoft.com/office/drawing/2014/main" id="{86602B89-4D95-7F00-FE0B-C358D2628B6D}"/>
              </a:ext>
            </a:extLst>
          </p:cNvPr>
          <p:cNvSpPr/>
          <p:nvPr/>
        </p:nvSpPr>
        <p:spPr>
          <a:xfrm rot="10800000">
            <a:off x="14176452" y="8511346"/>
            <a:ext cx="355805" cy="671469"/>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6"/>
          </a:p>
        </p:txBody>
      </p:sp>
      <p:sp>
        <p:nvSpPr>
          <p:cNvPr id="9" name="Arrow: Left-Right 8">
            <a:extLst>
              <a:ext uri="{FF2B5EF4-FFF2-40B4-BE49-F238E27FC236}">
                <a16:creationId xmlns:a16="http://schemas.microsoft.com/office/drawing/2014/main" id="{1409BF26-6707-3A7B-8AAF-75C105568043}"/>
              </a:ext>
            </a:extLst>
          </p:cNvPr>
          <p:cNvSpPr/>
          <p:nvPr/>
        </p:nvSpPr>
        <p:spPr>
          <a:xfrm>
            <a:off x="14048355" y="18521329"/>
            <a:ext cx="538732" cy="475462"/>
          </a:xfrm>
          <a:prstGeom prst="lef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906"/>
          </a:p>
        </p:txBody>
      </p:sp>
      <p:sp>
        <p:nvSpPr>
          <p:cNvPr id="10" name="Arrow: Left-Right 9">
            <a:extLst>
              <a:ext uri="{FF2B5EF4-FFF2-40B4-BE49-F238E27FC236}">
                <a16:creationId xmlns:a16="http://schemas.microsoft.com/office/drawing/2014/main" id="{9799F29C-4327-B8B2-4DAE-DCBF7C4C8462}"/>
              </a:ext>
            </a:extLst>
          </p:cNvPr>
          <p:cNvSpPr/>
          <p:nvPr/>
        </p:nvSpPr>
        <p:spPr>
          <a:xfrm>
            <a:off x="14049915" y="17020189"/>
            <a:ext cx="538732" cy="475462"/>
          </a:xfrm>
          <a:prstGeom prst="lef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906"/>
          </a:p>
        </p:txBody>
      </p:sp>
      <p:sp>
        <p:nvSpPr>
          <p:cNvPr id="11" name="Arrow: Left-Right 10">
            <a:extLst>
              <a:ext uri="{FF2B5EF4-FFF2-40B4-BE49-F238E27FC236}">
                <a16:creationId xmlns:a16="http://schemas.microsoft.com/office/drawing/2014/main" id="{8DA2F119-4948-E69A-2D42-294D5D590F4F}"/>
              </a:ext>
            </a:extLst>
          </p:cNvPr>
          <p:cNvSpPr/>
          <p:nvPr/>
        </p:nvSpPr>
        <p:spPr>
          <a:xfrm>
            <a:off x="14057638" y="14223173"/>
            <a:ext cx="538732" cy="475462"/>
          </a:xfrm>
          <a:prstGeom prst="lef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906"/>
          </a:p>
        </p:txBody>
      </p:sp>
      <p:sp>
        <p:nvSpPr>
          <p:cNvPr id="12" name="Arrow: Left-Right 11">
            <a:extLst>
              <a:ext uri="{FF2B5EF4-FFF2-40B4-BE49-F238E27FC236}">
                <a16:creationId xmlns:a16="http://schemas.microsoft.com/office/drawing/2014/main" id="{F0663B26-D2F0-6D83-409B-3980FD3035E3}"/>
              </a:ext>
            </a:extLst>
          </p:cNvPr>
          <p:cNvSpPr/>
          <p:nvPr/>
        </p:nvSpPr>
        <p:spPr>
          <a:xfrm>
            <a:off x="14031454" y="10014960"/>
            <a:ext cx="538732" cy="475462"/>
          </a:xfrm>
          <a:prstGeom prst="lef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906"/>
          </a:p>
        </p:txBody>
      </p:sp>
      <p:sp>
        <p:nvSpPr>
          <p:cNvPr id="13" name="Arrow: Down 12">
            <a:extLst>
              <a:ext uri="{FF2B5EF4-FFF2-40B4-BE49-F238E27FC236}">
                <a16:creationId xmlns:a16="http://schemas.microsoft.com/office/drawing/2014/main" id="{8C6A0AF0-F656-542C-CE12-C44D92C82E31}"/>
              </a:ext>
            </a:extLst>
          </p:cNvPr>
          <p:cNvSpPr/>
          <p:nvPr/>
        </p:nvSpPr>
        <p:spPr>
          <a:xfrm>
            <a:off x="14176451" y="11152365"/>
            <a:ext cx="382806" cy="72221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6"/>
          </a:p>
        </p:txBody>
      </p:sp>
      <p:sp>
        <p:nvSpPr>
          <p:cNvPr id="14" name="Arrow: Down 13">
            <a:extLst>
              <a:ext uri="{FF2B5EF4-FFF2-40B4-BE49-F238E27FC236}">
                <a16:creationId xmlns:a16="http://schemas.microsoft.com/office/drawing/2014/main" id="{F1217625-ECE2-3BB7-AE58-E1436BBF65ED}"/>
              </a:ext>
            </a:extLst>
          </p:cNvPr>
          <p:cNvSpPr/>
          <p:nvPr/>
        </p:nvSpPr>
        <p:spPr>
          <a:xfrm>
            <a:off x="14176451" y="15546300"/>
            <a:ext cx="382806" cy="72221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6"/>
          </a:p>
        </p:txBody>
      </p:sp>
      <p:sp>
        <p:nvSpPr>
          <p:cNvPr id="15" name="TextBox 14">
            <a:extLst>
              <a:ext uri="{FF2B5EF4-FFF2-40B4-BE49-F238E27FC236}">
                <a16:creationId xmlns:a16="http://schemas.microsoft.com/office/drawing/2014/main" id="{C0951FE7-46F2-3CCE-152C-F890B2DB7772}"/>
              </a:ext>
            </a:extLst>
          </p:cNvPr>
          <p:cNvSpPr txBox="1"/>
          <p:nvPr/>
        </p:nvSpPr>
        <p:spPr>
          <a:xfrm>
            <a:off x="7476924" y="2561231"/>
            <a:ext cx="8813381" cy="1254446"/>
          </a:xfrm>
          <a:prstGeom prst="rect">
            <a:avLst/>
          </a:prstGeom>
          <a:solidFill>
            <a:schemeClr val="bg1"/>
          </a:solidFill>
        </p:spPr>
        <p:txBody>
          <a:bodyPr wrap="square" rtlCol="0">
            <a:spAutoFit/>
          </a:bodyPr>
          <a:lstStyle/>
          <a:p>
            <a:pPr algn="ctr"/>
            <a:r>
              <a:rPr lang="en-GB" sz="906" dirty="0"/>
              <a:t>  </a:t>
            </a:r>
            <a:r>
              <a:rPr lang="en-GB" sz="3776" dirty="0"/>
              <a:t>Overall, </a:t>
            </a:r>
            <a:r>
              <a:rPr lang="en-GB" sz="3776" b="1" dirty="0"/>
              <a:t>Faversham’s health is generally in line with the rest of Kent &amp; Medway</a:t>
            </a:r>
          </a:p>
        </p:txBody>
      </p:sp>
      <p:graphicFrame>
        <p:nvGraphicFramePr>
          <p:cNvPr id="17" name="Table 353">
            <a:extLst>
              <a:ext uri="{FF2B5EF4-FFF2-40B4-BE49-F238E27FC236}">
                <a16:creationId xmlns:a16="http://schemas.microsoft.com/office/drawing/2014/main" id="{1920B90E-908C-2336-804D-F28F20AC3C81}"/>
              </a:ext>
            </a:extLst>
          </p:cNvPr>
          <p:cNvGraphicFramePr>
            <a:graphicFrameLocks noGrp="1"/>
          </p:cNvGraphicFramePr>
          <p:nvPr>
            <p:extLst>
              <p:ext uri="{D42A27DB-BD31-4B8C-83A1-F6EECF244321}">
                <p14:modId xmlns:p14="http://schemas.microsoft.com/office/powerpoint/2010/main" val="3081627326"/>
              </p:ext>
            </p:extLst>
          </p:nvPr>
        </p:nvGraphicFramePr>
        <p:xfrm>
          <a:off x="16389437" y="13648093"/>
          <a:ext cx="6252795" cy="5834159"/>
        </p:xfrm>
        <a:graphic>
          <a:graphicData uri="http://schemas.openxmlformats.org/drawingml/2006/table">
            <a:tbl>
              <a:tblPr firstRow="1" bandRow="1">
                <a:tableStyleId>{5C22544A-7EE6-4342-B048-85BDC9FD1C3A}</a:tableStyleId>
              </a:tblPr>
              <a:tblGrid>
                <a:gridCol w="1646973">
                  <a:extLst>
                    <a:ext uri="{9D8B030D-6E8A-4147-A177-3AD203B41FA5}">
                      <a16:colId xmlns:a16="http://schemas.microsoft.com/office/drawing/2014/main" val="3134956623"/>
                    </a:ext>
                  </a:extLst>
                </a:gridCol>
                <a:gridCol w="1538821">
                  <a:extLst>
                    <a:ext uri="{9D8B030D-6E8A-4147-A177-3AD203B41FA5}">
                      <a16:colId xmlns:a16="http://schemas.microsoft.com/office/drawing/2014/main" val="102766648"/>
                    </a:ext>
                  </a:extLst>
                </a:gridCol>
                <a:gridCol w="1596922">
                  <a:extLst>
                    <a:ext uri="{9D8B030D-6E8A-4147-A177-3AD203B41FA5}">
                      <a16:colId xmlns:a16="http://schemas.microsoft.com/office/drawing/2014/main" val="1057947080"/>
                    </a:ext>
                  </a:extLst>
                </a:gridCol>
                <a:gridCol w="1470079">
                  <a:extLst>
                    <a:ext uri="{9D8B030D-6E8A-4147-A177-3AD203B41FA5}">
                      <a16:colId xmlns:a16="http://schemas.microsoft.com/office/drawing/2014/main" val="2160878151"/>
                    </a:ext>
                  </a:extLst>
                </a:gridCol>
              </a:tblGrid>
              <a:tr h="3283782">
                <a:tc>
                  <a:txBody>
                    <a:bodyPr/>
                    <a:lstStyle/>
                    <a:p>
                      <a:pPr algn="ctr"/>
                      <a:r>
                        <a:rPr lang="en-GB" sz="2500" dirty="0"/>
                        <a:t>Health condition</a:t>
                      </a:r>
                    </a:p>
                  </a:txBody>
                  <a:tcPr marL="46029" marR="46029" marT="23015" marB="23015">
                    <a:solidFill>
                      <a:schemeClr val="accent4">
                        <a:lumMod val="50000"/>
                      </a:schemeClr>
                    </a:solidFill>
                  </a:tcPr>
                </a:tc>
                <a:tc>
                  <a:txBody>
                    <a:bodyPr/>
                    <a:lstStyle/>
                    <a:p>
                      <a:pPr algn="ctr"/>
                      <a:r>
                        <a:rPr lang="en-GB" sz="2500" dirty="0"/>
                        <a:t>% of least affluent</a:t>
                      </a:r>
                    </a:p>
                    <a:p>
                      <a:pPr algn="ctr"/>
                      <a:endParaRPr lang="en-GB" sz="500" dirty="0"/>
                    </a:p>
                    <a:p>
                      <a:pPr algn="ctr"/>
                      <a:endParaRPr lang="en-GB" sz="500" dirty="0"/>
                    </a:p>
                    <a:p>
                      <a:pPr algn="ctr"/>
                      <a:endParaRPr lang="en-GB" sz="500" dirty="0"/>
                    </a:p>
                    <a:p>
                      <a:pPr algn="ctr"/>
                      <a:r>
                        <a:rPr lang="en-GB" sz="1500" dirty="0"/>
                        <a:t>Areas most heavily shaded/ labelled Q4 &amp; Q5 on above map</a:t>
                      </a:r>
                    </a:p>
                    <a:p>
                      <a:pPr algn="ctr"/>
                      <a:endParaRPr lang="en-GB" sz="500" dirty="0"/>
                    </a:p>
                    <a:p>
                      <a:pPr algn="ctr"/>
                      <a:endParaRPr lang="en-GB" sz="500" dirty="0"/>
                    </a:p>
                    <a:p>
                      <a:pPr algn="ctr"/>
                      <a:r>
                        <a:rPr lang="en-GB" sz="2000" dirty="0"/>
                        <a:t>(Swale 014C, 14F, 15B, 15D)</a:t>
                      </a:r>
                    </a:p>
                  </a:txBody>
                  <a:tcPr marL="46029" marR="46029" marT="23015" marB="23015">
                    <a:solidFill>
                      <a:schemeClr val="accent4">
                        <a:lumMod val="50000"/>
                      </a:schemeClr>
                    </a:solidFill>
                  </a:tcPr>
                </a:tc>
                <a:tc>
                  <a:txBody>
                    <a:bodyPr/>
                    <a:lstStyle/>
                    <a:p>
                      <a:pPr marL="0" marR="0" lvl="0" indent="0" algn="ctr" defTabSz="3024035" rtl="0" eaLnBrk="1" fontAlgn="auto" latinLnBrk="0" hangingPunct="1">
                        <a:lnSpc>
                          <a:spcPct val="100000"/>
                        </a:lnSpc>
                        <a:spcBef>
                          <a:spcPts val="0"/>
                        </a:spcBef>
                        <a:spcAft>
                          <a:spcPts val="0"/>
                        </a:spcAft>
                        <a:buClrTx/>
                        <a:buSzTx/>
                        <a:buFontTx/>
                        <a:buNone/>
                        <a:tabLst/>
                        <a:defRPr/>
                      </a:pPr>
                      <a:r>
                        <a:rPr lang="en-GB" sz="2500" b="1" dirty="0"/>
                        <a:t>% of average affluence</a:t>
                      </a:r>
                    </a:p>
                    <a:p>
                      <a:pPr marL="0" marR="0" lvl="0" indent="0" algn="ctr" defTabSz="3024035" rtl="0" eaLnBrk="1" fontAlgn="auto" latinLnBrk="0" hangingPunct="1">
                        <a:lnSpc>
                          <a:spcPct val="100000"/>
                        </a:lnSpc>
                        <a:spcBef>
                          <a:spcPts val="0"/>
                        </a:spcBef>
                        <a:spcAft>
                          <a:spcPts val="0"/>
                        </a:spcAft>
                        <a:buClrTx/>
                        <a:buSzTx/>
                        <a:buFontTx/>
                        <a:buNone/>
                        <a:tabLst/>
                        <a:defRPr/>
                      </a:pPr>
                      <a:endParaRPr lang="en-GB" sz="500" dirty="0"/>
                    </a:p>
                    <a:p>
                      <a:pPr marL="0" marR="0" lvl="0" indent="0" algn="ctr" defTabSz="3024035" rtl="0" eaLnBrk="1" fontAlgn="auto" latinLnBrk="0" hangingPunct="1">
                        <a:lnSpc>
                          <a:spcPct val="100000"/>
                        </a:lnSpc>
                        <a:spcBef>
                          <a:spcPts val="0"/>
                        </a:spcBef>
                        <a:spcAft>
                          <a:spcPts val="0"/>
                        </a:spcAft>
                        <a:buClrTx/>
                        <a:buSzTx/>
                        <a:buFontTx/>
                        <a:buNone/>
                        <a:tabLst/>
                        <a:defRPr/>
                      </a:pPr>
                      <a:endParaRPr lang="en-GB" sz="500" dirty="0"/>
                    </a:p>
                    <a:p>
                      <a:pPr marL="0" marR="0" lvl="0" indent="0" algn="ctr" defTabSz="3024035" rtl="0" eaLnBrk="1" fontAlgn="auto" latinLnBrk="0" hangingPunct="1">
                        <a:lnSpc>
                          <a:spcPct val="100000"/>
                        </a:lnSpc>
                        <a:spcBef>
                          <a:spcPts val="0"/>
                        </a:spcBef>
                        <a:spcAft>
                          <a:spcPts val="0"/>
                        </a:spcAft>
                        <a:buClrTx/>
                        <a:buSzTx/>
                        <a:buFontTx/>
                        <a:buNone/>
                        <a:tabLst/>
                        <a:defRPr/>
                      </a:pPr>
                      <a:r>
                        <a:rPr lang="en-GB" sz="1500" dirty="0"/>
                        <a:t>Areas lightly shaded/labelled Q3 on above map</a:t>
                      </a:r>
                    </a:p>
                    <a:p>
                      <a:pPr marL="0" marR="0" lvl="0" indent="0" algn="ctr" defTabSz="3024035" rtl="0" eaLnBrk="1" fontAlgn="auto" latinLnBrk="0" hangingPunct="1">
                        <a:lnSpc>
                          <a:spcPct val="100000"/>
                        </a:lnSpc>
                        <a:spcBef>
                          <a:spcPts val="0"/>
                        </a:spcBef>
                        <a:spcAft>
                          <a:spcPts val="0"/>
                        </a:spcAft>
                        <a:buClrTx/>
                        <a:buSzTx/>
                        <a:buFontTx/>
                        <a:buNone/>
                        <a:tabLst/>
                        <a:defRPr/>
                      </a:pPr>
                      <a:endParaRPr lang="en-GB" sz="500" b="1" dirty="0"/>
                    </a:p>
                    <a:p>
                      <a:pPr marL="0" marR="0" lvl="0" indent="0" algn="ctr" defTabSz="3024035" rtl="0" eaLnBrk="1" fontAlgn="auto" latinLnBrk="0" hangingPunct="1">
                        <a:lnSpc>
                          <a:spcPct val="100000"/>
                        </a:lnSpc>
                        <a:spcBef>
                          <a:spcPts val="0"/>
                        </a:spcBef>
                        <a:spcAft>
                          <a:spcPts val="0"/>
                        </a:spcAft>
                        <a:buClrTx/>
                        <a:buSzTx/>
                        <a:buFontTx/>
                        <a:buNone/>
                        <a:tabLst/>
                        <a:defRPr/>
                      </a:pPr>
                      <a:endParaRPr lang="en-GB" sz="500" b="1" dirty="0"/>
                    </a:p>
                    <a:p>
                      <a:pPr marL="0" marR="0" lvl="0" indent="0" algn="ctr" defTabSz="3024035" rtl="0" eaLnBrk="1" fontAlgn="auto" latinLnBrk="0" hangingPunct="1">
                        <a:lnSpc>
                          <a:spcPct val="100000"/>
                        </a:lnSpc>
                        <a:spcBef>
                          <a:spcPts val="0"/>
                        </a:spcBef>
                        <a:spcAft>
                          <a:spcPts val="0"/>
                        </a:spcAft>
                        <a:buClrTx/>
                        <a:buSzTx/>
                        <a:buFontTx/>
                        <a:buNone/>
                        <a:tabLst/>
                        <a:defRPr/>
                      </a:pPr>
                      <a:r>
                        <a:rPr lang="en-GB" sz="2000" dirty="0"/>
                        <a:t>(Swale 015A, 015C, 015E) </a:t>
                      </a:r>
                    </a:p>
                  </a:txBody>
                  <a:tcPr marL="46029" marR="46029" marT="23015" marB="23015">
                    <a:solidFill>
                      <a:schemeClr val="accent4">
                        <a:lumMod val="50000"/>
                      </a:schemeClr>
                    </a:solidFill>
                  </a:tcPr>
                </a:tc>
                <a:tc>
                  <a:txBody>
                    <a:bodyPr/>
                    <a:lstStyle/>
                    <a:p>
                      <a:pPr algn="ctr"/>
                      <a:r>
                        <a:rPr lang="en-GB" sz="2500" dirty="0"/>
                        <a:t>% of most affluent </a:t>
                      </a:r>
                    </a:p>
                    <a:p>
                      <a:pPr marL="0" marR="0" lvl="0" indent="0" algn="ctr" defTabSz="3024035" rtl="0" eaLnBrk="1" fontAlgn="auto" latinLnBrk="0" hangingPunct="1">
                        <a:lnSpc>
                          <a:spcPct val="100000"/>
                        </a:lnSpc>
                        <a:spcBef>
                          <a:spcPts val="0"/>
                        </a:spcBef>
                        <a:spcAft>
                          <a:spcPts val="0"/>
                        </a:spcAft>
                        <a:buClrTx/>
                        <a:buSzTx/>
                        <a:buFontTx/>
                        <a:buNone/>
                        <a:tabLst/>
                        <a:defRPr/>
                      </a:pPr>
                      <a:r>
                        <a:rPr lang="en-GB" sz="1500" dirty="0"/>
                        <a:t>Areas not shaded/labelled Q1 &amp; Q2 on above map</a:t>
                      </a:r>
                    </a:p>
                    <a:p>
                      <a:pPr algn="ctr"/>
                      <a:endParaRPr lang="en-GB" sz="500" dirty="0"/>
                    </a:p>
                    <a:p>
                      <a:pPr algn="ctr"/>
                      <a:r>
                        <a:rPr lang="en-GB" sz="2000" dirty="0"/>
                        <a:t>(Swale 014A-D, 15F) </a:t>
                      </a:r>
                    </a:p>
                  </a:txBody>
                  <a:tcPr marL="46029" marR="46029" marT="23015" marB="23015">
                    <a:solidFill>
                      <a:schemeClr val="accent4">
                        <a:lumMod val="50000"/>
                      </a:schemeClr>
                    </a:solidFill>
                  </a:tcPr>
                </a:tc>
                <a:extLst>
                  <a:ext uri="{0D108BD9-81ED-4DB2-BD59-A6C34878D82A}">
                    <a16:rowId xmlns:a16="http://schemas.microsoft.com/office/drawing/2014/main" val="169752950"/>
                  </a:ext>
                </a:extLst>
              </a:tr>
              <a:tr h="496080">
                <a:tc>
                  <a:txBody>
                    <a:bodyPr/>
                    <a:lstStyle/>
                    <a:p>
                      <a:pPr algn="ctr"/>
                      <a:r>
                        <a:rPr lang="en-GB" sz="2000" b="1" dirty="0"/>
                        <a:t>Obesity </a:t>
                      </a:r>
                    </a:p>
                  </a:txBody>
                  <a:tcPr marL="46029" marR="46029" marT="23015" marB="23015" anchor="ctr">
                    <a:solidFill>
                      <a:schemeClr val="tx2">
                        <a:lumMod val="20000"/>
                        <a:lumOff val="80000"/>
                      </a:schemeClr>
                    </a:solidFill>
                  </a:tcPr>
                </a:tc>
                <a:tc>
                  <a:txBody>
                    <a:bodyPr/>
                    <a:lstStyle/>
                    <a:p>
                      <a:pPr algn="ctr" fontAlgn="b"/>
                      <a:r>
                        <a:rPr lang="en-GB" sz="2500" b="1" i="0" u="none" strike="noStrike" dirty="0">
                          <a:solidFill>
                            <a:schemeClr val="accent4"/>
                          </a:solidFill>
                          <a:effectLst/>
                          <a:latin typeface="Calibri" panose="020F0502020204030204" pitchFamily="34" charset="0"/>
                        </a:rPr>
                        <a:t>20.0%</a:t>
                      </a:r>
                    </a:p>
                  </a:txBody>
                  <a:tcPr marL="3836" marR="3836" marT="3836" marB="0" anchor="ctr">
                    <a:solidFill>
                      <a:schemeClr val="tx2">
                        <a:lumMod val="20000"/>
                        <a:lumOff val="80000"/>
                      </a:schemeClr>
                    </a:solidFill>
                  </a:tcPr>
                </a:tc>
                <a:tc>
                  <a:txBody>
                    <a:bodyPr/>
                    <a:lstStyle/>
                    <a:p>
                      <a:pPr algn="ctr" fontAlgn="b"/>
                      <a:r>
                        <a:rPr lang="en-GB" sz="2500" b="1" i="0" u="none" strike="noStrike" dirty="0">
                          <a:solidFill>
                            <a:schemeClr val="accent3"/>
                          </a:solidFill>
                          <a:effectLst/>
                          <a:latin typeface="Calibri" panose="020F0502020204030204" pitchFamily="34" charset="0"/>
                        </a:rPr>
                        <a:t>16.1%</a:t>
                      </a:r>
                    </a:p>
                  </a:txBody>
                  <a:tcPr marL="3836" marR="3836" marT="3836" marB="0" anchor="ctr">
                    <a:solidFill>
                      <a:schemeClr val="tx2">
                        <a:lumMod val="20000"/>
                        <a:lumOff val="80000"/>
                      </a:schemeClr>
                    </a:solidFill>
                  </a:tcPr>
                </a:tc>
                <a:tc>
                  <a:txBody>
                    <a:bodyPr/>
                    <a:lstStyle/>
                    <a:p>
                      <a:pPr algn="ctr" fontAlgn="b"/>
                      <a:r>
                        <a:rPr lang="en-GB" sz="2500" b="1" i="0" u="none" strike="noStrike" dirty="0">
                          <a:solidFill>
                            <a:schemeClr val="tx1"/>
                          </a:solidFill>
                          <a:effectLst/>
                          <a:latin typeface="Calibri" panose="020F0502020204030204" pitchFamily="34" charset="0"/>
                        </a:rPr>
                        <a:t>15.7%</a:t>
                      </a:r>
                    </a:p>
                  </a:txBody>
                  <a:tcPr marL="3836" marR="3836" marT="3836" marB="0" anchor="ctr">
                    <a:solidFill>
                      <a:schemeClr val="tx2">
                        <a:lumMod val="20000"/>
                        <a:lumOff val="80000"/>
                      </a:schemeClr>
                    </a:solidFill>
                  </a:tcPr>
                </a:tc>
                <a:extLst>
                  <a:ext uri="{0D108BD9-81ED-4DB2-BD59-A6C34878D82A}">
                    <a16:rowId xmlns:a16="http://schemas.microsoft.com/office/drawing/2014/main" val="2303957565"/>
                  </a:ext>
                </a:extLst>
              </a:tr>
              <a:tr h="539518">
                <a:tc>
                  <a:txBody>
                    <a:bodyPr/>
                    <a:lstStyle/>
                    <a:p>
                      <a:pPr algn="ctr"/>
                      <a:r>
                        <a:rPr lang="en-GB" sz="2000" b="1" kern="1200" dirty="0">
                          <a:solidFill>
                            <a:schemeClr val="dk1"/>
                          </a:solidFill>
                          <a:latin typeface="+mn-lt"/>
                          <a:ea typeface="+mn-ea"/>
                          <a:cs typeface="+mn-cs"/>
                        </a:rPr>
                        <a:t>Hypertension </a:t>
                      </a:r>
                    </a:p>
                  </a:txBody>
                  <a:tcPr marL="46029" marR="46029" marT="23015" marB="23015" anchor="ctr">
                    <a:solidFill>
                      <a:schemeClr val="accent3">
                        <a:lumMod val="20000"/>
                        <a:lumOff val="80000"/>
                      </a:schemeClr>
                    </a:solidFill>
                  </a:tcPr>
                </a:tc>
                <a:tc>
                  <a:txBody>
                    <a:bodyPr/>
                    <a:lstStyle/>
                    <a:p>
                      <a:pPr algn="ctr" fontAlgn="b"/>
                      <a:r>
                        <a:rPr lang="en-GB" sz="2500" b="1" i="0" u="none" strike="noStrike" dirty="0">
                          <a:solidFill>
                            <a:schemeClr val="tx1"/>
                          </a:solidFill>
                          <a:effectLst/>
                          <a:latin typeface="Calibri" panose="020F0502020204030204" pitchFamily="34" charset="0"/>
                        </a:rPr>
                        <a:t>12.8%</a:t>
                      </a:r>
                    </a:p>
                  </a:txBody>
                  <a:tcPr marL="3836" marR="3836" marT="3836" marB="0" anchor="ctr">
                    <a:solidFill>
                      <a:schemeClr val="accent3">
                        <a:lumMod val="20000"/>
                        <a:lumOff val="80000"/>
                      </a:schemeClr>
                    </a:solidFill>
                  </a:tcPr>
                </a:tc>
                <a:tc>
                  <a:txBody>
                    <a:bodyPr/>
                    <a:lstStyle/>
                    <a:p>
                      <a:pPr algn="ctr" fontAlgn="b"/>
                      <a:r>
                        <a:rPr lang="en-GB" sz="2500" b="1" i="0" u="none" strike="noStrike" dirty="0">
                          <a:solidFill>
                            <a:schemeClr val="accent4"/>
                          </a:solidFill>
                          <a:effectLst/>
                          <a:latin typeface="Calibri" panose="020F0502020204030204" pitchFamily="34" charset="0"/>
                        </a:rPr>
                        <a:t>15.2%</a:t>
                      </a:r>
                    </a:p>
                  </a:txBody>
                  <a:tcPr marL="3836" marR="3836" marT="3836" marB="0" anchor="ctr">
                    <a:solidFill>
                      <a:schemeClr val="accent3">
                        <a:lumMod val="20000"/>
                        <a:lumOff val="80000"/>
                      </a:schemeClr>
                    </a:solidFill>
                  </a:tcPr>
                </a:tc>
                <a:tc>
                  <a:txBody>
                    <a:bodyPr/>
                    <a:lstStyle/>
                    <a:p>
                      <a:pPr algn="ctr" fontAlgn="b"/>
                      <a:r>
                        <a:rPr lang="en-GB" sz="2500" b="1" i="0" u="none" strike="noStrike" dirty="0">
                          <a:solidFill>
                            <a:schemeClr val="accent3"/>
                          </a:solidFill>
                          <a:effectLst/>
                          <a:latin typeface="Calibri" panose="020F0502020204030204" pitchFamily="34" charset="0"/>
                        </a:rPr>
                        <a:t>15.0%</a:t>
                      </a:r>
                    </a:p>
                  </a:txBody>
                  <a:tcPr marL="3836" marR="3836" marT="3836" marB="0" anchor="ctr">
                    <a:solidFill>
                      <a:schemeClr val="accent3">
                        <a:lumMod val="20000"/>
                        <a:lumOff val="80000"/>
                      </a:schemeClr>
                    </a:solidFill>
                  </a:tcPr>
                </a:tc>
                <a:extLst>
                  <a:ext uri="{0D108BD9-81ED-4DB2-BD59-A6C34878D82A}">
                    <a16:rowId xmlns:a16="http://schemas.microsoft.com/office/drawing/2014/main" val="833932409"/>
                  </a:ext>
                </a:extLst>
              </a:tr>
              <a:tr h="535008">
                <a:tc>
                  <a:txBody>
                    <a:bodyPr/>
                    <a:lstStyle/>
                    <a:p>
                      <a:pPr marL="0" algn="ctr" defTabSz="3024035" rtl="0" eaLnBrk="1" latinLnBrk="0" hangingPunct="1"/>
                      <a:r>
                        <a:rPr lang="en-GB" sz="2000" b="1" kern="1200" dirty="0">
                          <a:solidFill>
                            <a:schemeClr val="dk1"/>
                          </a:solidFill>
                          <a:latin typeface="+mn-lt"/>
                          <a:ea typeface="+mn-ea"/>
                          <a:cs typeface="+mn-cs"/>
                        </a:rPr>
                        <a:t>Depression</a:t>
                      </a:r>
                    </a:p>
                  </a:txBody>
                  <a:tcPr marL="46029" marR="46029" marT="23015" marB="23015" anchor="ctr">
                    <a:solidFill>
                      <a:schemeClr val="tx2">
                        <a:lumMod val="20000"/>
                        <a:lumOff val="80000"/>
                      </a:schemeClr>
                    </a:solidFill>
                  </a:tcPr>
                </a:tc>
                <a:tc>
                  <a:txBody>
                    <a:bodyPr/>
                    <a:lstStyle/>
                    <a:p>
                      <a:pPr algn="ctr" fontAlgn="b"/>
                      <a:r>
                        <a:rPr lang="en-GB" sz="2500" b="1" i="0" u="none" strike="noStrike" dirty="0">
                          <a:solidFill>
                            <a:schemeClr val="bg2"/>
                          </a:solidFill>
                          <a:effectLst/>
                          <a:latin typeface="Calibri" panose="020F0502020204030204" pitchFamily="34" charset="0"/>
                        </a:rPr>
                        <a:t> </a:t>
                      </a:r>
                      <a:r>
                        <a:rPr lang="en-GB" sz="2500" b="1" i="0" u="none" strike="noStrike" dirty="0">
                          <a:solidFill>
                            <a:schemeClr val="accent4"/>
                          </a:solidFill>
                          <a:effectLst/>
                          <a:latin typeface="Calibri" panose="020F0502020204030204" pitchFamily="34" charset="0"/>
                        </a:rPr>
                        <a:t>19.7%</a:t>
                      </a:r>
                    </a:p>
                  </a:txBody>
                  <a:tcPr marL="3836" marR="3836" marT="3836" marB="0" anchor="ctr">
                    <a:solidFill>
                      <a:schemeClr val="tx2">
                        <a:lumMod val="20000"/>
                        <a:lumOff val="80000"/>
                      </a:schemeClr>
                    </a:solidFill>
                  </a:tcPr>
                </a:tc>
                <a:tc>
                  <a:txBody>
                    <a:bodyPr/>
                    <a:lstStyle/>
                    <a:p>
                      <a:pPr algn="ctr" fontAlgn="b"/>
                      <a:r>
                        <a:rPr lang="en-GB" sz="2500" b="1" i="0" u="none" strike="noStrike" dirty="0">
                          <a:solidFill>
                            <a:schemeClr val="bg2"/>
                          </a:solidFill>
                          <a:effectLst/>
                          <a:latin typeface="Calibri" panose="020F0502020204030204" pitchFamily="34" charset="0"/>
                        </a:rPr>
                        <a:t> </a:t>
                      </a:r>
                      <a:r>
                        <a:rPr lang="en-GB" sz="2500" b="1" i="0" u="none" strike="noStrike" dirty="0">
                          <a:solidFill>
                            <a:schemeClr val="accent3"/>
                          </a:solidFill>
                          <a:effectLst/>
                          <a:latin typeface="Calibri" panose="020F0502020204030204" pitchFamily="34" charset="0"/>
                        </a:rPr>
                        <a:t>16.7%</a:t>
                      </a:r>
                    </a:p>
                  </a:txBody>
                  <a:tcPr marL="3836" marR="3836" marT="3836" marB="0" anchor="ctr">
                    <a:solidFill>
                      <a:schemeClr val="tx2">
                        <a:lumMod val="20000"/>
                        <a:lumOff val="80000"/>
                      </a:schemeClr>
                    </a:solidFill>
                  </a:tcPr>
                </a:tc>
                <a:tc>
                  <a:txBody>
                    <a:bodyPr/>
                    <a:lstStyle/>
                    <a:p>
                      <a:pPr algn="ctr" fontAlgn="b"/>
                      <a:r>
                        <a:rPr lang="en-GB" sz="2500" b="1" i="0" u="none" strike="noStrike" dirty="0">
                          <a:solidFill>
                            <a:schemeClr val="tx1"/>
                          </a:solidFill>
                          <a:effectLst/>
                          <a:latin typeface="Calibri" panose="020F0502020204030204" pitchFamily="34" charset="0"/>
                        </a:rPr>
                        <a:t>13.8%</a:t>
                      </a:r>
                    </a:p>
                  </a:txBody>
                  <a:tcPr marL="3836" marR="3836" marT="3836" marB="0" anchor="ctr">
                    <a:solidFill>
                      <a:schemeClr val="tx2">
                        <a:lumMod val="20000"/>
                        <a:lumOff val="80000"/>
                      </a:schemeClr>
                    </a:solidFill>
                  </a:tcPr>
                </a:tc>
                <a:extLst>
                  <a:ext uri="{0D108BD9-81ED-4DB2-BD59-A6C34878D82A}">
                    <a16:rowId xmlns:a16="http://schemas.microsoft.com/office/drawing/2014/main" val="1143898154"/>
                  </a:ext>
                </a:extLst>
              </a:tr>
              <a:tr h="511319">
                <a:tc>
                  <a:txBody>
                    <a:bodyPr/>
                    <a:lstStyle/>
                    <a:p>
                      <a:pPr marL="0" algn="ctr" defTabSz="3024035" rtl="0" eaLnBrk="1" latinLnBrk="0" hangingPunct="1"/>
                      <a:r>
                        <a:rPr lang="en-GB" sz="2000" b="1" kern="1200" dirty="0">
                          <a:solidFill>
                            <a:schemeClr val="dk1"/>
                          </a:solidFill>
                          <a:latin typeface="+mn-lt"/>
                          <a:ea typeface="+mn-ea"/>
                          <a:cs typeface="+mn-cs"/>
                        </a:rPr>
                        <a:t>Anxiety</a:t>
                      </a:r>
                    </a:p>
                  </a:txBody>
                  <a:tcPr marL="46029" marR="46029" marT="23015" marB="23015" anchor="ctr">
                    <a:solidFill>
                      <a:schemeClr val="accent3">
                        <a:lumMod val="20000"/>
                        <a:lumOff val="80000"/>
                      </a:schemeClr>
                    </a:solidFill>
                  </a:tcPr>
                </a:tc>
                <a:tc>
                  <a:txBody>
                    <a:bodyPr/>
                    <a:lstStyle/>
                    <a:p>
                      <a:pPr algn="ctr" fontAlgn="b"/>
                      <a:r>
                        <a:rPr lang="en-GB" sz="2500" b="1" i="0" u="none" strike="noStrike" dirty="0">
                          <a:solidFill>
                            <a:schemeClr val="bg2"/>
                          </a:solidFill>
                          <a:effectLst/>
                          <a:latin typeface="Calibri" panose="020F0502020204030204" pitchFamily="34" charset="0"/>
                        </a:rPr>
                        <a:t> </a:t>
                      </a:r>
                      <a:r>
                        <a:rPr lang="en-GB" sz="2500" b="1" i="0" u="none" strike="noStrike" dirty="0">
                          <a:solidFill>
                            <a:schemeClr val="accent4"/>
                          </a:solidFill>
                          <a:effectLst/>
                          <a:latin typeface="Calibri" panose="020F0502020204030204" pitchFamily="34" charset="0"/>
                        </a:rPr>
                        <a:t>14.9%</a:t>
                      </a:r>
                    </a:p>
                  </a:txBody>
                  <a:tcPr marL="3836" marR="3836" marT="3836" marB="0" anchor="ctr">
                    <a:solidFill>
                      <a:schemeClr val="accent3">
                        <a:lumMod val="20000"/>
                        <a:lumOff val="80000"/>
                      </a:schemeClr>
                    </a:solidFill>
                  </a:tcPr>
                </a:tc>
                <a:tc>
                  <a:txBody>
                    <a:bodyPr/>
                    <a:lstStyle/>
                    <a:p>
                      <a:pPr algn="ctr" fontAlgn="b"/>
                      <a:r>
                        <a:rPr lang="en-GB" sz="2500" b="1" i="0" u="none" strike="noStrike" dirty="0">
                          <a:solidFill>
                            <a:schemeClr val="bg2"/>
                          </a:solidFill>
                          <a:effectLst/>
                          <a:latin typeface="Calibri" panose="020F0502020204030204" pitchFamily="34" charset="0"/>
                        </a:rPr>
                        <a:t> </a:t>
                      </a:r>
                      <a:r>
                        <a:rPr lang="en-GB" sz="2500" b="1" i="0" u="none" strike="noStrike" dirty="0">
                          <a:solidFill>
                            <a:schemeClr val="accent3"/>
                          </a:solidFill>
                          <a:effectLst/>
                          <a:latin typeface="Calibri" panose="020F0502020204030204" pitchFamily="34" charset="0"/>
                        </a:rPr>
                        <a:t>13.7%</a:t>
                      </a:r>
                    </a:p>
                  </a:txBody>
                  <a:tcPr marL="3836" marR="3836" marT="3836" marB="0" anchor="ctr">
                    <a:solidFill>
                      <a:schemeClr val="accent3">
                        <a:lumMod val="20000"/>
                        <a:lumOff val="80000"/>
                      </a:schemeClr>
                    </a:solidFill>
                  </a:tcPr>
                </a:tc>
                <a:tc>
                  <a:txBody>
                    <a:bodyPr/>
                    <a:lstStyle/>
                    <a:p>
                      <a:pPr algn="ctr" fontAlgn="b"/>
                      <a:r>
                        <a:rPr lang="en-GB" sz="2500" b="1" i="0" u="none" strike="noStrike" dirty="0">
                          <a:solidFill>
                            <a:schemeClr val="tx1"/>
                          </a:solidFill>
                          <a:effectLst/>
                          <a:latin typeface="Calibri" panose="020F0502020204030204" pitchFamily="34" charset="0"/>
                        </a:rPr>
                        <a:t>11.1%</a:t>
                      </a:r>
                    </a:p>
                  </a:txBody>
                  <a:tcPr marL="3836" marR="3836" marT="3836" marB="0" anchor="ctr">
                    <a:solidFill>
                      <a:schemeClr val="accent3">
                        <a:lumMod val="20000"/>
                        <a:lumOff val="80000"/>
                      </a:schemeClr>
                    </a:solidFill>
                  </a:tcPr>
                </a:tc>
                <a:extLst>
                  <a:ext uri="{0D108BD9-81ED-4DB2-BD59-A6C34878D82A}">
                    <a16:rowId xmlns:a16="http://schemas.microsoft.com/office/drawing/2014/main" val="4171137335"/>
                  </a:ext>
                </a:extLst>
              </a:tr>
              <a:tr h="468452">
                <a:tc>
                  <a:txBody>
                    <a:bodyPr/>
                    <a:lstStyle/>
                    <a:p>
                      <a:pPr marL="0" algn="ctr" defTabSz="3024035" rtl="0" eaLnBrk="1" latinLnBrk="0" hangingPunct="1"/>
                      <a:r>
                        <a:rPr lang="en-GB" sz="2000" b="1" kern="1200" dirty="0">
                          <a:solidFill>
                            <a:schemeClr val="dk1"/>
                          </a:solidFill>
                          <a:latin typeface="+mn-lt"/>
                          <a:ea typeface="+mn-ea"/>
                          <a:cs typeface="+mn-cs"/>
                        </a:rPr>
                        <a:t>Diabetes</a:t>
                      </a:r>
                    </a:p>
                  </a:txBody>
                  <a:tcPr marL="46029" marR="46029" marT="23015" marB="23015" anchor="ctr">
                    <a:solidFill>
                      <a:schemeClr val="tx2">
                        <a:lumMod val="20000"/>
                        <a:lumOff val="80000"/>
                      </a:schemeClr>
                    </a:solidFill>
                  </a:tcPr>
                </a:tc>
                <a:tc>
                  <a:txBody>
                    <a:bodyPr/>
                    <a:lstStyle/>
                    <a:p>
                      <a:pPr algn="ctr" fontAlgn="b"/>
                      <a:r>
                        <a:rPr lang="en-GB" sz="2500" b="1" i="0" u="none" strike="noStrike" dirty="0">
                          <a:solidFill>
                            <a:schemeClr val="accent4"/>
                          </a:solidFill>
                          <a:effectLst/>
                          <a:latin typeface="Calibri" panose="020F0502020204030204" pitchFamily="34" charset="0"/>
                        </a:rPr>
                        <a:t>13.1%</a:t>
                      </a:r>
                    </a:p>
                  </a:txBody>
                  <a:tcPr marL="3836" marR="3836" marT="3836" marB="0" anchor="ctr">
                    <a:solidFill>
                      <a:schemeClr val="tx2">
                        <a:lumMod val="20000"/>
                        <a:lumOff val="80000"/>
                      </a:schemeClr>
                    </a:solidFill>
                  </a:tcPr>
                </a:tc>
                <a:tc>
                  <a:txBody>
                    <a:bodyPr/>
                    <a:lstStyle/>
                    <a:p>
                      <a:pPr algn="ctr" fontAlgn="b"/>
                      <a:r>
                        <a:rPr lang="en-GB" sz="2500" b="1" i="0" u="none" strike="noStrike" dirty="0">
                          <a:solidFill>
                            <a:schemeClr val="bg2"/>
                          </a:solidFill>
                          <a:effectLst/>
                          <a:latin typeface="Calibri" panose="020F0502020204030204" pitchFamily="34" charset="0"/>
                        </a:rPr>
                        <a:t> </a:t>
                      </a:r>
                      <a:r>
                        <a:rPr lang="en-GB" sz="2500" b="1" i="0" u="none" strike="noStrike" dirty="0">
                          <a:solidFill>
                            <a:schemeClr val="accent3"/>
                          </a:solidFill>
                          <a:effectLst/>
                          <a:latin typeface="Calibri" panose="020F0502020204030204" pitchFamily="34" charset="0"/>
                        </a:rPr>
                        <a:t>11.1%</a:t>
                      </a:r>
                    </a:p>
                  </a:txBody>
                  <a:tcPr marL="3836" marR="3836" marT="3836" marB="0" anchor="ctr">
                    <a:solidFill>
                      <a:schemeClr val="tx2">
                        <a:lumMod val="20000"/>
                        <a:lumOff val="80000"/>
                      </a:schemeClr>
                    </a:solidFill>
                  </a:tcPr>
                </a:tc>
                <a:tc>
                  <a:txBody>
                    <a:bodyPr/>
                    <a:lstStyle/>
                    <a:p>
                      <a:pPr algn="ctr" fontAlgn="b"/>
                      <a:r>
                        <a:rPr lang="en-GB" sz="2500" b="1" i="0" u="none" strike="noStrike" dirty="0">
                          <a:solidFill>
                            <a:schemeClr val="tx1"/>
                          </a:solidFill>
                          <a:effectLst/>
                          <a:latin typeface="Calibri" panose="020F0502020204030204" pitchFamily="34" charset="0"/>
                        </a:rPr>
                        <a:t>10.2%</a:t>
                      </a:r>
                    </a:p>
                  </a:txBody>
                  <a:tcPr marL="3836" marR="3836" marT="3836" marB="0" anchor="ctr">
                    <a:solidFill>
                      <a:schemeClr val="tx2">
                        <a:lumMod val="20000"/>
                        <a:lumOff val="80000"/>
                      </a:schemeClr>
                    </a:solidFill>
                  </a:tcPr>
                </a:tc>
                <a:extLst>
                  <a:ext uri="{0D108BD9-81ED-4DB2-BD59-A6C34878D82A}">
                    <a16:rowId xmlns:a16="http://schemas.microsoft.com/office/drawing/2014/main" val="3132260809"/>
                  </a:ext>
                </a:extLst>
              </a:tr>
            </a:tbl>
          </a:graphicData>
        </a:graphic>
      </p:graphicFrame>
      <p:pic>
        <p:nvPicPr>
          <p:cNvPr id="18" name="Picture 17">
            <a:extLst>
              <a:ext uri="{FF2B5EF4-FFF2-40B4-BE49-F238E27FC236}">
                <a16:creationId xmlns:a16="http://schemas.microsoft.com/office/drawing/2014/main" id="{1FA04D7B-2503-2F1B-22E1-6C08F6C31E1B}"/>
              </a:ext>
            </a:extLst>
          </p:cNvPr>
          <p:cNvPicPr>
            <a:picLocks noChangeAspect="1"/>
          </p:cNvPicPr>
          <p:nvPr/>
        </p:nvPicPr>
        <p:blipFill>
          <a:blip r:embed="rId5"/>
          <a:stretch>
            <a:fillRect/>
          </a:stretch>
        </p:blipFill>
        <p:spPr>
          <a:xfrm>
            <a:off x="19401483" y="10974123"/>
            <a:ext cx="3064782" cy="2673971"/>
          </a:xfrm>
          <a:prstGeom prst="rect">
            <a:avLst/>
          </a:prstGeom>
        </p:spPr>
      </p:pic>
      <p:pic>
        <p:nvPicPr>
          <p:cNvPr id="249" name="Picture 248">
            <a:extLst>
              <a:ext uri="{FF2B5EF4-FFF2-40B4-BE49-F238E27FC236}">
                <a16:creationId xmlns:a16="http://schemas.microsoft.com/office/drawing/2014/main" id="{FC368933-A432-0689-70A1-3C5C65EB4DF0}"/>
              </a:ext>
            </a:extLst>
          </p:cNvPr>
          <p:cNvPicPr>
            <a:picLocks noChangeAspect="1"/>
          </p:cNvPicPr>
          <p:nvPr/>
        </p:nvPicPr>
        <p:blipFill>
          <a:blip r:embed="rId6"/>
          <a:stretch>
            <a:fillRect/>
          </a:stretch>
        </p:blipFill>
        <p:spPr>
          <a:xfrm>
            <a:off x="17018614" y="12594077"/>
            <a:ext cx="778295" cy="1011270"/>
          </a:xfrm>
          <a:prstGeom prst="rect">
            <a:avLst/>
          </a:prstGeom>
        </p:spPr>
      </p:pic>
      <p:sp>
        <p:nvSpPr>
          <p:cNvPr id="251" name="TextBox 250">
            <a:extLst>
              <a:ext uri="{FF2B5EF4-FFF2-40B4-BE49-F238E27FC236}">
                <a16:creationId xmlns:a16="http://schemas.microsoft.com/office/drawing/2014/main" id="{828AD8EB-6A27-3B0C-C3F7-B8382DF20FFE}"/>
              </a:ext>
            </a:extLst>
          </p:cNvPr>
          <p:cNvSpPr txBox="1"/>
          <p:nvPr/>
        </p:nvSpPr>
        <p:spPr>
          <a:xfrm>
            <a:off x="17378993" y="12589144"/>
            <a:ext cx="1883833" cy="1022203"/>
          </a:xfrm>
          <a:prstGeom prst="rect">
            <a:avLst/>
          </a:prstGeom>
          <a:solidFill>
            <a:schemeClr val="bg1"/>
          </a:solidFill>
          <a:ln>
            <a:solidFill>
              <a:schemeClr val="bg1"/>
            </a:solidFill>
          </a:ln>
        </p:spPr>
        <p:txBody>
          <a:bodyPr wrap="square" rtlCol="0">
            <a:spAutoFit/>
          </a:bodyPr>
          <a:lstStyle/>
          <a:p>
            <a:endParaRPr lang="en-GB" sz="1007" b="1" dirty="0"/>
          </a:p>
          <a:p>
            <a:r>
              <a:rPr lang="en-GB" sz="1007" b="1" dirty="0"/>
              <a:t>Most affluent/least deprived</a:t>
            </a:r>
          </a:p>
          <a:p>
            <a:endParaRPr lang="en-GB" sz="1007" b="1" dirty="0"/>
          </a:p>
          <a:p>
            <a:endParaRPr lang="en-GB" sz="1007" b="1" dirty="0"/>
          </a:p>
          <a:p>
            <a:endParaRPr lang="en-GB" sz="1007" b="1" dirty="0"/>
          </a:p>
          <a:p>
            <a:r>
              <a:rPr lang="en-GB" sz="1007" b="1" dirty="0"/>
              <a:t>Least affluent/most deprived</a:t>
            </a:r>
          </a:p>
        </p:txBody>
      </p:sp>
      <p:cxnSp>
        <p:nvCxnSpPr>
          <p:cNvPr id="253" name="Straight Arrow Connector 252">
            <a:extLst>
              <a:ext uri="{FF2B5EF4-FFF2-40B4-BE49-F238E27FC236}">
                <a16:creationId xmlns:a16="http://schemas.microsoft.com/office/drawing/2014/main" id="{4DF35537-C995-2EC5-7402-11BFE26E4944}"/>
              </a:ext>
            </a:extLst>
          </p:cNvPr>
          <p:cNvCxnSpPr/>
          <p:nvPr/>
        </p:nvCxnSpPr>
        <p:spPr>
          <a:xfrm>
            <a:off x="17958664" y="12923121"/>
            <a:ext cx="0" cy="42778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55" name="Rectangle 254">
            <a:extLst>
              <a:ext uri="{FF2B5EF4-FFF2-40B4-BE49-F238E27FC236}">
                <a16:creationId xmlns:a16="http://schemas.microsoft.com/office/drawing/2014/main" id="{614595C4-6E52-93E5-2103-BE20317D098B}"/>
              </a:ext>
            </a:extLst>
          </p:cNvPr>
          <p:cNvSpPr/>
          <p:nvPr/>
        </p:nvSpPr>
        <p:spPr>
          <a:xfrm>
            <a:off x="17342175" y="12633098"/>
            <a:ext cx="109789" cy="1431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6">
              <a:ln>
                <a:solidFill>
                  <a:schemeClr val="bg1"/>
                </a:solidFill>
              </a:ln>
              <a:solidFill>
                <a:schemeClr val="bg1"/>
              </a:solidFill>
            </a:endParaRPr>
          </a:p>
        </p:txBody>
      </p:sp>
      <p:sp>
        <p:nvSpPr>
          <p:cNvPr id="260" name="TextBox 259">
            <a:extLst>
              <a:ext uri="{FF2B5EF4-FFF2-40B4-BE49-F238E27FC236}">
                <a16:creationId xmlns:a16="http://schemas.microsoft.com/office/drawing/2014/main" id="{E9CD9B98-A869-3A3B-9532-817AC241B61E}"/>
              </a:ext>
            </a:extLst>
          </p:cNvPr>
          <p:cNvSpPr txBox="1"/>
          <p:nvPr/>
        </p:nvSpPr>
        <p:spPr>
          <a:xfrm>
            <a:off x="16499417" y="6955963"/>
            <a:ext cx="6040349" cy="944426"/>
          </a:xfrm>
          <a:prstGeom prst="rect">
            <a:avLst/>
          </a:prstGeom>
          <a:solidFill>
            <a:schemeClr val="bg1"/>
          </a:solidFill>
        </p:spPr>
        <p:txBody>
          <a:bodyPr wrap="square" rtlCol="0">
            <a:spAutoFit/>
          </a:bodyPr>
          <a:lstStyle/>
          <a:p>
            <a:r>
              <a:rPr lang="en-GB" sz="2517" dirty="0"/>
              <a:t>Current </a:t>
            </a:r>
            <a:r>
              <a:rPr lang="en-GB" sz="2517" b="1" dirty="0"/>
              <a:t>life expectancy </a:t>
            </a:r>
            <a:r>
              <a:rPr lang="en-GB" sz="2517" dirty="0"/>
              <a:t>for Faversham citizens is </a:t>
            </a:r>
            <a:r>
              <a:rPr lang="en-GB" sz="3020" b="1" dirty="0"/>
              <a:t>82.0</a:t>
            </a:r>
            <a:r>
              <a:rPr lang="en-GB" sz="2517" dirty="0"/>
              <a:t> (2018-20)</a:t>
            </a:r>
          </a:p>
        </p:txBody>
      </p:sp>
      <p:sp>
        <p:nvSpPr>
          <p:cNvPr id="263" name="Arrow: Down 262">
            <a:extLst>
              <a:ext uri="{FF2B5EF4-FFF2-40B4-BE49-F238E27FC236}">
                <a16:creationId xmlns:a16="http://schemas.microsoft.com/office/drawing/2014/main" id="{A61F752F-8B78-134C-B807-A5D96CBAAE27}"/>
              </a:ext>
            </a:extLst>
          </p:cNvPr>
          <p:cNvSpPr/>
          <p:nvPr/>
        </p:nvSpPr>
        <p:spPr>
          <a:xfrm>
            <a:off x="16397476" y="12144291"/>
            <a:ext cx="605233" cy="1463653"/>
          </a:xfrm>
          <a:prstGeom prst="downArrow">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906"/>
          </a:p>
        </p:txBody>
      </p:sp>
      <p:sp>
        <p:nvSpPr>
          <p:cNvPr id="264" name="TextBox 263">
            <a:extLst>
              <a:ext uri="{FF2B5EF4-FFF2-40B4-BE49-F238E27FC236}">
                <a16:creationId xmlns:a16="http://schemas.microsoft.com/office/drawing/2014/main" id="{4CB6E8A9-01A6-1209-1443-F4FC8926987E}"/>
              </a:ext>
            </a:extLst>
          </p:cNvPr>
          <p:cNvSpPr txBox="1"/>
          <p:nvPr/>
        </p:nvSpPr>
        <p:spPr>
          <a:xfrm>
            <a:off x="16499418" y="2561049"/>
            <a:ext cx="6040349" cy="4352795"/>
          </a:xfrm>
          <a:prstGeom prst="rect">
            <a:avLst/>
          </a:prstGeom>
          <a:solidFill>
            <a:schemeClr val="bg1"/>
          </a:solidFill>
        </p:spPr>
        <p:txBody>
          <a:bodyPr wrap="square" rtlCol="0">
            <a:spAutoFit/>
          </a:bodyPr>
          <a:lstStyle/>
          <a:p>
            <a:r>
              <a:rPr lang="en-GB" sz="2517" dirty="0"/>
              <a:t>The Office for National Statistics calculates an </a:t>
            </a:r>
            <a:r>
              <a:rPr lang="en-GB" sz="2517" b="1" dirty="0"/>
              <a:t>overall Health Index Score</a:t>
            </a:r>
            <a:r>
              <a:rPr lang="en-GB" sz="2517" dirty="0"/>
              <a:t> to help compare areas across England. </a:t>
            </a:r>
          </a:p>
          <a:p>
            <a:endParaRPr lang="en-GB" sz="503" dirty="0"/>
          </a:p>
          <a:p>
            <a:r>
              <a:rPr lang="en-GB" sz="2014" dirty="0"/>
              <a:t>A score higher 100 indicates improvement in health since 2015 and a score lower than 100 a decline in health score.</a:t>
            </a:r>
          </a:p>
          <a:p>
            <a:endParaRPr lang="en-GB" sz="503" dirty="0"/>
          </a:p>
          <a:p>
            <a:r>
              <a:rPr lang="en-GB" sz="2517" dirty="0"/>
              <a:t>Swale scored </a:t>
            </a:r>
            <a:r>
              <a:rPr lang="en-GB" sz="3020" b="1" dirty="0">
                <a:latin typeface="Arial" panose="020B0604020202020204" pitchFamily="34" charset="0"/>
                <a:cs typeface="Arial" panose="020B0604020202020204" pitchFamily="34" charset="0"/>
              </a:rPr>
              <a:t>93.8</a:t>
            </a:r>
            <a:r>
              <a:rPr lang="en-GB" sz="3020" b="1" dirty="0"/>
              <a:t> </a:t>
            </a:r>
            <a:r>
              <a:rPr lang="en-GB" sz="2517" dirty="0"/>
              <a:t>in 2021.</a:t>
            </a:r>
          </a:p>
          <a:p>
            <a:endParaRPr lang="en-GB" sz="503" dirty="0"/>
          </a:p>
          <a:p>
            <a:r>
              <a:rPr lang="en-GB" sz="2517" b="1" dirty="0"/>
              <a:t>Up </a:t>
            </a:r>
            <a:r>
              <a:rPr lang="en-GB" sz="3020" b="1" dirty="0">
                <a:latin typeface="Arial" panose="020B0604020202020204" pitchFamily="34" charset="0"/>
                <a:cs typeface="Arial" panose="020B0604020202020204" pitchFamily="34" charset="0"/>
              </a:rPr>
              <a:t>1.7</a:t>
            </a:r>
            <a:r>
              <a:rPr lang="en-GB" sz="2517" dirty="0"/>
              <a:t> points from 2020</a:t>
            </a:r>
          </a:p>
          <a:p>
            <a:endParaRPr lang="en-GB" sz="503" dirty="0"/>
          </a:p>
          <a:p>
            <a:r>
              <a:rPr lang="en-GB" sz="2517" dirty="0"/>
              <a:t>Swale’s </a:t>
            </a:r>
            <a:r>
              <a:rPr lang="en-GB" sz="2517" b="1" dirty="0"/>
              <a:t>best score </a:t>
            </a:r>
            <a:r>
              <a:rPr lang="en-GB" sz="2517" dirty="0"/>
              <a:t>is </a:t>
            </a:r>
            <a:r>
              <a:rPr lang="en-GB" sz="3020" b="1" dirty="0">
                <a:latin typeface="Arial" panose="020B0604020202020204" pitchFamily="34" charset="0"/>
                <a:cs typeface="Arial" panose="020B0604020202020204" pitchFamily="34" charset="0"/>
              </a:rPr>
              <a:t>106.9</a:t>
            </a:r>
            <a:r>
              <a:rPr lang="en-GB" sz="2517" dirty="0"/>
              <a:t> for ‘physical health conditions’</a:t>
            </a:r>
          </a:p>
          <a:p>
            <a:endParaRPr lang="en-GB" sz="503" dirty="0"/>
          </a:p>
        </p:txBody>
      </p:sp>
      <p:sp>
        <p:nvSpPr>
          <p:cNvPr id="265" name="TextBox 264">
            <a:extLst>
              <a:ext uri="{FF2B5EF4-FFF2-40B4-BE49-F238E27FC236}">
                <a16:creationId xmlns:a16="http://schemas.microsoft.com/office/drawing/2014/main" id="{35E329B1-101D-48A1-C20D-07029B7C243B}"/>
              </a:ext>
            </a:extLst>
          </p:cNvPr>
          <p:cNvSpPr txBox="1"/>
          <p:nvPr/>
        </p:nvSpPr>
        <p:spPr>
          <a:xfrm>
            <a:off x="17002710" y="7953416"/>
            <a:ext cx="5537057" cy="944426"/>
          </a:xfrm>
          <a:prstGeom prst="rect">
            <a:avLst/>
          </a:prstGeom>
          <a:solidFill>
            <a:schemeClr val="bg1"/>
          </a:solidFill>
        </p:spPr>
        <p:txBody>
          <a:bodyPr wrap="square" rtlCol="0">
            <a:spAutoFit/>
          </a:bodyPr>
          <a:lstStyle/>
          <a:p>
            <a:r>
              <a:rPr lang="en-GB" sz="2517" b="1" dirty="0"/>
              <a:t>Females</a:t>
            </a:r>
            <a:r>
              <a:rPr lang="en-GB" sz="2517" dirty="0"/>
              <a:t> in Faversham live an average </a:t>
            </a:r>
            <a:r>
              <a:rPr lang="en-GB" sz="3020" b="1" dirty="0">
                <a:latin typeface="Arial" panose="020B0604020202020204" pitchFamily="34" charset="0"/>
                <a:cs typeface="Arial" panose="020B0604020202020204" pitchFamily="34" charset="0"/>
              </a:rPr>
              <a:t>3.7</a:t>
            </a:r>
            <a:r>
              <a:rPr lang="en-GB" sz="2517" dirty="0"/>
              <a:t> years </a:t>
            </a:r>
            <a:r>
              <a:rPr lang="en-GB" sz="2517" b="1" dirty="0"/>
              <a:t>longer</a:t>
            </a:r>
            <a:r>
              <a:rPr lang="en-GB" sz="2517" dirty="0"/>
              <a:t> than males (2018-20)</a:t>
            </a:r>
          </a:p>
        </p:txBody>
      </p:sp>
      <p:sp>
        <p:nvSpPr>
          <p:cNvPr id="267" name="Cloud 266">
            <a:extLst>
              <a:ext uri="{FF2B5EF4-FFF2-40B4-BE49-F238E27FC236}">
                <a16:creationId xmlns:a16="http://schemas.microsoft.com/office/drawing/2014/main" id="{D7764485-6D3A-A62C-4350-50B78B724BFF}"/>
              </a:ext>
            </a:extLst>
          </p:cNvPr>
          <p:cNvSpPr/>
          <p:nvPr/>
        </p:nvSpPr>
        <p:spPr>
          <a:xfrm>
            <a:off x="19291571" y="8924342"/>
            <a:ext cx="3322770" cy="1920422"/>
          </a:xfrm>
          <a:prstGeom prst="cloud">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1510" dirty="0"/>
          </a:p>
          <a:p>
            <a:pPr algn="ctr"/>
            <a:r>
              <a:rPr lang="en-GB" sz="2517" dirty="0"/>
              <a:t>Life expectancy peaked at </a:t>
            </a:r>
            <a:r>
              <a:rPr lang="en-GB" sz="3020" b="1" dirty="0">
                <a:solidFill>
                  <a:schemeClr val="tx1"/>
                </a:solidFill>
                <a:latin typeface="Arial" panose="020B0604020202020204" pitchFamily="34" charset="0"/>
                <a:cs typeface="Arial" panose="020B0604020202020204" pitchFamily="34" charset="0"/>
              </a:rPr>
              <a:t>84.5</a:t>
            </a:r>
            <a:r>
              <a:rPr lang="en-GB" sz="2517" dirty="0">
                <a:latin typeface="Arial" panose="020B0604020202020204" pitchFamily="34" charset="0"/>
                <a:cs typeface="Arial" panose="020B0604020202020204" pitchFamily="34" charset="0"/>
              </a:rPr>
              <a:t> </a:t>
            </a:r>
            <a:r>
              <a:rPr lang="en-GB" sz="2517" dirty="0"/>
              <a:t>years in   </a:t>
            </a:r>
          </a:p>
          <a:p>
            <a:pPr algn="ctr"/>
            <a:r>
              <a:rPr lang="en-GB" sz="2517" dirty="0"/>
              <a:t>   2012</a:t>
            </a:r>
          </a:p>
        </p:txBody>
      </p:sp>
      <p:grpSp>
        <p:nvGrpSpPr>
          <p:cNvPr id="268" name="Group 267" descr="female shape">
            <a:extLst>
              <a:ext uri="{FF2B5EF4-FFF2-40B4-BE49-F238E27FC236}">
                <a16:creationId xmlns:a16="http://schemas.microsoft.com/office/drawing/2014/main" id="{07FB9605-EA04-7E41-2621-72E3C2D597AF}"/>
              </a:ext>
            </a:extLst>
          </p:cNvPr>
          <p:cNvGrpSpPr/>
          <p:nvPr/>
        </p:nvGrpSpPr>
        <p:grpSpPr>
          <a:xfrm>
            <a:off x="16456596" y="7953416"/>
            <a:ext cx="486994" cy="844633"/>
            <a:chOff x="4479631" y="3784600"/>
            <a:chExt cx="270774" cy="496888"/>
          </a:xfrm>
          <a:solidFill>
            <a:schemeClr val="accent3"/>
          </a:solidFill>
        </p:grpSpPr>
        <p:sp>
          <p:nvSpPr>
            <p:cNvPr id="270" name="Oval 184">
              <a:extLst>
                <a:ext uri="{FF2B5EF4-FFF2-40B4-BE49-F238E27FC236}">
                  <a16:creationId xmlns:a16="http://schemas.microsoft.com/office/drawing/2014/main" id="{6D046579-374A-1120-0630-3798F150BCD8}"/>
                </a:ext>
              </a:extLst>
            </p:cNvPr>
            <p:cNvSpPr>
              <a:spLocks noChangeArrowheads="1"/>
            </p:cNvSpPr>
            <p:nvPr userDrawn="1"/>
          </p:nvSpPr>
          <p:spPr bwMode="auto">
            <a:xfrm>
              <a:off x="4565138" y="3784600"/>
              <a:ext cx="95008" cy="984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2224" tIns="76112" rIns="152224" bIns="76112" numCol="1" rtlCol="0" anchor="t" anchorCtr="0" compatLnSpc="1">
              <a:prstTxWarp prst="textNoShape">
                <a:avLst/>
              </a:prstTxWarp>
            </a:bodyPr>
            <a:lstStyle/>
            <a:p>
              <a:pPr rtl="0"/>
              <a:endParaRPr lang="en-GB" sz="13618" dirty="0"/>
            </a:p>
          </p:txBody>
        </p:sp>
        <p:sp>
          <p:nvSpPr>
            <p:cNvPr id="271" name="Freeform 185">
              <a:extLst>
                <a:ext uri="{FF2B5EF4-FFF2-40B4-BE49-F238E27FC236}">
                  <a16:creationId xmlns:a16="http://schemas.microsoft.com/office/drawing/2014/main" id="{6B0B762E-67B2-1AEC-3C39-0A9A83D31093}"/>
                </a:ext>
              </a:extLst>
            </p:cNvPr>
            <p:cNvSpPr>
              <a:spLocks/>
            </p:cNvSpPr>
            <p:nvPr userDrawn="1"/>
          </p:nvSpPr>
          <p:spPr bwMode="auto">
            <a:xfrm>
              <a:off x="4479631" y="3895725"/>
              <a:ext cx="270774" cy="385763"/>
            </a:xfrm>
            <a:custGeom>
              <a:avLst/>
              <a:gdLst>
                <a:gd name="T0" fmla="*/ 83 w 85"/>
                <a:gd name="T1" fmla="*/ 44 h 121"/>
                <a:gd name="T2" fmla="*/ 64 w 85"/>
                <a:gd name="T3" fmla="*/ 4 h 121"/>
                <a:gd name="T4" fmla="*/ 56 w 85"/>
                <a:gd name="T5" fmla="*/ 0 h 121"/>
                <a:gd name="T6" fmla="*/ 56 w 85"/>
                <a:gd name="T7" fmla="*/ 0 h 121"/>
                <a:gd name="T8" fmla="*/ 52 w 85"/>
                <a:gd name="T9" fmla="*/ 0 h 121"/>
                <a:gd name="T10" fmla="*/ 32 w 85"/>
                <a:gd name="T11" fmla="*/ 0 h 121"/>
                <a:gd name="T12" fmla="*/ 28 w 85"/>
                <a:gd name="T13" fmla="*/ 0 h 121"/>
                <a:gd name="T14" fmla="*/ 28 w 85"/>
                <a:gd name="T15" fmla="*/ 0 h 121"/>
                <a:gd name="T16" fmla="*/ 21 w 85"/>
                <a:gd name="T17" fmla="*/ 4 h 121"/>
                <a:gd name="T18" fmla="*/ 1 w 85"/>
                <a:gd name="T19" fmla="*/ 44 h 121"/>
                <a:gd name="T20" fmla="*/ 4 w 85"/>
                <a:gd name="T21" fmla="*/ 53 h 121"/>
                <a:gd name="T22" fmla="*/ 13 w 85"/>
                <a:gd name="T23" fmla="*/ 50 h 121"/>
                <a:gd name="T24" fmla="*/ 25 w 85"/>
                <a:gd name="T25" fmla="*/ 25 h 121"/>
                <a:gd name="T26" fmla="*/ 26 w 85"/>
                <a:gd name="T27" fmla="*/ 40 h 121"/>
                <a:gd name="T28" fmla="*/ 13 w 85"/>
                <a:gd name="T29" fmla="*/ 72 h 121"/>
                <a:gd name="T30" fmla="*/ 16 w 85"/>
                <a:gd name="T31" fmla="*/ 77 h 121"/>
                <a:gd name="T32" fmla="*/ 27 w 85"/>
                <a:gd name="T33" fmla="*/ 77 h 121"/>
                <a:gd name="T34" fmla="*/ 27 w 85"/>
                <a:gd name="T35" fmla="*/ 114 h 121"/>
                <a:gd name="T36" fmla="*/ 33 w 85"/>
                <a:gd name="T37" fmla="*/ 121 h 121"/>
                <a:gd name="T38" fmla="*/ 33 w 85"/>
                <a:gd name="T39" fmla="*/ 121 h 121"/>
                <a:gd name="T40" fmla="*/ 40 w 85"/>
                <a:gd name="T41" fmla="*/ 114 h 121"/>
                <a:gd name="T42" fmla="*/ 40 w 85"/>
                <a:gd name="T43" fmla="*/ 77 h 121"/>
                <a:gd name="T44" fmla="*/ 44 w 85"/>
                <a:gd name="T45" fmla="*/ 77 h 121"/>
                <a:gd name="T46" fmla="*/ 44 w 85"/>
                <a:gd name="T47" fmla="*/ 114 h 121"/>
                <a:gd name="T48" fmla="*/ 51 w 85"/>
                <a:gd name="T49" fmla="*/ 121 h 121"/>
                <a:gd name="T50" fmla="*/ 57 w 85"/>
                <a:gd name="T51" fmla="*/ 114 h 121"/>
                <a:gd name="T52" fmla="*/ 57 w 85"/>
                <a:gd name="T53" fmla="*/ 77 h 121"/>
                <a:gd name="T54" fmla="*/ 68 w 85"/>
                <a:gd name="T55" fmla="*/ 77 h 121"/>
                <a:gd name="T56" fmla="*/ 72 w 85"/>
                <a:gd name="T57" fmla="*/ 72 h 121"/>
                <a:gd name="T58" fmla="*/ 58 w 85"/>
                <a:gd name="T59" fmla="*/ 40 h 121"/>
                <a:gd name="T60" fmla="*/ 59 w 85"/>
                <a:gd name="T61" fmla="*/ 25 h 121"/>
                <a:gd name="T62" fmla="*/ 71 w 85"/>
                <a:gd name="T63" fmla="*/ 50 h 121"/>
                <a:gd name="T64" fmla="*/ 80 w 85"/>
                <a:gd name="T65" fmla="*/ 53 h 121"/>
                <a:gd name="T66" fmla="*/ 83 w 85"/>
                <a:gd name="T67" fmla="*/ 4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121">
                  <a:moveTo>
                    <a:pt x="83" y="44"/>
                  </a:moveTo>
                  <a:cubicBezTo>
                    <a:pt x="64" y="4"/>
                    <a:pt x="64" y="4"/>
                    <a:pt x="64" y="4"/>
                  </a:cubicBezTo>
                  <a:cubicBezTo>
                    <a:pt x="62" y="1"/>
                    <a:pt x="59" y="0"/>
                    <a:pt x="56" y="0"/>
                  </a:cubicBezTo>
                  <a:cubicBezTo>
                    <a:pt x="56" y="0"/>
                    <a:pt x="56" y="0"/>
                    <a:pt x="56" y="0"/>
                  </a:cubicBezTo>
                  <a:cubicBezTo>
                    <a:pt x="52" y="0"/>
                    <a:pt x="52" y="0"/>
                    <a:pt x="52" y="0"/>
                  </a:cubicBezTo>
                  <a:cubicBezTo>
                    <a:pt x="32" y="0"/>
                    <a:pt x="32" y="0"/>
                    <a:pt x="32" y="0"/>
                  </a:cubicBezTo>
                  <a:cubicBezTo>
                    <a:pt x="28" y="0"/>
                    <a:pt x="28" y="0"/>
                    <a:pt x="28" y="0"/>
                  </a:cubicBezTo>
                  <a:cubicBezTo>
                    <a:pt x="28" y="0"/>
                    <a:pt x="28" y="0"/>
                    <a:pt x="28" y="0"/>
                  </a:cubicBezTo>
                  <a:cubicBezTo>
                    <a:pt x="25" y="0"/>
                    <a:pt x="22" y="1"/>
                    <a:pt x="21" y="4"/>
                  </a:cubicBezTo>
                  <a:cubicBezTo>
                    <a:pt x="1" y="44"/>
                    <a:pt x="1" y="44"/>
                    <a:pt x="1" y="44"/>
                  </a:cubicBezTo>
                  <a:cubicBezTo>
                    <a:pt x="0" y="47"/>
                    <a:pt x="1" y="51"/>
                    <a:pt x="4" y="53"/>
                  </a:cubicBezTo>
                  <a:cubicBezTo>
                    <a:pt x="8" y="54"/>
                    <a:pt x="12" y="53"/>
                    <a:pt x="13" y="50"/>
                  </a:cubicBezTo>
                  <a:cubicBezTo>
                    <a:pt x="25" y="25"/>
                    <a:pt x="25" y="25"/>
                    <a:pt x="25" y="25"/>
                  </a:cubicBezTo>
                  <a:cubicBezTo>
                    <a:pt x="26" y="40"/>
                    <a:pt x="26" y="40"/>
                    <a:pt x="26" y="40"/>
                  </a:cubicBezTo>
                  <a:cubicBezTo>
                    <a:pt x="13" y="72"/>
                    <a:pt x="13" y="72"/>
                    <a:pt x="13" y="72"/>
                  </a:cubicBezTo>
                  <a:cubicBezTo>
                    <a:pt x="12" y="74"/>
                    <a:pt x="13" y="77"/>
                    <a:pt x="16" y="77"/>
                  </a:cubicBezTo>
                  <a:cubicBezTo>
                    <a:pt x="27" y="77"/>
                    <a:pt x="27" y="77"/>
                    <a:pt x="27" y="77"/>
                  </a:cubicBezTo>
                  <a:cubicBezTo>
                    <a:pt x="27" y="114"/>
                    <a:pt x="27" y="114"/>
                    <a:pt x="27" y="114"/>
                  </a:cubicBezTo>
                  <a:cubicBezTo>
                    <a:pt x="27" y="118"/>
                    <a:pt x="30" y="121"/>
                    <a:pt x="33" y="121"/>
                  </a:cubicBezTo>
                  <a:cubicBezTo>
                    <a:pt x="33" y="121"/>
                    <a:pt x="33" y="121"/>
                    <a:pt x="33" y="121"/>
                  </a:cubicBezTo>
                  <a:cubicBezTo>
                    <a:pt x="37" y="121"/>
                    <a:pt x="40" y="118"/>
                    <a:pt x="40" y="114"/>
                  </a:cubicBezTo>
                  <a:cubicBezTo>
                    <a:pt x="40" y="77"/>
                    <a:pt x="40" y="77"/>
                    <a:pt x="40" y="77"/>
                  </a:cubicBezTo>
                  <a:cubicBezTo>
                    <a:pt x="44" y="77"/>
                    <a:pt x="44" y="77"/>
                    <a:pt x="44" y="77"/>
                  </a:cubicBezTo>
                  <a:cubicBezTo>
                    <a:pt x="44" y="114"/>
                    <a:pt x="44" y="114"/>
                    <a:pt x="44" y="114"/>
                  </a:cubicBezTo>
                  <a:cubicBezTo>
                    <a:pt x="44" y="118"/>
                    <a:pt x="47" y="121"/>
                    <a:pt x="51" y="121"/>
                  </a:cubicBezTo>
                  <a:cubicBezTo>
                    <a:pt x="54" y="121"/>
                    <a:pt x="57" y="118"/>
                    <a:pt x="57" y="114"/>
                  </a:cubicBezTo>
                  <a:cubicBezTo>
                    <a:pt x="57" y="77"/>
                    <a:pt x="57" y="77"/>
                    <a:pt x="57" y="77"/>
                  </a:cubicBezTo>
                  <a:cubicBezTo>
                    <a:pt x="68" y="77"/>
                    <a:pt x="68" y="77"/>
                    <a:pt x="68" y="77"/>
                  </a:cubicBezTo>
                  <a:cubicBezTo>
                    <a:pt x="71" y="77"/>
                    <a:pt x="73" y="74"/>
                    <a:pt x="72" y="72"/>
                  </a:cubicBezTo>
                  <a:cubicBezTo>
                    <a:pt x="58" y="40"/>
                    <a:pt x="58" y="40"/>
                    <a:pt x="58" y="40"/>
                  </a:cubicBezTo>
                  <a:cubicBezTo>
                    <a:pt x="59" y="25"/>
                    <a:pt x="59" y="25"/>
                    <a:pt x="59" y="25"/>
                  </a:cubicBezTo>
                  <a:cubicBezTo>
                    <a:pt x="71" y="50"/>
                    <a:pt x="71" y="50"/>
                    <a:pt x="71" y="50"/>
                  </a:cubicBezTo>
                  <a:cubicBezTo>
                    <a:pt x="73" y="53"/>
                    <a:pt x="77" y="54"/>
                    <a:pt x="80" y="53"/>
                  </a:cubicBezTo>
                  <a:cubicBezTo>
                    <a:pt x="83" y="51"/>
                    <a:pt x="85" y="47"/>
                    <a:pt x="8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52224" tIns="76112" rIns="152224" bIns="76112" numCol="1" rtlCol="0" anchor="t" anchorCtr="0" compatLnSpc="1">
              <a:prstTxWarp prst="textNoShape">
                <a:avLst/>
              </a:prstTxWarp>
            </a:bodyPr>
            <a:lstStyle/>
            <a:p>
              <a:pPr rtl="0"/>
              <a:endParaRPr lang="en-GB" sz="13618" dirty="0"/>
            </a:p>
          </p:txBody>
        </p:sp>
      </p:grpSp>
      <p:sp>
        <p:nvSpPr>
          <p:cNvPr id="272" name="Freeform 237" descr="old person with cane shape">
            <a:extLst>
              <a:ext uri="{FF2B5EF4-FFF2-40B4-BE49-F238E27FC236}">
                <a16:creationId xmlns:a16="http://schemas.microsoft.com/office/drawing/2014/main" id="{838FB712-6D24-6172-C2BE-AD5E89F0003B}"/>
              </a:ext>
            </a:extLst>
          </p:cNvPr>
          <p:cNvSpPr>
            <a:spLocks noEditPoints="1"/>
          </p:cNvSpPr>
          <p:nvPr/>
        </p:nvSpPr>
        <p:spPr bwMode="auto">
          <a:xfrm>
            <a:off x="21908614" y="7004176"/>
            <a:ext cx="557651" cy="778040"/>
          </a:xfrm>
          <a:custGeom>
            <a:avLst/>
            <a:gdLst>
              <a:gd name="T0" fmla="*/ 379 w 387"/>
              <a:gd name="T1" fmla="*/ 368 h 585"/>
              <a:gd name="T2" fmla="*/ 357 w 387"/>
              <a:gd name="T3" fmla="*/ 319 h 585"/>
              <a:gd name="T4" fmla="*/ 319 w 387"/>
              <a:gd name="T5" fmla="*/ 314 h 585"/>
              <a:gd name="T6" fmla="*/ 301 w 387"/>
              <a:gd name="T7" fmla="*/ 346 h 585"/>
              <a:gd name="T8" fmla="*/ 298 w 387"/>
              <a:gd name="T9" fmla="*/ 577 h 585"/>
              <a:gd name="T10" fmla="*/ 282 w 387"/>
              <a:gd name="T11" fmla="*/ 577 h 585"/>
              <a:gd name="T12" fmla="*/ 284 w 387"/>
              <a:gd name="T13" fmla="*/ 344 h 585"/>
              <a:gd name="T14" fmla="*/ 260 w 387"/>
              <a:gd name="T15" fmla="*/ 236 h 585"/>
              <a:gd name="T16" fmla="*/ 236 w 387"/>
              <a:gd name="T17" fmla="*/ 335 h 585"/>
              <a:gd name="T18" fmla="*/ 236 w 387"/>
              <a:gd name="T19" fmla="*/ 551 h 585"/>
              <a:gd name="T20" fmla="*/ 206 w 387"/>
              <a:gd name="T21" fmla="*/ 582 h 585"/>
              <a:gd name="T22" fmla="*/ 175 w 387"/>
              <a:gd name="T23" fmla="*/ 373 h 585"/>
              <a:gd name="T24" fmla="*/ 147 w 387"/>
              <a:gd name="T25" fmla="*/ 551 h 585"/>
              <a:gd name="T26" fmla="*/ 85 w 387"/>
              <a:gd name="T27" fmla="*/ 551 h 585"/>
              <a:gd name="T28" fmla="*/ 85 w 387"/>
              <a:gd name="T29" fmla="*/ 335 h 585"/>
              <a:gd name="T30" fmla="*/ 61 w 387"/>
              <a:gd name="T31" fmla="*/ 236 h 585"/>
              <a:gd name="T32" fmla="*/ 24 w 387"/>
              <a:gd name="T33" fmla="*/ 346 h 585"/>
              <a:gd name="T34" fmla="*/ 11 w 387"/>
              <a:gd name="T35" fmla="*/ 230 h 585"/>
              <a:gd name="T36" fmla="*/ 19 w 387"/>
              <a:gd name="T37" fmla="*/ 209 h 585"/>
              <a:gd name="T38" fmla="*/ 94 w 387"/>
              <a:gd name="T39" fmla="*/ 131 h 585"/>
              <a:gd name="T40" fmla="*/ 119 w 387"/>
              <a:gd name="T41" fmla="*/ 131 h 585"/>
              <a:gd name="T42" fmla="*/ 226 w 387"/>
              <a:gd name="T43" fmla="*/ 131 h 585"/>
              <a:gd name="T44" fmla="*/ 230 w 387"/>
              <a:gd name="T45" fmla="*/ 131 h 585"/>
              <a:gd name="T46" fmla="*/ 234 w 387"/>
              <a:gd name="T47" fmla="*/ 132 h 585"/>
              <a:gd name="T48" fmla="*/ 302 w 387"/>
              <a:gd name="T49" fmla="*/ 209 h 585"/>
              <a:gd name="T50" fmla="*/ 310 w 387"/>
              <a:gd name="T51" fmla="*/ 230 h 585"/>
              <a:gd name="T52" fmla="*/ 334 w 387"/>
              <a:gd name="T53" fmla="*/ 293 h 585"/>
              <a:gd name="T54" fmla="*/ 387 w 387"/>
              <a:gd name="T55" fmla="*/ 360 h 585"/>
              <a:gd name="T56" fmla="*/ 161 w 387"/>
              <a:gd name="T57" fmla="*/ 0 h 585"/>
              <a:gd name="T58" fmla="*/ 161 w 387"/>
              <a:gd name="T59" fmla="*/ 113 h 585"/>
              <a:gd name="T60" fmla="*/ 165 w 387"/>
              <a:gd name="T61" fmla="*/ 56 h 585"/>
              <a:gd name="T62" fmla="*/ 190 w 387"/>
              <a:gd name="T63" fmla="*/ 67 h 585"/>
              <a:gd name="T64" fmla="*/ 201 w 387"/>
              <a:gd name="T65" fmla="*/ 55 h 585"/>
              <a:gd name="T66" fmla="*/ 176 w 387"/>
              <a:gd name="T67" fmla="*/ 44 h 585"/>
              <a:gd name="T68" fmla="*/ 165 w 387"/>
              <a:gd name="T69" fmla="*/ 56 h 585"/>
              <a:gd name="T70" fmla="*/ 132 w 387"/>
              <a:gd name="T71" fmla="*/ 67 h 585"/>
              <a:gd name="T72" fmla="*/ 156 w 387"/>
              <a:gd name="T73" fmla="*/ 56 h 585"/>
              <a:gd name="T74" fmla="*/ 146 w 387"/>
              <a:gd name="T75" fmla="*/ 44 h 585"/>
              <a:gd name="T76" fmla="*/ 121 w 387"/>
              <a:gd name="T77" fmla="*/ 5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7" h="585">
                <a:moveTo>
                  <a:pt x="387" y="360"/>
                </a:moveTo>
                <a:cubicBezTo>
                  <a:pt x="387" y="364"/>
                  <a:pt x="383" y="368"/>
                  <a:pt x="379" y="368"/>
                </a:cubicBezTo>
                <a:cubicBezTo>
                  <a:pt x="374" y="368"/>
                  <a:pt x="370" y="364"/>
                  <a:pt x="371" y="360"/>
                </a:cubicBezTo>
                <a:cubicBezTo>
                  <a:pt x="371" y="359"/>
                  <a:pt x="371" y="333"/>
                  <a:pt x="357" y="319"/>
                </a:cubicBezTo>
                <a:cubicBezTo>
                  <a:pt x="351" y="313"/>
                  <a:pt x="344" y="310"/>
                  <a:pt x="334" y="310"/>
                </a:cubicBezTo>
                <a:cubicBezTo>
                  <a:pt x="328" y="310"/>
                  <a:pt x="323" y="311"/>
                  <a:pt x="319" y="314"/>
                </a:cubicBezTo>
                <a:cubicBezTo>
                  <a:pt x="319" y="319"/>
                  <a:pt x="319" y="319"/>
                  <a:pt x="319" y="319"/>
                </a:cubicBezTo>
                <a:cubicBezTo>
                  <a:pt x="321" y="331"/>
                  <a:pt x="313" y="343"/>
                  <a:pt x="301" y="346"/>
                </a:cubicBezTo>
                <a:cubicBezTo>
                  <a:pt x="299" y="355"/>
                  <a:pt x="298" y="363"/>
                  <a:pt x="298" y="367"/>
                </a:cubicBezTo>
                <a:cubicBezTo>
                  <a:pt x="298" y="577"/>
                  <a:pt x="298" y="577"/>
                  <a:pt x="298" y="577"/>
                </a:cubicBezTo>
                <a:cubicBezTo>
                  <a:pt x="298" y="581"/>
                  <a:pt x="295" y="585"/>
                  <a:pt x="290" y="585"/>
                </a:cubicBezTo>
                <a:cubicBezTo>
                  <a:pt x="286" y="585"/>
                  <a:pt x="282" y="581"/>
                  <a:pt x="282" y="577"/>
                </a:cubicBezTo>
                <a:cubicBezTo>
                  <a:pt x="282" y="368"/>
                  <a:pt x="282" y="368"/>
                  <a:pt x="282" y="368"/>
                </a:cubicBezTo>
                <a:cubicBezTo>
                  <a:pt x="282" y="367"/>
                  <a:pt x="282" y="357"/>
                  <a:pt x="284" y="344"/>
                </a:cubicBezTo>
                <a:cubicBezTo>
                  <a:pt x="276" y="341"/>
                  <a:pt x="270" y="333"/>
                  <a:pt x="269" y="324"/>
                </a:cubicBezTo>
                <a:cubicBezTo>
                  <a:pt x="260" y="236"/>
                  <a:pt x="260" y="236"/>
                  <a:pt x="260" y="236"/>
                </a:cubicBezTo>
                <a:cubicBezTo>
                  <a:pt x="236" y="207"/>
                  <a:pt x="236" y="207"/>
                  <a:pt x="236" y="207"/>
                </a:cubicBezTo>
                <a:cubicBezTo>
                  <a:pt x="236" y="335"/>
                  <a:pt x="236" y="335"/>
                  <a:pt x="236" y="335"/>
                </a:cubicBezTo>
                <a:cubicBezTo>
                  <a:pt x="236" y="340"/>
                  <a:pt x="236" y="340"/>
                  <a:pt x="236" y="340"/>
                </a:cubicBezTo>
                <a:cubicBezTo>
                  <a:pt x="236" y="551"/>
                  <a:pt x="236" y="551"/>
                  <a:pt x="236" y="551"/>
                </a:cubicBezTo>
                <a:cubicBezTo>
                  <a:pt x="236" y="568"/>
                  <a:pt x="223" y="582"/>
                  <a:pt x="206" y="582"/>
                </a:cubicBezTo>
                <a:cubicBezTo>
                  <a:pt x="206" y="582"/>
                  <a:pt x="206" y="582"/>
                  <a:pt x="206" y="582"/>
                </a:cubicBezTo>
                <a:cubicBezTo>
                  <a:pt x="189" y="582"/>
                  <a:pt x="175" y="568"/>
                  <a:pt x="175" y="551"/>
                </a:cubicBezTo>
                <a:cubicBezTo>
                  <a:pt x="175" y="373"/>
                  <a:pt x="175" y="373"/>
                  <a:pt x="175" y="373"/>
                </a:cubicBezTo>
                <a:cubicBezTo>
                  <a:pt x="147" y="373"/>
                  <a:pt x="147" y="373"/>
                  <a:pt x="147" y="373"/>
                </a:cubicBezTo>
                <a:cubicBezTo>
                  <a:pt x="147" y="551"/>
                  <a:pt x="147" y="551"/>
                  <a:pt x="147" y="551"/>
                </a:cubicBezTo>
                <a:cubicBezTo>
                  <a:pt x="147" y="568"/>
                  <a:pt x="133" y="582"/>
                  <a:pt x="116" y="582"/>
                </a:cubicBezTo>
                <a:cubicBezTo>
                  <a:pt x="99" y="582"/>
                  <a:pt x="85" y="568"/>
                  <a:pt x="85" y="551"/>
                </a:cubicBezTo>
                <a:cubicBezTo>
                  <a:pt x="85" y="340"/>
                  <a:pt x="85" y="340"/>
                  <a:pt x="85" y="340"/>
                </a:cubicBezTo>
                <a:cubicBezTo>
                  <a:pt x="85" y="335"/>
                  <a:pt x="85" y="335"/>
                  <a:pt x="85" y="335"/>
                </a:cubicBezTo>
                <a:cubicBezTo>
                  <a:pt x="85" y="206"/>
                  <a:pt x="85" y="206"/>
                  <a:pt x="85" y="206"/>
                </a:cubicBezTo>
                <a:cubicBezTo>
                  <a:pt x="61" y="236"/>
                  <a:pt x="61" y="236"/>
                  <a:pt x="61" y="236"/>
                </a:cubicBezTo>
                <a:cubicBezTo>
                  <a:pt x="51" y="324"/>
                  <a:pt x="51" y="324"/>
                  <a:pt x="51" y="324"/>
                </a:cubicBezTo>
                <a:cubicBezTo>
                  <a:pt x="50" y="338"/>
                  <a:pt x="38" y="348"/>
                  <a:pt x="24" y="346"/>
                </a:cubicBezTo>
                <a:cubicBezTo>
                  <a:pt x="10" y="345"/>
                  <a:pt x="0" y="333"/>
                  <a:pt x="2" y="319"/>
                </a:cubicBezTo>
                <a:cubicBezTo>
                  <a:pt x="11" y="230"/>
                  <a:pt x="11" y="230"/>
                  <a:pt x="11" y="230"/>
                </a:cubicBezTo>
                <a:cubicBezTo>
                  <a:pt x="12" y="228"/>
                  <a:pt x="12" y="225"/>
                  <a:pt x="13" y="223"/>
                </a:cubicBezTo>
                <a:cubicBezTo>
                  <a:pt x="14" y="218"/>
                  <a:pt x="15" y="213"/>
                  <a:pt x="19" y="209"/>
                </a:cubicBezTo>
                <a:cubicBezTo>
                  <a:pt x="75" y="140"/>
                  <a:pt x="75" y="140"/>
                  <a:pt x="75" y="140"/>
                </a:cubicBezTo>
                <a:cubicBezTo>
                  <a:pt x="80" y="134"/>
                  <a:pt x="87" y="131"/>
                  <a:pt x="94" y="131"/>
                </a:cubicBezTo>
                <a:cubicBezTo>
                  <a:pt x="94" y="131"/>
                  <a:pt x="95" y="131"/>
                  <a:pt x="96" y="131"/>
                </a:cubicBezTo>
                <a:cubicBezTo>
                  <a:pt x="119" y="131"/>
                  <a:pt x="119" y="131"/>
                  <a:pt x="119" y="131"/>
                </a:cubicBezTo>
                <a:cubicBezTo>
                  <a:pt x="203" y="131"/>
                  <a:pt x="203" y="131"/>
                  <a:pt x="203" y="131"/>
                </a:cubicBezTo>
                <a:cubicBezTo>
                  <a:pt x="226" y="131"/>
                  <a:pt x="226" y="131"/>
                  <a:pt x="226" y="131"/>
                </a:cubicBezTo>
                <a:cubicBezTo>
                  <a:pt x="227" y="131"/>
                  <a:pt x="228" y="131"/>
                  <a:pt x="228" y="131"/>
                </a:cubicBezTo>
                <a:cubicBezTo>
                  <a:pt x="229" y="131"/>
                  <a:pt x="229" y="131"/>
                  <a:pt x="230" y="131"/>
                </a:cubicBezTo>
                <a:cubicBezTo>
                  <a:pt x="231" y="131"/>
                  <a:pt x="232" y="131"/>
                  <a:pt x="233" y="132"/>
                </a:cubicBezTo>
                <a:cubicBezTo>
                  <a:pt x="233" y="132"/>
                  <a:pt x="234" y="132"/>
                  <a:pt x="234" y="132"/>
                </a:cubicBezTo>
                <a:cubicBezTo>
                  <a:pt x="240" y="134"/>
                  <a:pt x="246" y="138"/>
                  <a:pt x="249" y="144"/>
                </a:cubicBezTo>
                <a:cubicBezTo>
                  <a:pt x="302" y="209"/>
                  <a:pt x="302" y="209"/>
                  <a:pt x="302" y="209"/>
                </a:cubicBezTo>
                <a:cubicBezTo>
                  <a:pt x="306" y="213"/>
                  <a:pt x="307" y="218"/>
                  <a:pt x="308" y="223"/>
                </a:cubicBezTo>
                <a:cubicBezTo>
                  <a:pt x="309" y="225"/>
                  <a:pt x="309" y="228"/>
                  <a:pt x="310" y="230"/>
                </a:cubicBezTo>
                <a:cubicBezTo>
                  <a:pt x="317" y="297"/>
                  <a:pt x="317" y="297"/>
                  <a:pt x="317" y="297"/>
                </a:cubicBezTo>
                <a:cubicBezTo>
                  <a:pt x="322" y="295"/>
                  <a:pt x="328" y="293"/>
                  <a:pt x="334" y="293"/>
                </a:cubicBezTo>
                <a:cubicBezTo>
                  <a:pt x="348" y="293"/>
                  <a:pt x="360" y="298"/>
                  <a:pt x="369" y="307"/>
                </a:cubicBezTo>
                <a:cubicBezTo>
                  <a:pt x="387" y="326"/>
                  <a:pt x="387" y="359"/>
                  <a:pt x="387" y="360"/>
                </a:cubicBezTo>
                <a:close/>
                <a:moveTo>
                  <a:pt x="104" y="57"/>
                </a:moveTo>
                <a:cubicBezTo>
                  <a:pt x="104" y="25"/>
                  <a:pt x="129" y="0"/>
                  <a:pt x="161" y="0"/>
                </a:cubicBezTo>
                <a:cubicBezTo>
                  <a:pt x="192" y="0"/>
                  <a:pt x="218" y="25"/>
                  <a:pt x="218" y="57"/>
                </a:cubicBezTo>
                <a:cubicBezTo>
                  <a:pt x="218" y="88"/>
                  <a:pt x="192" y="113"/>
                  <a:pt x="161" y="113"/>
                </a:cubicBezTo>
                <a:cubicBezTo>
                  <a:pt x="129" y="113"/>
                  <a:pt x="104" y="88"/>
                  <a:pt x="104" y="57"/>
                </a:cubicBezTo>
                <a:close/>
                <a:moveTo>
                  <a:pt x="165" y="56"/>
                </a:moveTo>
                <a:cubicBezTo>
                  <a:pt x="165" y="62"/>
                  <a:pt x="170" y="67"/>
                  <a:pt x="176" y="67"/>
                </a:cubicBezTo>
                <a:cubicBezTo>
                  <a:pt x="190" y="67"/>
                  <a:pt x="190" y="67"/>
                  <a:pt x="190" y="67"/>
                </a:cubicBezTo>
                <a:cubicBezTo>
                  <a:pt x="196" y="67"/>
                  <a:pt x="201" y="62"/>
                  <a:pt x="201" y="56"/>
                </a:cubicBezTo>
                <a:cubicBezTo>
                  <a:pt x="201" y="55"/>
                  <a:pt x="201" y="55"/>
                  <a:pt x="201" y="55"/>
                </a:cubicBezTo>
                <a:cubicBezTo>
                  <a:pt x="201" y="49"/>
                  <a:pt x="196" y="44"/>
                  <a:pt x="190" y="44"/>
                </a:cubicBezTo>
                <a:cubicBezTo>
                  <a:pt x="176" y="44"/>
                  <a:pt x="176" y="44"/>
                  <a:pt x="176" y="44"/>
                </a:cubicBezTo>
                <a:cubicBezTo>
                  <a:pt x="170" y="44"/>
                  <a:pt x="165" y="49"/>
                  <a:pt x="165" y="55"/>
                </a:cubicBezTo>
                <a:lnTo>
                  <a:pt x="165" y="56"/>
                </a:lnTo>
                <a:close/>
                <a:moveTo>
                  <a:pt x="121" y="56"/>
                </a:moveTo>
                <a:cubicBezTo>
                  <a:pt x="121" y="62"/>
                  <a:pt x="126" y="67"/>
                  <a:pt x="132" y="67"/>
                </a:cubicBezTo>
                <a:cubicBezTo>
                  <a:pt x="146" y="67"/>
                  <a:pt x="146" y="67"/>
                  <a:pt x="146" y="67"/>
                </a:cubicBezTo>
                <a:cubicBezTo>
                  <a:pt x="152" y="67"/>
                  <a:pt x="156" y="62"/>
                  <a:pt x="156" y="56"/>
                </a:cubicBezTo>
                <a:cubicBezTo>
                  <a:pt x="156" y="55"/>
                  <a:pt x="156" y="55"/>
                  <a:pt x="156" y="55"/>
                </a:cubicBezTo>
                <a:cubicBezTo>
                  <a:pt x="156" y="49"/>
                  <a:pt x="152" y="44"/>
                  <a:pt x="146" y="44"/>
                </a:cubicBezTo>
                <a:cubicBezTo>
                  <a:pt x="132" y="44"/>
                  <a:pt x="132" y="44"/>
                  <a:pt x="132" y="44"/>
                </a:cubicBezTo>
                <a:cubicBezTo>
                  <a:pt x="126" y="44"/>
                  <a:pt x="121" y="49"/>
                  <a:pt x="121" y="55"/>
                </a:cubicBezTo>
                <a:lnTo>
                  <a:pt x="121" y="56"/>
                </a:lnTo>
                <a:close/>
              </a:path>
            </a:pathLst>
          </a:custGeom>
          <a:gradFill flip="none" rotWithShape="1">
            <a:gsLst>
              <a:gs pos="0">
                <a:schemeClr val="accent1"/>
              </a:gs>
              <a:gs pos="100000">
                <a:schemeClr val="accent2"/>
              </a:gs>
            </a:gsLst>
            <a:lin ang="10800000" scaled="1"/>
            <a:tileRect/>
          </a:gradFill>
          <a:ln>
            <a:noFill/>
          </a:ln>
        </p:spPr>
        <p:txBody>
          <a:bodyPr vert="horz" wrap="square" lIns="152224" tIns="76112" rIns="152224" bIns="76112" numCol="1" rtlCol="0" anchor="t" anchorCtr="0" compatLnSpc="1">
            <a:prstTxWarp prst="textNoShape">
              <a:avLst/>
            </a:prstTxWarp>
          </a:bodyPr>
          <a:lstStyle/>
          <a:p>
            <a:pPr rtl="0"/>
            <a:endParaRPr lang="en-GB" sz="13618" dirty="0"/>
          </a:p>
        </p:txBody>
      </p:sp>
      <p:pic>
        <p:nvPicPr>
          <p:cNvPr id="273" name="Picture 16" descr="Medical Heart Icon - Free vector graphic on Pixabay">
            <a:extLst>
              <a:ext uri="{FF2B5EF4-FFF2-40B4-BE49-F238E27FC236}">
                <a16:creationId xmlns:a16="http://schemas.microsoft.com/office/drawing/2014/main" id="{8D3799E5-D6F2-B8EB-CBA2-5C43DBCBD3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02724" y="4201158"/>
            <a:ext cx="1463945" cy="1292437"/>
          </a:xfrm>
          <a:prstGeom prst="rect">
            <a:avLst/>
          </a:prstGeom>
          <a:noFill/>
          <a:extLst>
            <a:ext uri="{909E8E84-426E-40DD-AFC4-6F175D3DCCD1}">
              <a14:hiddenFill xmlns:a14="http://schemas.microsoft.com/office/drawing/2010/main">
                <a:solidFill>
                  <a:srgbClr val="FFFFFF"/>
                </a:solidFill>
              </a14:hiddenFill>
            </a:ext>
          </a:extLst>
        </p:spPr>
      </p:pic>
      <p:pic>
        <p:nvPicPr>
          <p:cNvPr id="274" name="Picture 22" descr="Family Icon - Free vector graphic on Pixabay">
            <a:extLst>
              <a:ext uri="{FF2B5EF4-FFF2-40B4-BE49-F238E27FC236}">
                <a16:creationId xmlns:a16="http://schemas.microsoft.com/office/drawing/2014/main" id="{D2C953AA-B154-8C22-7E19-FD4F14AFCF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14972" y="9328267"/>
            <a:ext cx="534294" cy="53668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DEA2225-7B66-9B82-CA59-F7E3E3D1C84E}"/>
              </a:ext>
            </a:extLst>
          </p:cNvPr>
          <p:cNvSpPr txBox="1"/>
          <p:nvPr/>
        </p:nvSpPr>
        <p:spPr>
          <a:xfrm>
            <a:off x="16553264" y="9272233"/>
            <a:ext cx="2628848" cy="3191130"/>
          </a:xfrm>
          <a:prstGeom prst="rect">
            <a:avLst/>
          </a:prstGeom>
          <a:solidFill>
            <a:schemeClr val="bg1"/>
          </a:solidFill>
        </p:spPr>
        <p:txBody>
          <a:bodyPr wrap="square" rtlCol="0">
            <a:spAutoFit/>
          </a:bodyPr>
          <a:lstStyle/>
          <a:p>
            <a:pPr algn="ctr"/>
            <a:r>
              <a:rPr lang="en-GB" sz="2517" b="1" dirty="0"/>
              <a:t>HOWEVER, parts of Faversham have poorer health </a:t>
            </a:r>
            <a:r>
              <a:rPr lang="en-GB" sz="2517" dirty="0"/>
              <a:t>and this is linked to areas with higher levels of deprivation within the town</a:t>
            </a:r>
          </a:p>
        </p:txBody>
      </p:sp>
    </p:spTree>
    <p:extLst>
      <p:ext uri="{BB962C8B-B14F-4D97-AF65-F5344CB8AC3E}">
        <p14:creationId xmlns:p14="http://schemas.microsoft.com/office/powerpoint/2010/main" val="617822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 name="Rectangle 1049">
            <a:extLst>
              <a:ext uri="{FF2B5EF4-FFF2-40B4-BE49-F238E27FC236}">
                <a16:creationId xmlns:a16="http://schemas.microsoft.com/office/drawing/2014/main" id="{D288A2B2-9CDE-EC64-1ECA-7DF71FFFA57B}"/>
              </a:ext>
            </a:extLst>
          </p:cNvPr>
          <p:cNvSpPr/>
          <p:nvPr/>
        </p:nvSpPr>
        <p:spPr>
          <a:xfrm>
            <a:off x="789576" y="10298148"/>
            <a:ext cx="12965240" cy="1063809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1"/>
          </a:p>
        </p:txBody>
      </p:sp>
      <p:sp>
        <p:nvSpPr>
          <p:cNvPr id="23" name="TextBox 22">
            <a:extLst>
              <a:ext uri="{FF2B5EF4-FFF2-40B4-BE49-F238E27FC236}">
                <a16:creationId xmlns:a16="http://schemas.microsoft.com/office/drawing/2014/main" id="{4E315CAE-E861-1835-7A43-3DEB45257ED7}"/>
              </a:ext>
            </a:extLst>
          </p:cNvPr>
          <p:cNvSpPr txBox="1"/>
          <p:nvPr/>
        </p:nvSpPr>
        <p:spPr>
          <a:xfrm>
            <a:off x="13911563" y="10239434"/>
            <a:ext cx="15584527" cy="10261784"/>
          </a:xfrm>
          <a:prstGeom prst="rect">
            <a:avLst/>
          </a:prstGeom>
          <a:solidFill>
            <a:schemeClr val="accent2">
              <a:lumMod val="40000"/>
              <a:lumOff val="60000"/>
            </a:schemeClr>
          </a:solidFill>
        </p:spPr>
        <p:txBody>
          <a:bodyPr wrap="square" rtlCol="0">
            <a:spAutoFit/>
          </a:bodyPr>
          <a:lstStyle/>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p:txBody>
      </p:sp>
      <p:sp>
        <p:nvSpPr>
          <p:cNvPr id="6" name="TextBox 5">
            <a:extLst>
              <a:ext uri="{FF2B5EF4-FFF2-40B4-BE49-F238E27FC236}">
                <a16:creationId xmlns:a16="http://schemas.microsoft.com/office/drawing/2014/main" id="{BDF4FB37-312A-C4F7-89F1-2AE63380D0CD}"/>
              </a:ext>
            </a:extLst>
          </p:cNvPr>
          <p:cNvSpPr txBox="1"/>
          <p:nvPr/>
        </p:nvSpPr>
        <p:spPr>
          <a:xfrm>
            <a:off x="789576" y="2529572"/>
            <a:ext cx="28696061" cy="7523855"/>
          </a:xfrm>
          <a:prstGeom prst="rect">
            <a:avLst/>
          </a:prstGeom>
          <a:solidFill>
            <a:schemeClr val="accent2">
              <a:lumMod val="40000"/>
              <a:lumOff val="60000"/>
            </a:schemeClr>
          </a:solidFill>
        </p:spPr>
        <p:txBody>
          <a:bodyPr wrap="square" rtlCol="0">
            <a:spAutoFit/>
          </a:bodyPr>
          <a:lstStyle/>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a:p>
            <a:endParaRPr lang="en-GB" sz="1271" dirty="0"/>
          </a:p>
        </p:txBody>
      </p:sp>
      <p:sp>
        <p:nvSpPr>
          <p:cNvPr id="2" name="Title 1"/>
          <p:cNvSpPr>
            <a:spLocks noGrp="1"/>
          </p:cNvSpPr>
          <p:nvPr>
            <p:ph type="ctrTitle"/>
          </p:nvPr>
        </p:nvSpPr>
        <p:spPr>
          <a:xfrm>
            <a:off x="2978954" y="199445"/>
            <a:ext cx="19264775" cy="1280623"/>
          </a:xfrm>
        </p:spPr>
        <p:txBody>
          <a:bodyPr rtlCol="0"/>
          <a:lstStyle/>
          <a:p>
            <a:pPr algn="l" rtl="0"/>
            <a:r>
              <a:rPr lang="en-GB" sz="7091" b="1" dirty="0"/>
              <a:t>Faversham environment</a:t>
            </a:r>
          </a:p>
        </p:txBody>
      </p:sp>
      <p:sp>
        <p:nvSpPr>
          <p:cNvPr id="3" name="Subtitle 2"/>
          <p:cNvSpPr>
            <a:spLocks noGrp="1"/>
          </p:cNvSpPr>
          <p:nvPr>
            <p:ph type="subTitle" idx="1"/>
          </p:nvPr>
        </p:nvSpPr>
        <p:spPr>
          <a:xfrm>
            <a:off x="2978954" y="1480068"/>
            <a:ext cx="26075332" cy="3420192"/>
          </a:xfrm>
        </p:spPr>
        <p:txBody>
          <a:bodyPr rtlCol="0"/>
          <a:lstStyle/>
          <a:p>
            <a:pPr algn="l" rtl="0"/>
            <a:r>
              <a:rPr lang="en-GB" dirty="0"/>
              <a:t>Accessibility of services and the environment</a:t>
            </a:r>
          </a:p>
        </p:txBody>
      </p:sp>
      <p:pic>
        <p:nvPicPr>
          <p:cNvPr id="1026" name="Picture 2" descr="Air pollution - A simple introduction to its causes and effects">
            <a:extLst>
              <a:ext uri="{FF2B5EF4-FFF2-40B4-BE49-F238E27FC236}">
                <a16:creationId xmlns:a16="http://schemas.microsoft.com/office/drawing/2014/main" id="{BAB2DF26-89AE-F77A-9291-A3391022A2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9457" y="12705589"/>
            <a:ext cx="2291048" cy="26765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Images : snow, driving, travel, vehicle, weather, explosion, non,  screenshot, car breakdown, bad luck, air pollution, panne, uitaatgassen,  car holiday, environmental pollution, atmosphere of earth 2450x2458 - -  618814 - Free stock photos - PxHere">
            <a:extLst>
              <a:ext uri="{FF2B5EF4-FFF2-40B4-BE49-F238E27FC236}">
                <a16:creationId xmlns:a16="http://schemas.microsoft.com/office/drawing/2014/main" id="{22F0BCD4-17B5-CAD7-5122-20E6CC53D0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348" y="11327710"/>
            <a:ext cx="3134354" cy="31483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AE5A64B-53F7-2D38-FAF1-33E9B97512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15625" y="11305089"/>
            <a:ext cx="5353813" cy="40101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ow to get or renew your Health Card in Gibraltar | La Linea Life">
            <a:extLst>
              <a:ext uri="{FF2B5EF4-FFF2-40B4-BE49-F238E27FC236}">
                <a16:creationId xmlns:a16="http://schemas.microsoft.com/office/drawing/2014/main" id="{1B0EF277-AA3C-AF61-922C-3CD2DD1621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95" y="3597180"/>
            <a:ext cx="3495485" cy="232608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op 35 Wet Weather Activities in Sydney | Entermission VR Sydney">
            <a:extLst>
              <a:ext uri="{FF2B5EF4-FFF2-40B4-BE49-F238E27FC236}">
                <a16:creationId xmlns:a16="http://schemas.microsoft.com/office/drawing/2014/main" id="{016CE58A-C2B2-5BA3-B1AF-C878DE252D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62310" y="3482647"/>
            <a:ext cx="3495485" cy="232608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4D6554F-B7DE-1D4F-E0F8-0BD44B198BF5}"/>
              </a:ext>
            </a:extLst>
          </p:cNvPr>
          <p:cNvSpPr txBox="1"/>
          <p:nvPr/>
        </p:nvSpPr>
        <p:spPr>
          <a:xfrm>
            <a:off x="1005251" y="2689101"/>
            <a:ext cx="27325314" cy="690189"/>
          </a:xfrm>
          <a:prstGeom prst="rect">
            <a:avLst/>
          </a:prstGeom>
          <a:noFill/>
        </p:spPr>
        <p:txBody>
          <a:bodyPr wrap="square" rtlCol="0">
            <a:spAutoFit/>
          </a:bodyPr>
          <a:lstStyle/>
          <a:p>
            <a:r>
              <a:rPr lang="en-GB" sz="3885" dirty="0"/>
              <a:t>Here we show the average distance of travel for Faversham citizens to various services and activities:</a:t>
            </a:r>
          </a:p>
        </p:txBody>
      </p:sp>
      <p:graphicFrame>
        <p:nvGraphicFramePr>
          <p:cNvPr id="15" name="Table 15">
            <a:extLst>
              <a:ext uri="{FF2B5EF4-FFF2-40B4-BE49-F238E27FC236}">
                <a16:creationId xmlns:a16="http://schemas.microsoft.com/office/drawing/2014/main" id="{E2795EBD-C069-6DB8-B32B-98A4FC001323}"/>
              </a:ext>
            </a:extLst>
          </p:cNvPr>
          <p:cNvGraphicFramePr>
            <a:graphicFrameLocks noGrp="1"/>
          </p:cNvGraphicFramePr>
          <p:nvPr>
            <p:extLst>
              <p:ext uri="{D42A27DB-BD31-4B8C-83A1-F6EECF244321}">
                <p14:modId xmlns:p14="http://schemas.microsoft.com/office/powerpoint/2010/main" val="3382571905"/>
              </p:ext>
            </p:extLst>
          </p:nvPr>
        </p:nvGraphicFramePr>
        <p:xfrm>
          <a:off x="3086447" y="5423178"/>
          <a:ext cx="11080852" cy="4474843"/>
        </p:xfrm>
        <a:graphic>
          <a:graphicData uri="http://schemas.openxmlformats.org/drawingml/2006/table">
            <a:tbl>
              <a:tblPr firstRow="1" bandRow="1">
                <a:tableStyleId>{7E9639D4-E3E2-4D34-9284-5A2195B3D0D7}</a:tableStyleId>
              </a:tblPr>
              <a:tblGrid>
                <a:gridCol w="4366027">
                  <a:extLst>
                    <a:ext uri="{9D8B030D-6E8A-4147-A177-3AD203B41FA5}">
                      <a16:colId xmlns:a16="http://schemas.microsoft.com/office/drawing/2014/main" val="182832127"/>
                    </a:ext>
                  </a:extLst>
                </a:gridCol>
                <a:gridCol w="2556482">
                  <a:extLst>
                    <a:ext uri="{9D8B030D-6E8A-4147-A177-3AD203B41FA5}">
                      <a16:colId xmlns:a16="http://schemas.microsoft.com/office/drawing/2014/main" val="2991520316"/>
                    </a:ext>
                  </a:extLst>
                </a:gridCol>
                <a:gridCol w="4158343">
                  <a:extLst>
                    <a:ext uri="{9D8B030D-6E8A-4147-A177-3AD203B41FA5}">
                      <a16:colId xmlns:a16="http://schemas.microsoft.com/office/drawing/2014/main" val="2792999571"/>
                    </a:ext>
                  </a:extLst>
                </a:gridCol>
              </a:tblGrid>
              <a:tr h="925716">
                <a:tc>
                  <a:txBody>
                    <a:bodyPr/>
                    <a:lstStyle/>
                    <a:p>
                      <a:r>
                        <a:rPr lang="en-GB" sz="2800" dirty="0"/>
                        <a:t>Service</a:t>
                      </a:r>
                    </a:p>
                  </a:txBody>
                  <a:tcPr marL="64585" marR="64585" marT="32292" marB="32292" anchor="ctr"/>
                </a:tc>
                <a:tc>
                  <a:txBody>
                    <a:bodyPr/>
                    <a:lstStyle/>
                    <a:p>
                      <a:r>
                        <a:rPr lang="en-GB" sz="2800" dirty="0"/>
                        <a:t>Average Distance (km)</a:t>
                      </a:r>
                    </a:p>
                  </a:txBody>
                  <a:tcPr marL="64585" marR="64585" marT="32292" marB="32292" anchor="ctr"/>
                </a:tc>
                <a:tc>
                  <a:txBody>
                    <a:bodyPr/>
                    <a:lstStyle/>
                    <a:p>
                      <a:r>
                        <a:rPr lang="en-GB" sz="2800" dirty="0"/>
                        <a:t>National Rank</a:t>
                      </a:r>
                    </a:p>
                    <a:p>
                      <a:r>
                        <a:rPr lang="en-GB" sz="1400" dirty="0"/>
                        <a:t>(1 being among best areas and 10 being among worst areas in country for access)</a:t>
                      </a:r>
                    </a:p>
                  </a:txBody>
                  <a:tcPr marL="64585" marR="64585" marT="32292" marB="32292" anchor="ctr"/>
                </a:tc>
                <a:extLst>
                  <a:ext uri="{0D108BD9-81ED-4DB2-BD59-A6C34878D82A}">
                    <a16:rowId xmlns:a16="http://schemas.microsoft.com/office/drawing/2014/main" val="3757765317"/>
                  </a:ext>
                </a:extLst>
              </a:tr>
              <a:tr h="1054885">
                <a:tc>
                  <a:txBody>
                    <a:bodyPr/>
                    <a:lstStyle/>
                    <a:p>
                      <a:r>
                        <a:rPr lang="en-GB" sz="3200" dirty="0"/>
                        <a:t>Emergency Department (A&amp;E)</a:t>
                      </a:r>
                    </a:p>
                  </a:txBody>
                  <a:tcPr marL="64585" marR="64585" marT="32292" marB="32292" anchor="ctr"/>
                </a:tc>
                <a:tc>
                  <a:txBody>
                    <a:bodyPr/>
                    <a:lstStyle/>
                    <a:p>
                      <a:pPr algn="ctr"/>
                      <a:r>
                        <a:rPr lang="en-GB" sz="3200" dirty="0"/>
                        <a:t>25.9km</a:t>
                      </a:r>
                    </a:p>
                  </a:txBody>
                  <a:tcPr marL="64585" marR="64585" marT="32292" marB="32292" anchor="ctr"/>
                </a:tc>
                <a:tc>
                  <a:txBody>
                    <a:bodyPr/>
                    <a:lstStyle/>
                    <a:p>
                      <a:pPr algn="ctr"/>
                      <a:r>
                        <a:rPr lang="en-GB" sz="3200"/>
                        <a:t>10 (</a:t>
                      </a:r>
                      <a:r>
                        <a:rPr lang="en-GB" sz="3200">
                          <a:solidFill>
                            <a:srgbClr val="FF0000"/>
                          </a:solidFill>
                        </a:rPr>
                        <a:t>poor </a:t>
                      </a:r>
                      <a:r>
                        <a:rPr lang="en-GB" sz="3200" dirty="0">
                          <a:solidFill>
                            <a:srgbClr val="FF0000"/>
                          </a:solidFill>
                        </a:rPr>
                        <a:t>access</a:t>
                      </a:r>
                      <a:r>
                        <a:rPr lang="en-GB" sz="3200" dirty="0"/>
                        <a:t>)</a:t>
                      </a:r>
                    </a:p>
                  </a:txBody>
                  <a:tcPr marL="64585" marR="64585" marT="32292" marB="32292" anchor="ctr"/>
                </a:tc>
                <a:extLst>
                  <a:ext uri="{0D108BD9-81ED-4DB2-BD59-A6C34878D82A}">
                    <a16:rowId xmlns:a16="http://schemas.microsoft.com/office/drawing/2014/main" val="2945664029"/>
                  </a:ext>
                </a:extLst>
              </a:tr>
              <a:tr h="851809">
                <a:tc>
                  <a:txBody>
                    <a:bodyPr/>
                    <a:lstStyle/>
                    <a:p>
                      <a:r>
                        <a:rPr lang="en-GB" sz="3200" dirty="0"/>
                        <a:t>GP practice</a:t>
                      </a:r>
                    </a:p>
                  </a:txBody>
                  <a:tcPr marL="64585" marR="64585" marT="32292" marB="32292" anchor="ctr"/>
                </a:tc>
                <a:tc>
                  <a:txBody>
                    <a:bodyPr/>
                    <a:lstStyle/>
                    <a:p>
                      <a:pPr algn="ctr"/>
                      <a:r>
                        <a:rPr lang="en-GB" sz="3200" dirty="0"/>
                        <a:t>1.2km</a:t>
                      </a:r>
                    </a:p>
                  </a:txBody>
                  <a:tcPr marL="64585" marR="64585" marT="32292" marB="32292" anchor="ctr"/>
                </a:tc>
                <a:tc>
                  <a:txBody>
                    <a:bodyPr/>
                    <a:lstStyle/>
                    <a:p>
                      <a:pPr algn="ctr"/>
                      <a:r>
                        <a:rPr lang="en-GB" sz="3200" dirty="0"/>
                        <a:t>6 (</a:t>
                      </a:r>
                      <a:r>
                        <a:rPr lang="en-GB" sz="3200" dirty="0">
                          <a:solidFill>
                            <a:schemeClr val="accent4"/>
                          </a:solidFill>
                        </a:rPr>
                        <a:t>about average</a:t>
                      </a:r>
                      <a:r>
                        <a:rPr lang="en-GB" sz="3200" dirty="0"/>
                        <a:t>)</a:t>
                      </a:r>
                    </a:p>
                  </a:txBody>
                  <a:tcPr marL="64585" marR="64585" marT="32292" marB="32292" anchor="ctr"/>
                </a:tc>
                <a:extLst>
                  <a:ext uri="{0D108BD9-81ED-4DB2-BD59-A6C34878D82A}">
                    <a16:rowId xmlns:a16="http://schemas.microsoft.com/office/drawing/2014/main" val="3080282071"/>
                  </a:ext>
                </a:extLst>
              </a:tr>
              <a:tr h="851809">
                <a:tc>
                  <a:txBody>
                    <a:bodyPr/>
                    <a:lstStyle/>
                    <a:p>
                      <a:r>
                        <a:rPr lang="en-GB" sz="3200" dirty="0"/>
                        <a:t>Dentist</a:t>
                      </a:r>
                    </a:p>
                  </a:txBody>
                  <a:tcPr marL="64585" marR="64585" marT="32292" marB="32292" anchor="ctr"/>
                </a:tc>
                <a:tc>
                  <a:txBody>
                    <a:bodyPr/>
                    <a:lstStyle/>
                    <a:p>
                      <a:pPr algn="ctr"/>
                      <a:r>
                        <a:rPr lang="en-GB" sz="3200" dirty="0"/>
                        <a:t>1.0km</a:t>
                      </a:r>
                    </a:p>
                  </a:txBody>
                  <a:tcPr marL="64585" marR="64585" marT="32292" marB="32292" anchor="ctr"/>
                </a:tc>
                <a:tc>
                  <a:txBody>
                    <a:bodyPr/>
                    <a:lstStyle/>
                    <a:p>
                      <a:pPr algn="ctr"/>
                      <a:r>
                        <a:rPr lang="en-GB" sz="3200" dirty="0"/>
                        <a:t>5 (</a:t>
                      </a:r>
                      <a:r>
                        <a:rPr lang="en-GB" sz="3200" dirty="0">
                          <a:solidFill>
                            <a:schemeClr val="accent4"/>
                          </a:solidFill>
                        </a:rPr>
                        <a:t>about average</a:t>
                      </a:r>
                      <a:r>
                        <a:rPr lang="en-GB" sz="3200" dirty="0"/>
                        <a:t>)</a:t>
                      </a:r>
                    </a:p>
                  </a:txBody>
                  <a:tcPr marL="64585" marR="64585" marT="32292" marB="32292" anchor="ctr"/>
                </a:tc>
                <a:extLst>
                  <a:ext uri="{0D108BD9-81ED-4DB2-BD59-A6C34878D82A}">
                    <a16:rowId xmlns:a16="http://schemas.microsoft.com/office/drawing/2014/main" val="802898498"/>
                  </a:ext>
                </a:extLst>
              </a:tr>
              <a:tr h="790624">
                <a:tc>
                  <a:txBody>
                    <a:bodyPr/>
                    <a:lstStyle/>
                    <a:p>
                      <a:r>
                        <a:rPr lang="en-GB" sz="3200" dirty="0"/>
                        <a:t>Pharmacy</a:t>
                      </a:r>
                    </a:p>
                  </a:txBody>
                  <a:tcPr marL="64585" marR="64585" marT="32292" marB="32292" anchor="ctr"/>
                </a:tc>
                <a:tc>
                  <a:txBody>
                    <a:bodyPr/>
                    <a:lstStyle/>
                    <a:p>
                      <a:pPr algn="ctr"/>
                      <a:r>
                        <a:rPr lang="en-GB" sz="3200" dirty="0"/>
                        <a:t>1.0km</a:t>
                      </a:r>
                    </a:p>
                  </a:txBody>
                  <a:tcPr marL="64585" marR="64585" marT="32292" marB="32292" anchor="ctr"/>
                </a:tc>
                <a:tc>
                  <a:txBody>
                    <a:bodyPr/>
                    <a:lstStyle/>
                    <a:p>
                      <a:pPr algn="ctr"/>
                      <a:r>
                        <a:rPr lang="en-GB" sz="3200" dirty="0"/>
                        <a:t>6 (</a:t>
                      </a:r>
                      <a:r>
                        <a:rPr lang="en-GB" sz="3200" dirty="0">
                          <a:solidFill>
                            <a:schemeClr val="accent4"/>
                          </a:solidFill>
                        </a:rPr>
                        <a:t>about average</a:t>
                      </a:r>
                      <a:r>
                        <a:rPr lang="en-GB" sz="3200" dirty="0"/>
                        <a:t>)</a:t>
                      </a:r>
                    </a:p>
                  </a:txBody>
                  <a:tcPr marL="64585" marR="64585" marT="32292" marB="32292" anchor="ctr"/>
                </a:tc>
                <a:extLst>
                  <a:ext uri="{0D108BD9-81ED-4DB2-BD59-A6C34878D82A}">
                    <a16:rowId xmlns:a16="http://schemas.microsoft.com/office/drawing/2014/main" val="355072888"/>
                  </a:ext>
                </a:extLst>
              </a:tr>
            </a:tbl>
          </a:graphicData>
        </a:graphic>
      </p:graphicFrame>
      <p:sp>
        <p:nvSpPr>
          <p:cNvPr id="16" name="TextBox 15">
            <a:extLst>
              <a:ext uri="{FF2B5EF4-FFF2-40B4-BE49-F238E27FC236}">
                <a16:creationId xmlns:a16="http://schemas.microsoft.com/office/drawing/2014/main" id="{4D2D6C97-57F4-6D5E-435B-3AB43FAF9C1F}"/>
              </a:ext>
            </a:extLst>
          </p:cNvPr>
          <p:cNvSpPr txBox="1"/>
          <p:nvPr/>
        </p:nvSpPr>
        <p:spPr>
          <a:xfrm>
            <a:off x="15862455" y="5923267"/>
            <a:ext cx="3818801" cy="527067"/>
          </a:xfrm>
          <a:prstGeom prst="rect">
            <a:avLst/>
          </a:prstGeom>
          <a:noFill/>
        </p:spPr>
        <p:txBody>
          <a:bodyPr wrap="square" rtlCol="0">
            <a:spAutoFit/>
          </a:bodyPr>
          <a:lstStyle/>
          <a:p>
            <a:r>
              <a:rPr lang="en-GB" sz="2825" b="1" dirty="0"/>
              <a:t>Leisure</a:t>
            </a:r>
          </a:p>
        </p:txBody>
      </p:sp>
      <p:graphicFrame>
        <p:nvGraphicFramePr>
          <p:cNvPr id="17" name="Table 15">
            <a:extLst>
              <a:ext uri="{FF2B5EF4-FFF2-40B4-BE49-F238E27FC236}">
                <a16:creationId xmlns:a16="http://schemas.microsoft.com/office/drawing/2014/main" id="{45EE53E6-5A25-ABA7-2A55-A9FC8128F62A}"/>
              </a:ext>
            </a:extLst>
          </p:cNvPr>
          <p:cNvGraphicFramePr>
            <a:graphicFrameLocks noGrp="1"/>
          </p:cNvGraphicFramePr>
          <p:nvPr>
            <p:extLst>
              <p:ext uri="{D42A27DB-BD31-4B8C-83A1-F6EECF244321}">
                <p14:modId xmlns:p14="http://schemas.microsoft.com/office/powerpoint/2010/main" val="3653897303"/>
              </p:ext>
            </p:extLst>
          </p:nvPr>
        </p:nvGraphicFramePr>
        <p:xfrm>
          <a:off x="18139237" y="3324614"/>
          <a:ext cx="10915049" cy="6670211"/>
        </p:xfrm>
        <a:graphic>
          <a:graphicData uri="http://schemas.openxmlformats.org/drawingml/2006/table">
            <a:tbl>
              <a:tblPr firstRow="1" bandRow="1">
                <a:tableStyleId>{7E9639D4-E3E2-4D34-9284-5A2195B3D0D7}</a:tableStyleId>
              </a:tblPr>
              <a:tblGrid>
                <a:gridCol w="4325269">
                  <a:extLst>
                    <a:ext uri="{9D8B030D-6E8A-4147-A177-3AD203B41FA5}">
                      <a16:colId xmlns:a16="http://schemas.microsoft.com/office/drawing/2014/main" val="182832127"/>
                    </a:ext>
                  </a:extLst>
                </a:gridCol>
                <a:gridCol w="2113186">
                  <a:extLst>
                    <a:ext uri="{9D8B030D-6E8A-4147-A177-3AD203B41FA5}">
                      <a16:colId xmlns:a16="http://schemas.microsoft.com/office/drawing/2014/main" val="2991520316"/>
                    </a:ext>
                  </a:extLst>
                </a:gridCol>
                <a:gridCol w="4476594">
                  <a:extLst>
                    <a:ext uri="{9D8B030D-6E8A-4147-A177-3AD203B41FA5}">
                      <a16:colId xmlns:a16="http://schemas.microsoft.com/office/drawing/2014/main" val="2792999571"/>
                    </a:ext>
                  </a:extLst>
                </a:gridCol>
              </a:tblGrid>
              <a:tr h="1356281">
                <a:tc>
                  <a:txBody>
                    <a:bodyPr/>
                    <a:lstStyle/>
                    <a:p>
                      <a:r>
                        <a:rPr lang="en-GB" sz="2800" dirty="0"/>
                        <a:t>Leisure activity</a:t>
                      </a:r>
                    </a:p>
                  </a:txBody>
                  <a:tcPr marL="64585" marR="64585" marT="32292" marB="32292" anchor="ctr"/>
                </a:tc>
                <a:tc>
                  <a:txBody>
                    <a:bodyPr/>
                    <a:lstStyle/>
                    <a:p>
                      <a:r>
                        <a:rPr lang="en-GB" sz="2800" dirty="0"/>
                        <a:t>Average Distance (km)</a:t>
                      </a:r>
                    </a:p>
                  </a:txBody>
                  <a:tcPr marL="64585" marR="64585" marT="32292" marB="32292" anchor="ctr"/>
                </a:tc>
                <a:tc>
                  <a:txBody>
                    <a:bodyPr/>
                    <a:lstStyle/>
                    <a:p>
                      <a:r>
                        <a:rPr lang="en-GB" sz="2800" dirty="0"/>
                        <a:t>National Rank</a:t>
                      </a:r>
                    </a:p>
                    <a:p>
                      <a:r>
                        <a:rPr lang="en-GB" sz="1400" dirty="0"/>
                        <a:t>(1 being among best areas and 10 being among worst areas in country for access)</a:t>
                      </a:r>
                    </a:p>
                  </a:txBody>
                  <a:tcPr marL="64585" marR="64585" marT="32292" marB="32292" anchor="ctr"/>
                </a:tc>
                <a:extLst>
                  <a:ext uri="{0D108BD9-81ED-4DB2-BD59-A6C34878D82A}">
                    <a16:rowId xmlns:a16="http://schemas.microsoft.com/office/drawing/2014/main" val="3757765317"/>
                  </a:ext>
                </a:extLst>
              </a:tr>
              <a:tr h="851809">
                <a:tc>
                  <a:txBody>
                    <a:bodyPr/>
                    <a:lstStyle/>
                    <a:p>
                      <a:r>
                        <a:rPr lang="en-GB" sz="3200" dirty="0"/>
                        <a:t>Leisure centre</a:t>
                      </a:r>
                    </a:p>
                  </a:txBody>
                  <a:tcPr marL="64585" marR="64585" marT="32292" marB="32292" anchor="ctr"/>
                </a:tc>
                <a:tc>
                  <a:txBody>
                    <a:bodyPr/>
                    <a:lstStyle/>
                    <a:p>
                      <a:pPr algn="ctr"/>
                      <a:r>
                        <a:rPr lang="en-GB" sz="3200" dirty="0"/>
                        <a:t>1.3km</a:t>
                      </a:r>
                    </a:p>
                  </a:txBody>
                  <a:tcPr marL="64585" marR="64585" marT="32292" marB="32292" anchor="ctr"/>
                </a:tc>
                <a:tc>
                  <a:txBody>
                    <a:bodyPr/>
                    <a:lstStyle/>
                    <a:p>
                      <a:pPr algn="ctr"/>
                      <a:r>
                        <a:rPr lang="en-GB" sz="3200" dirty="0"/>
                        <a:t>3 (</a:t>
                      </a:r>
                      <a:r>
                        <a:rPr lang="en-GB" sz="3200" dirty="0">
                          <a:solidFill>
                            <a:schemeClr val="tx2"/>
                          </a:solidFill>
                        </a:rPr>
                        <a:t>easy access</a:t>
                      </a:r>
                      <a:r>
                        <a:rPr lang="en-GB" sz="3200" dirty="0"/>
                        <a:t>)</a:t>
                      </a:r>
                    </a:p>
                  </a:txBody>
                  <a:tcPr marL="64585" marR="64585" marT="32292" marB="32292" anchor="ctr"/>
                </a:tc>
                <a:extLst>
                  <a:ext uri="{0D108BD9-81ED-4DB2-BD59-A6C34878D82A}">
                    <a16:rowId xmlns:a16="http://schemas.microsoft.com/office/drawing/2014/main" val="2945664029"/>
                  </a:ext>
                </a:extLst>
              </a:tr>
              <a:tr h="1054885">
                <a:tc>
                  <a:txBody>
                    <a:bodyPr/>
                    <a:lstStyle/>
                    <a:p>
                      <a:r>
                        <a:rPr lang="en-GB" sz="3200" dirty="0"/>
                        <a:t>Fast food store</a:t>
                      </a:r>
                    </a:p>
                  </a:txBody>
                  <a:tcPr marL="64585" marR="64585" marT="32292" marB="32292" anchor="ctr"/>
                </a:tc>
                <a:tc>
                  <a:txBody>
                    <a:bodyPr/>
                    <a:lstStyle/>
                    <a:p>
                      <a:pPr algn="ctr"/>
                      <a:r>
                        <a:rPr lang="en-GB" sz="3200" dirty="0"/>
                        <a:t>0.9km</a:t>
                      </a:r>
                    </a:p>
                  </a:txBody>
                  <a:tcPr marL="64585" marR="64585" marT="32292" marB="32292" anchor="ctr"/>
                </a:tc>
                <a:tc>
                  <a:txBody>
                    <a:bodyPr/>
                    <a:lstStyle/>
                    <a:p>
                      <a:pPr algn="ctr"/>
                      <a:r>
                        <a:rPr lang="en-GB" sz="3200" dirty="0"/>
                        <a:t>7 (</a:t>
                      </a:r>
                      <a:r>
                        <a:rPr lang="en-GB" sz="3200" dirty="0">
                          <a:solidFill>
                            <a:schemeClr val="accent4"/>
                          </a:solidFill>
                        </a:rPr>
                        <a:t>slightly poorer than average</a:t>
                      </a:r>
                      <a:r>
                        <a:rPr lang="en-GB" sz="3200" dirty="0"/>
                        <a:t>)</a:t>
                      </a:r>
                    </a:p>
                  </a:txBody>
                  <a:tcPr marL="64585" marR="64585" marT="32292" marB="32292" anchor="ctr"/>
                </a:tc>
                <a:extLst>
                  <a:ext uri="{0D108BD9-81ED-4DB2-BD59-A6C34878D82A}">
                    <a16:rowId xmlns:a16="http://schemas.microsoft.com/office/drawing/2014/main" val="3080282071"/>
                  </a:ext>
                </a:extLst>
              </a:tr>
              <a:tr h="851809">
                <a:tc>
                  <a:txBody>
                    <a:bodyPr/>
                    <a:lstStyle/>
                    <a:p>
                      <a:r>
                        <a:rPr lang="en-GB" sz="3200" dirty="0"/>
                        <a:t>Gambling outlet</a:t>
                      </a:r>
                    </a:p>
                  </a:txBody>
                  <a:tcPr marL="64585" marR="64585" marT="32292" marB="32292" anchor="ctr"/>
                </a:tc>
                <a:tc>
                  <a:txBody>
                    <a:bodyPr/>
                    <a:lstStyle/>
                    <a:p>
                      <a:pPr algn="ctr"/>
                      <a:r>
                        <a:rPr lang="en-GB" sz="3200" dirty="0"/>
                        <a:t>1.2km</a:t>
                      </a:r>
                    </a:p>
                  </a:txBody>
                  <a:tcPr marL="64585" marR="64585" marT="32292" marB="32292" anchor="ctr"/>
                </a:tc>
                <a:tc>
                  <a:txBody>
                    <a:bodyPr/>
                    <a:lstStyle/>
                    <a:p>
                      <a:pPr algn="ctr"/>
                      <a:r>
                        <a:rPr lang="en-GB" sz="3200" dirty="0"/>
                        <a:t>6 (</a:t>
                      </a:r>
                      <a:r>
                        <a:rPr lang="en-GB" sz="3200" dirty="0">
                          <a:solidFill>
                            <a:schemeClr val="accent4"/>
                          </a:solidFill>
                        </a:rPr>
                        <a:t>about average</a:t>
                      </a:r>
                      <a:r>
                        <a:rPr lang="en-GB" sz="3200" dirty="0"/>
                        <a:t>)</a:t>
                      </a:r>
                    </a:p>
                  </a:txBody>
                  <a:tcPr marL="64585" marR="64585" marT="32292" marB="32292" anchor="ctr"/>
                </a:tc>
                <a:extLst>
                  <a:ext uri="{0D108BD9-81ED-4DB2-BD59-A6C34878D82A}">
                    <a16:rowId xmlns:a16="http://schemas.microsoft.com/office/drawing/2014/main" val="802898498"/>
                  </a:ext>
                </a:extLst>
              </a:tr>
              <a:tr h="851809">
                <a:tc>
                  <a:txBody>
                    <a:bodyPr/>
                    <a:lstStyle/>
                    <a:p>
                      <a:r>
                        <a:rPr lang="en-GB" sz="3200" dirty="0"/>
                        <a:t>Off licence</a:t>
                      </a:r>
                    </a:p>
                  </a:txBody>
                  <a:tcPr marL="64585" marR="64585" marT="32292" marB="32292" anchor="ctr"/>
                </a:tc>
                <a:tc>
                  <a:txBody>
                    <a:bodyPr/>
                    <a:lstStyle/>
                    <a:p>
                      <a:pPr algn="ctr"/>
                      <a:r>
                        <a:rPr lang="en-GB" sz="3200" dirty="0"/>
                        <a:t>11.1km</a:t>
                      </a:r>
                    </a:p>
                  </a:txBody>
                  <a:tcPr marL="64585" marR="64585" marT="32292" marB="32292" anchor="ctr"/>
                </a:tc>
                <a:tc>
                  <a:txBody>
                    <a:bodyPr/>
                    <a:lstStyle/>
                    <a:p>
                      <a:pPr algn="ctr"/>
                      <a:r>
                        <a:rPr lang="en-GB" sz="3200" dirty="0"/>
                        <a:t>2 (</a:t>
                      </a:r>
                      <a:r>
                        <a:rPr lang="en-GB" sz="3200" dirty="0">
                          <a:solidFill>
                            <a:schemeClr val="tx2"/>
                          </a:solidFill>
                        </a:rPr>
                        <a:t>easy access</a:t>
                      </a:r>
                      <a:r>
                        <a:rPr lang="en-GB" sz="3200" dirty="0"/>
                        <a:t>)</a:t>
                      </a:r>
                    </a:p>
                  </a:txBody>
                  <a:tcPr marL="64585" marR="64585" marT="32292" marB="32292" anchor="ctr"/>
                </a:tc>
                <a:extLst>
                  <a:ext uri="{0D108BD9-81ED-4DB2-BD59-A6C34878D82A}">
                    <a16:rowId xmlns:a16="http://schemas.microsoft.com/office/drawing/2014/main" val="355072888"/>
                  </a:ext>
                </a:extLst>
              </a:tr>
              <a:tr h="851809">
                <a:tc>
                  <a:txBody>
                    <a:bodyPr/>
                    <a:lstStyle/>
                    <a:p>
                      <a:r>
                        <a:rPr lang="en-GB" sz="3200" dirty="0"/>
                        <a:t>Pub/bar/nightclub</a:t>
                      </a:r>
                    </a:p>
                  </a:txBody>
                  <a:tcPr marL="64585" marR="64585" marT="32292" marB="32292" anchor="ctr"/>
                </a:tc>
                <a:tc>
                  <a:txBody>
                    <a:bodyPr/>
                    <a:lstStyle/>
                    <a:p>
                      <a:pPr algn="ctr"/>
                      <a:r>
                        <a:rPr lang="en-GB" sz="3200" dirty="0"/>
                        <a:t>0.8km</a:t>
                      </a:r>
                    </a:p>
                  </a:txBody>
                  <a:tcPr marL="64585" marR="64585" marT="32292" marB="32292" anchor="ctr"/>
                </a:tc>
                <a:tc>
                  <a:txBody>
                    <a:bodyPr/>
                    <a:lstStyle/>
                    <a:p>
                      <a:pPr algn="ctr"/>
                      <a:r>
                        <a:rPr lang="en-GB" sz="3200" dirty="0"/>
                        <a:t>8 (</a:t>
                      </a:r>
                      <a:r>
                        <a:rPr lang="en-GB" sz="3200" dirty="0">
                          <a:solidFill>
                            <a:srgbClr val="FF0000"/>
                          </a:solidFill>
                        </a:rPr>
                        <a:t>poor access</a:t>
                      </a:r>
                      <a:r>
                        <a:rPr lang="en-GB" sz="3200" dirty="0"/>
                        <a:t>)</a:t>
                      </a:r>
                    </a:p>
                  </a:txBody>
                  <a:tcPr marL="64585" marR="64585" marT="32292" marB="32292" anchor="ctr"/>
                </a:tc>
                <a:extLst>
                  <a:ext uri="{0D108BD9-81ED-4DB2-BD59-A6C34878D82A}">
                    <a16:rowId xmlns:a16="http://schemas.microsoft.com/office/drawing/2014/main" val="266067937"/>
                  </a:ext>
                </a:extLst>
              </a:tr>
              <a:tr h="851809">
                <a:tc>
                  <a:txBody>
                    <a:bodyPr/>
                    <a:lstStyle/>
                    <a:p>
                      <a:r>
                        <a:rPr lang="en-GB" sz="3200" dirty="0"/>
                        <a:t>Shops selling tobacco</a:t>
                      </a:r>
                    </a:p>
                  </a:txBody>
                  <a:tcPr marL="64585" marR="64585" marT="32292" marB="32292" anchor="ctr"/>
                </a:tc>
                <a:tc>
                  <a:txBody>
                    <a:bodyPr/>
                    <a:lstStyle/>
                    <a:p>
                      <a:pPr algn="ctr"/>
                      <a:r>
                        <a:rPr lang="en-GB" sz="3200" dirty="0"/>
                        <a:t>1.1km</a:t>
                      </a:r>
                    </a:p>
                  </a:txBody>
                  <a:tcPr marL="64585" marR="64585" marT="32292" marB="32292" anchor="ctr"/>
                </a:tc>
                <a:tc>
                  <a:txBody>
                    <a:bodyPr/>
                    <a:lstStyle/>
                    <a:p>
                      <a:pPr algn="ctr"/>
                      <a:r>
                        <a:rPr lang="en-GB" sz="3200" dirty="0"/>
                        <a:t>9 (</a:t>
                      </a:r>
                      <a:r>
                        <a:rPr lang="en-GB" sz="3200" dirty="0">
                          <a:solidFill>
                            <a:srgbClr val="FF0000"/>
                          </a:solidFill>
                        </a:rPr>
                        <a:t>poor access</a:t>
                      </a:r>
                      <a:r>
                        <a:rPr lang="en-GB" sz="3200" dirty="0"/>
                        <a:t>)</a:t>
                      </a:r>
                    </a:p>
                  </a:txBody>
                  <a:tcPr marL="64585" marR="64585" marT="32292" marB="32292" anchor="ctr"/>
                </a:tc>
                <a:extLst>
                  <a:ext uri="{0D108BD9-81ED-4DB2-BD59-A6C34878D82A}">
                    <a16:rowId xmlns:a16="http://schemas.microsoft.com/office/drawing/2014/main" val="3512259625"/>
                  </a:ext>
                </a:extLst>
              </a:tr>
            </a:tbl>
          </a:graphicData>
        </a:graphic>
      </p:graphicFrame>
      <p:pic>
        <p:nvPicPr>
          <p:cNvPr id="1032" name="Picture 8" descr="The Large Lake at Corporation Park © David Dixon cc-by-sa/2.0 :: Geograph  Britain and Ireland">
            <a:extLst>
              <a:ext uri="{FF2B5EF4-FFF2-40B4-BE49-F238E27FC236}">
                <a16:creationId xmlns:a16="http://schemas.microsoft.com/office/drawing/2014/main" id="{C20086B0-C72F-440A-A7B4-D584FAAD28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91831" y="11274544"/>
            <a:ext cx="5720705" cy="428500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786C2D8-4CCB-6647-CFFE-34804B9DF7F4}"/>
              </a:ext>
            </a:extLst>
          </p:cNvPr>
          <p:cNvSpPr txBox="1"/>
          <p:nvPr/>
        </p:nvSpPr>
        <p:spPr>
          <a:xfrm>
            <a:off x="14122187" y="15546774"/>
            <a:ext cx="11567096" cy="4678845"/>
          </a:xfrm>
          <a:prstGeom prst="rect">
            <a:avLst/>
          </a:prstGeom>
          <a:noFill/>
        </p:spPr>
        <p:txBody>
          <a:bodyPr wrap="square" rtlCol="0">
            <a:spAutoFit/>
          </a:bodyPr>
          <a:lstStyle/>
          <a:p>
            <a:r>
              <a:rPr lang="en-GB" sz="3955" dirty="0"/>
              <a:t>Faversham has </a:t>
            </a:r>
            <a:r>
              <a:rPr lang="en-GB" sz="3955" b="1" dirty="0">
                <a:solidFill>
                  <a:schemeClr val="accent5"/>
                </a:solidFill>
              </a:rPr>
              <a:t>good access </a:t>
            </a:r>
            <a:r>
              <a:rPr lang="en-GB" sz="3955" b="1" dirty="0"/>
              <a:t>(compared to the rest of the country) </a:t>
            </a:r>
            <a:r>
              <a:rPr lang="en-GB" sz="3955" dirty="0"/>
              <a:t>to </a:t>
            </a:r>
            <a:r>
              <a:rPr lang="en-GB" sz="3955" b="1" dirty="0"/>
              <a:t>ACTIVE GREEN </a:t>
            </a:r>
            <a:r>
              <a:rPr lang="en-GB" sz="3955" dirty="0"/>
              <a:t>spaces where people can exercise and undertake active leisure activities alone or in groups</a:t>
            </a:r>
          </a:p>
          <a:p>
            <a:endParaRPr lang="en-GB" sz="2119" dirty="0"/>
          </a:p>
          <a:p>
            <a:r>
              <a:rPr lang="en-GB" sz="3955" dirty="0"/>
              <a:t>Faversham has </a:t>
            </a:r>
            <a:r>
              <a:rPr lang="en-GB" sz="3955" b="1" dirty="0">
                <a:solidFill>
                  <a:schemeClr val="accent5"/>
                </a:solidFill>
              </a:rPr>
              <a:t>slightly poorer than average </a:t>
            </a:r>
            <a:r>
              <a:rPr lang="en-GB" sz="3955" dirty="0"/>
              <a:t>access to </a:t>
            </a:r>
            <a:r>
              <a:rPr lang="en-GB" sz="3955" b="1" dirty="0"/>
              <a:t>PASSIVE GREEN </a:t>
            </a:r>
            <a:r>
              <a:rPr lang="en-GB" sz="3955" dirty="0"/>
              <a:t>space for sitting, socialising or passive recreation </a:t>
            </a:r>
          </a:p>
        </p:txBody>
      </p:sp>
      <p:graphicFrame>
        <p:nvGraphicFramePr>
          <p:cNvPr id="21" name="Table 15">
            <a:extLst>
              <a:ext uri="{FF2B5EF4-FFF2-40B4-BE49-F238E27FC236}">
                <a16:creationId xmlns:a16="http://schemas.microsoft.com/office/drawing/2014/main" id="{6C2B8DAB-D19E-65F1-28F2-8CD9F54C3332}"/>
              </a:ext>
            </a:extLst>
          </p:cNvPr>
          <p:cNvGraphicFramePr>
            <a:graphicFrameLocks noGrp="1"/>
          </p:cNvGraphicFramePr>
          <p:nvPr>
            <p:extLst>
              <p:ext uri="{D42A27DB-BD31-4B8C-83A1-F6EECF244321}">
                <p14:modId xmlns:p14="http://schemas.microsoft.com/office/powerpoint/2010/main" val="255758987"/>
              </p:ext>
            </p:extLst>
          </p:nvPr>
        </p:nvGraphicFramePr>
        <p:xfrm>
          <a:off x="1005251" y="15540737"/>
          <a:ext cx="12621165" cy="5145255"/>
        </p:xfrm>
        <a:graphic>
          <a:graphicData uri="http://schemas.openxmlformats.org/drawingml/2006/table">
            <a:tbl>
              <a:tblPr firstRow="1" bandRow="1">
                <a:tableStyleId>{7E9639D4-E3E2-4D34-9284-5A2195B3D0D7}</a:tableStyleId>
              </a:tblPr>
              <a:tblGrid>
                <a:gridCol w="4207055">
                  <a:extLst>
                    <a:ext uri="{9D8B030D-6E8A-4147-A177-3AD203B41FA5}">
                      <a16:colId xmlns:a16="http://schemas.microsoft.com/office/drawing/2014/main" val="182832127"/>
                    </a:ext>
                  </a:extLst>
                </a:gridCol>
                <a:gridCol w="1495230">
                  <a:extLst>
                    <a:ext uri="{9D8B030D-6E8A-4147-A177-3AD203B41FA5}">
                      <a16:colId xmlns:a16="http://schemas.microsoft.com/office/drawing/2014/main" val="2991520316"/>
                    </a:ext>
                  </a:extLst>
                </a:gridCol>
                <a:gridCol w="6918880">
                  <a:extLst>
                    <a:ext uri="{9D8B030D-6E8A-4147-A177-3AD203B41FA5}">
                      <a16:colId xmlns:a16="http://schemas.microsoft.com/office/drawing/2014/main" val="3651586488"/>
                    </a:ext>
                  </a:extLst>
                </a:gridCol>
              </a:tblGrid>
              <a:tr h="495150">
                <a:tc>
                  <a:txBody>
                    <a:bodyPr/>
                    <a:lstStyle/>
                    <a:p>
                      <a:pPr algn="ctr"/>
                      <a:r>
                        <a:rPr lang="en-GB" sz="2800" dirty="0"/>
                        <a:t>Air quality measure</a:t>
                      </a:r>
                    </a:p>
                  </a:txBody>
                  <a:tcPr marL="64585" marR="64585" marT="32292" marB="32292"/>
                </a:tc>
                <a:tc>
                  <a:txBody>
                    <a:bodyPr/>
                    <a:lstStyle/>
                    <a:p>
                      <a:pPr algn="ctr"/>
                      <a:r>
                        <a:rPr lang="en-GB" sz="2800" dirty="0"/>
                        <a:t>Level</a:t>
                      </a:r>
                    </a:p>
                  </a:txBody>
                  <a:tcPr marL="64585" marR="64585" marT="32292" marB="32292"/>
                </a:tc>
                <a:tc>
                  <a:txBody>
                    <a:bodyPr/>
                    <a:lstStyle/>
                    <a:p>
                      <a:pPr algn="ctr"/>
                      <a:r>
                        <a:rPr lang="en-GB" sz="2800" dirty="0"/>
                        <a:t>Comparison to England</a:t>
                      </a:r>
                    </a:p>
                  </a:txBody>
                  <a:tcPr marL="64585" marR="64585" marT="32292" marB="32292"/>
                </a:tc>
                <a:extLst>
                  <a:ext uri="{0D108BD9-81ED-4DB2-BD59-A6C34878D82A}">
                    <a16:rowId xmlns:a16="http://schemas.microsoft.com/office/drawing/2014/main" val="3757765317"/>
                  </a:ext>
                </a:extLst>
              </a:tr>
              <a:tr h="1550035">
                <a:tc>
                  <a:txBody>
                    <a:bodyPr/>
                    <a:lstStyle/>
                    <a:p>
                      <a:r>
                        <a:rPr lang="en-GB" sz="3200" dirty="0"/>
                        <a:t>Level of nitrogen dioxide (NO2)</a:t>
                      </a:r>
                    </a:p>
                  </a:txBody>
                  <a:tcPr marL="64585" marR="64585" marT="32292" marB="32292" anchor="ctr"/>
                </a:tc>
                <a:tc>
                  <a:txBody>
                    <a:bodyPr/>
                    <a:lstStyle/>
                    <a:p>
                      <a:pPr algn="ctr"/>
                      <a:r>
                        <a:rPr lang="en-GB" sz="3200" dirty="0"/>
                        <a:t>11.3</a:t>
                      </a:r>
                    </a:p>
                  </a:txBody>
                  <a:tcPr marL="64585" marR="64585" marT="32292" marB="32292" anchor="ctr"/>
                </a:tc>
                <a:tc>
                  <a:txBody>
                    <a:bodyPr/>
                    <a:lstStyle/>
                    <a:p>
                      <a:pPr marL="0" marR="0" lvl="0" indent="0" algn="ctr" defTabSz="2018355" rtl="0" eaLnBrk="1" fontAlgn="auto" latinLnBrk="0" hangingPunct="1">
                        <a:lnSpc>
                          <a:spcPct val="100000"/>
                        </a:lnSpc>
                        <a:spcBef>
                          <a:spcPts val="0"/>
                        </a:spcBef>
                        <a:spcAft>
                          <a:spcPts val="0"/>
                        </a:spcAft>
                        <a:buClrTx/>
                        <a:buSzTx/>
                        <a:buFontTx/>
                        <a:buNone/>
                        <a:tabLst/>
                        <a:defRPr/>
                      </a:pPr>
                      <a:r>
                        <a:rPr lang="en-GB" sz="3200" dirty="0"/>
                        <a:t>Average compared to </a:t>
                      </a:r>
                    </a:p>
                    <a:p>
                      <a:pPr marL="0" marR="0" lvl="0" indent="0" algn="ctr" defTabSz="2018355" rtl="0" eaLnBrk="1" fontAlgn="auto" latinLnBrk="0" hangingPunct="1">
                        <a:lnSpc>
                          <a:spcPct val="100000"/>
                        </a:lnSpc>
                        <a:spcBef>
                          <a:spcPts val="0"/>
                        </a:spcBef>
                        <a:spcAft>
                          <a:spcPts val="0"/>
                        </a:spcAft>
                        <a:buClrTx/>
                        <a:buSzTx/>
                        <a:buFontTx/>
                        <a:buNone/>
                        <a:tabLst/>
                        <a:defRPr/>
                      </a:pPr>
                      <a:r>
                        <a:rPr lang="en-GB" sz="3200" dirty="0"/>
                        <a:t>        other areas across England</a:t>
                      </a:r>
                    </a:p>
                    <a:p>
                      <a:pPr algn="ctr"/>
                      <a:endParaRPr lang="en-GB" sz="3200" dirty="0"/>
                    </a:p>
                  </a:txBody>
                  <a:tcPr marL="64585" marR="64585" marT="32292" marB="32292" anchor="ctr"/>
                </a:tc>
                <a:extLst>
                  <a:ext uri="{0D108BD9-81ED-4DB2-BD59-A6C34878D82A}">
                    <a16:rowId xmlns:a16="http://schemas.microsoft.com/office/drawing/2014/main" val="2945664029"/>
                  </a:ext>
                </a:extLst>
              </a:tr>
              <a:tr h="1550035">
                <a:tc>
                  <a:txBody>
                    <a:bodyPr/>
                    <a:lstStyle/>
                    <a:p>
                      <a:r>
                        <a:rPr lang="en-GB" sz="3200" dirty="0"/>
                        <a:t>Particulate matter (PM10)</a:t>
                      </a:r>
                    </a:p>
                  </a:txBody>
                  <a:tcPr marL="64585" marR="64585" marT="32292" marB="32292" anchor="ctr"/>
                </a:tc>
                <a:tc>
                  <a:txBody>
                    <a:bodyPr/>
                    <a:lstStyle/>
                    <a:p>
                      <a:pPr algn="ctr"/>
                      <a:r>
                        <a:rPr lang="en-GB" sz="3200" dirty="0"/>
                        <a:t>15.3</a:t>
                      </a:r>
                    </a:p>
                  </a:txBody>
                  <a:tcPr marL="64585" marR="64585" marT="32292" marB="32292" anchor="ctr"/>
                </a:tc>
                <a:tc>
                  <a:txBody>
                    <a:bodyPr/>
                    <a:lstStyle/>
                    <a:p>
                      <a:pPr marL="0" marR="0" lvl="0" indent="0" algn="ctr" defTabSz="2018355" rtl="0" eaLnBrk="1" fontAlgn="auto" latinLnBrk="0" hangingPunct="1">
                        <a:lnSpc>
                          <a:spcPct val="100000"/>
                        </a:lnSpc>
                        <a:spcBef>
                          <a:spcPts val="0"/>
                        </a:spcBef>
                        <a:spcAft>
                          <a:spcPts val="0"/>
                        </a:spcAft>
                        <a:buClrTx/>
                        <a:buSzTx/>
                        <a:buFontTx/>
                        <a:buNone/>
                        <a:tabLst/>
                        <a:defRPr/>
                      </a:pPr>
                      <a:r>
                        <a:rPr lang="en-GB" sz="3200" dirty="0"/>
                        <a:t>          Bad (higher levels) compared</a:t>
                      </a:r>
                    </a:p>
                    <a:p>
                      <a:pPr marL="0" marR="0" lvl="0" indent="0" algn="ctr" defTabSz="2018355" rtl="0" eaLnBrk="1" fontAlgn="auto" latinLnBrk="0" hangingPunct="1">
                        <a:lnSpc>
                          <a:spcPct val="100000"/>
                        </a:lnSpc>
                        <a:spcBef>
                          <a:spcPts val="0"/>
                        </a:spcBef>
                        <a:spcAft>
                          <a:spcPts val="0"/>
                        </a:spcAft>
                        <a:buClrTx/>
                        <a:buSzTx/>
                        <a:buFontTx/>
                        <a:buNone/>
                        <a:tabLst/>
                        <a:defRPr/>
                      </a:pPr>
                      <a:r>
                        <a:rPr lang="en-GB" sz="3200" dirty="0"/>
                        <a:t>         to other areas across England</a:t>
                      </a:r>
                    </a:p>
                    <a:p>
                      <a:pPr algn="ctr"/>
                      <a:endParaRPr lang="en-GB" sz="3200" dirty="0"/>
                    </a:p>
                  </a:txBody>
                  <a:tcPr marL="64585" marR="64585" marT="32292" marB="32292" anchor="ctr"/>
                </a:tc>
                <a:extLst>
                  <a:ext uri="{0D108BD9-81ED-4DB2-BD59-A6C34878D82A}">
                    <a16:rowId xmlns:a16="http://schemas.microsoft.com/office/drawing/2014/main" val="3080282071"/>
                  </a:ext>
                </a:extLst>
              </a:tr>
              <a:tr h="1550035">
                <a:tc>
                  <a:txBody>
                    <a:bodyPr/>
                    <a:lstStyle/>
                    <a:p>
                      <a:r>
                        <a:rPr lang="en-GB" sz="3200" dirty="0"/>
                        <a:t>Level of Sulphur Dioxide</a:t>
                      </a:r>
                    </a:p>
                  </a:txBody>
                  <a:tcPr marL="64585" marR="64585" marT="32292" marB="32292" anchor="ctr"/>
                </a:tc>
                <a:tc>
                  <a:txBody>
                    <a:bodyPr/>
                    <a:lstStyle/>
                    <a:p>
                      <a:pPr algn="ctr"/>
                      <a:r>
                        <a:rPr lang="en-GB" sz="3200" dirty="0"/>
                        <a:t>0.96</a:t>
                      </a:r>
                    </a:p>
                  </a:txBody>
                  <a:tcPr marL="64585" marR="64585" marT="32292" marB="32292" anchor="ctr"/>
                </a:tc>
                <a:tc>
                  <a:txBody>
                    <a:bodyPr/>
                    <a:lstStyle/>
                    <a:p>
                      <a:pPr marL="0" marR="0" lvl="0" indent="0" algn="ctr" defTabSz="2018355" rtl="0" eaLnBrk="1" fontAlgn="auto" latinLnBrk="0" hangingPunct="1">
                        <a:lnSpc>
                          <a:spcPct val="100000"/>
                        </a:lnSpc>
                        <a:spcBef>
                          <a:spcPts val="0"/>
                        </a:spcBef>
                        <a:spcAft>
                          <a:spcPts val="0"/>
                        </a:spcAft>
                        <a:buClrTx/>
                        <a:buSzTx/>
                        <a:buFontTx/>
                        <a:buNone/>
                        <a:tabLst/>
                        <a:defRPr/>
                      </a:pPr>
                      <a:r>
                        <a:rPr lang="en-GB" sz="3200" dirty="0"/>
                        <a:t>         Good (lower) levels compared </a:t>
                      </a:r>
                    </a:p>
                    <a:p>
                      <a:pPr marL="0" marR="0" lvl="0" indent="0" algn="ctr" defTabSz="2018355" rtl="0" eaLnBrk="1" fontAlgn="auto" latinLnBrk="0" hangingPunct="1">
                        <a:lnSpc>
                          <a:spcPct val="100000"/>
                        </a:lnSpc>
                        <a:spcBef>
                          <a:spcPts val="0"/>
                        </a:spcBef>
                        <a:spcAft>
                          <a:spcPts val="0"/>
                        </a:spcAft>
                        <a:buClrTx/>
                        <a:buSzTx/>
                        <a:buFontTx/>
                        <a:buNone/>
                        <a:tabLst/>
                        <a:defRPr/>
                      </a:pPr>
                      <a:r>
                        <a:rPr lang="en-GB" sz="3200" dirty="0"/>
                        <a:t>         to other areas across England</a:t>
                      </a:r>
                    </a:p>
                    <a:p>
                      <a:pPr algn="ctr"/>
                      <a:endParaRPr lang="en-GB" sz="3200" dirty="0"/>
                    </a:p>
                  </a:txBody>
                  <a:tcPr marL="64585" marR="64585" marT="32292" marB="32292" anchor="ctr"/>
                </a:tc>
                <a:extLst>
                  <a:ext uri="{0D108BD9-81ED-4DB2-BD59-A6C34878D82A}">
                    <a16:rowId xmlns:a16="http://schemas.microsoft.com/office/drawing/2014/main" val="802898498"/>
                  </a:ext>
                </a:extLst>
              </a:tr>
            </a:tbl>
          </a:graphicData>
        </a:graphic>
      </p:graphicFrame>
      <p:pic>
        <p:nvPicPr>
          <p:cNvPr id="1044" name="Picture 20" descr="Shock, horror | - people playing football in a park and not … | Flickr">
            <a:extLst>
              <a:ext uri="{FF2B5EF4-FFF2-40B4-BE49-F238E27FC236}">
                <a16:creationId xmlns:a16="http://schemas.microsoft.com/office/drawing/2014/main" id="{7EB436DE-43E9-7CD0-21C6-6D283D05E0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343478" y="11300460"/>
            <a:ext cx="4677634" cy="350371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3E41755B-51E9-03C8-6241-7BCA372E1320}"/>
              </a:ext>
            </a:extLst>
          </p:cNvPr>
          <p:cNvSpPr txBox="1"/>
          <p:nvPr/>
        </p:nvSpPr>
        <p:spPr>
          <a:xfrm>
            <a:off x="7937674" y="11132726"/>
            <a:ext cx="5688741" cy="4309578"/>
          </a:xfrm>
          <a:prstGeom prst="rect">
            <a:avLst/>
          </a:prstGeom>
          <a:noFill/>
        </p:spPr>
        <p:txBody>
          <a:bodyPr wrap="square">
            <a:spAutoFit/>
          </a:bodyPr>
          <a:lstStyle/>
          <a:p>
            <a:r>
              <a:rPr lang="en-GB" sz="2543" b="1" dirty="0">
                <a:solidFill>
                  <a:srgbClr val="202124"/>
                </a:solidFill>
                <a:latin typeface="Google Sans"/>
              </a:rPr>
              <a:t>Nitrogen dioxide, or NO</a:t>
            </a:r>
            <a:r>
              <a:rPr lang="en-GB" sz="2543" b="1" baseline="-25000" dirty="0">
                <a:solidFill>
                  <a:srgbClr val="202124"/>
                </a:solidFill>
                <a:latin typeface="Google Sans"/>
              </a:rPr>
              <a:t>2</a:t>
            </a:r>
            <a:r>
              <a:rPr lang="en-GB" sz="2543" dirty="0">
                <a:solidFill>
                  <a:srgbClr val="202124"/>
                </a:solidFill>
                <a:latin typeface="Google Sans"/>
              </a:rPr>
              <a:t>, </a:t>
            </a:r>
            <a:r>
              <a:rPr lang="en-GB" sz="2260" dirty="0">
                <a:solidFill>
                  <a:srgbClr val="202124"/>
                </a:solidFill>
                <a:latin typeface="Google Sans"/>
              </a:rPr>
              <a:t>is </a:t>
            </a:r>
            <a:r>
              <a:rPr lang="en-GB" sz="2260" dirty="0">
                <a:solidFill>
                  <a:srgbClr val="040C28"/>
                </a:solidFill>
                <a:latin typeface="Google Sans"/>
              </a:rPr>
              <a:t>a pollutant formed </a:t>
            </a:r>
            <a:r>
              <a:rPr lang="en-GB" sz="2260" dirty="0">
                <a:solidFill>
                  <a:srgbClr val="202124"/>
                </a:solidFill>
                <a:latin typeface="Google Sans"/>
              </a:rPr>
              <a:t>when fossil fuels such as coal, oil, gas or diesel are burned at high temperatures.</a:t>
            </a:r>
          </a:p>
          <a:p>
            <a:endParaRPr lang="en-GB" sz="848" dirty="0">
              <a:solidFill>
                <a:srgbClr val="202124"/>
              </a:solidFill>
              <a:latin typeface="Google Sans"/>
            </a:endParaRPr>
          </a:p>
          <a:p>
            <a:r>
              <a:rPr lang="en-GB" sz="2543" b="1" dirty="0">
                <a:solidFill>
                  <a:srgbClr val="202124"/>
                </a:solidFill>
                <a:latin typeface="Google Sans"/>
              </a:rPr>
              <a:t>Particle pollution </a:t>
            </a:r>
            <a:r>
              <a:rPr lang="en-GB" sz="2260" dirty="0">
                <a:solidFill>
                  <a:srgbClr val="202124"/>
                </a:solidFill>
                <a:latin typeface="Google Sans"/>
              </a:rPr>
              <a:t>— also called particulate matter (PM) — is </a:t>
            </a:r>
            <a:r>
              <a:rPr lang="en-GB" sz="2260" dirty="0">
                <a:solidFill>
                  <a:srgbClr val="040C28"/>
                </a:solidFill>
                <a:latin typeface="Google Sans"/>
              </a:rPr>
              <a:t>made up of particles (tiny pieces) of solids or liquids that are in the air</a:t>
            </a:r>
            <a:r>
              <a:rPr lang="en-GB" sz="2260" dirty="0">
                <a:solidFill>
                  <a:srgbClr val="202124"/>
                </a:solidFill>
                <a:latin typeface="Google Sans"/>
              </a:rPr>
              <a:t>. These particles may include: Dust. Dirt. Soot.</a:t>
            </a:r>
          </a:p>
          <a:p>
            <a:endParaRPr lang="en-GB" sz="848" dirty="0">
              <a:solidFill>
                <a:srgbClr val="202124"/>
              </a:solidFill>
              <a:latin typeface="Google Sans"/>
            </a:endParaRPr>
          </a:p>
          <a:p>
            <a:r>
              <a:rPr lang="en-GB" sz="2543" b="1" dirty="0">
                <a:solidFill>
                  <a:srgbClr val="202124"/>
                </a:solidFill>
                <a:latin typeface="Google Sans"/>
              </a:rPr>
              <a:t>Sulphur dioxide (SO</a:t>
            </a:r>
            <a:r>
              <a:rPr lang="en-GB" sz="2543" b="1" baseline="-25000" dirty="0">
                <a:solidFill>
                  <a:srgbClr val="202124"/>
                </a:solidFill>
                <a:latin typeface="Google Sans"/>
              </a:rPr>
              <a:t>2</a:t>
            </a:r>
            <a:r>
              <a:rPr lang="en-GB" sz="2543" b="1" dirty="0">
                <a:solidFill>
                  <a:srgbClr val="202124"/>
                </a:solidFill>
                <a:latin typeface="Google Sans"/>
              </a:rPr>
              <a:t>) </a:t>
            </a:r>
            <a:r>
              <a:rPr lang="en-GB" sz="2260" dirty="0">
                <a:solidFill>
                  <a:srgbClr val="202124"/>
                </a:solidFill>
                <a:latin typeface="Google Sans"/>
              </a:rPr>
              <a:t>emissions are from burning fossil fuels. There has been a general decrease in SO</a:t>
            </a:r>
            <a:r>
              <a:rPr lang="en-GB" sz="2260" baseline="-25000" dirty="0">
                <a:solidFill>
                  <a:srgbClr val="202124"/>
                </a:solidFill>
                <a:latin typeface="Google Sans"/>
              </a:rPr>
              <a:t>2</a:t>
            </a:r>
            <a:r>
              <a:rPr lang="en-GB" sz="2260" dirty="0">
                <a:solidFill>
                  <a:srgbClr val="202124"/>
                </a:solidFill>
                <a:latin typeface="Google Sans"/>
              </a:rPr>
              <a:t> since 2019 when lower sulphur content fuels were prioritised.</a:t>
            </a:r>
          </a:p>
        </p:txBody>
      </p:sp>
      <p:sp>
        <p:nvSpPr>
          <p:cNvPr id="26" name="Arrow: Down 25">
            <a:extLst>
              <a:ext uri="{FF2B5EF4-FFF2-40B4-BE49-F238E27FC236}">
                <a16:creationId xmlns:a16="http://schemas.microsoft.com/office/drawing/2014/main" id="{48CC7E15-980E-BA95-65D5-9B9CAAC655B8}"/>
              </a:ext>
            </a:extLst>
          </p:cNvPr>
          <p:cNvSpPr/>
          <p:nvPr/>
        </p:nvSpPr>
        <p:spPr>
          <a:xfrm>
            <a:off x="7316432" y="19397571"/>
            <a:ext cx="517352" cy="10495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1"/>
          </a:p>
        </p:txBody>
      </p:sp>
      <p:sp>
        <p:nvSpPr>
          <p:cNvPr id="28" name="Arrow: Down 27">
            <a:extLst>
              <a:ext uri="{FF2B5EF4-FFF2-40B4-BE49-F238E27FC236}">
                <a16:creationId xmlns:a16="http://schemas.microsoft.com/office/drawing/2014/main" id="{EA9BFC46-5DD6-DD37-B38A-98EF88BC32AA}"/>
              </a:ext>
            </a:extLst>
          </p:cNvPr>
          <p:cNvSpPr/>
          <p:nvPr/>
        </p:nvSpPr>
        <p:spPr>
          <a:xfrm rot="10800000">
            <a:off x="7315833" y="17815728"/>
            <a:ext cx="517352" cy="1049503"/>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1271"/>
          </a:p>
        </p:txBody>
      </p:sp>
      <p:sp>
        <p:nvSpPr>
          <p:cNvPr id="29" name="Arrow: Left-Right 28">
            <a:extLst>
              <a:ext uri="{FF2B5EF4-FFF2-40B4-BE49-F238E27FC236}">
                <a16:creationId xmlns:a16="http://schemas.microsoft.com/office/drawing/2014/main" id="{391C79D9-926C-9D34-0F1A-E18B86C70373}"/>
              </a:ext>
            </a:extLst>
          </p:cNvPr>
          <p:cNvSpPr/>
          <p:nvPr/>
        </p:nvSpPr>
        <p:spPr>
          <a:xfrm>
            <a:off x="7102052" y="16424683"/>
            <a:ext cx="835339" cy="479158"/>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271"/>
          </a:p>
        </p:txBody>
      </p:sp>
      <p:sp>
        <p:nvSpPr>
          <p:cNvPr id="30" name="Cloud 29">
            <a:extLst>
              <a:ext uri="{FF2B5EF4-FFF2-40B4-BE49-F238E27FC236}">
                <a16:creationId xmlns:a16="http://schemas.microsoft.com/office/drawing/2014/main" id="{E34C6B4A-0DA8-ECDF-FD4B-F281DD77C8E2}"/>
              </a:ext>
            </a:extLst>
          </p:cNvPr>
          <p:cNvSpPr/>
          <p:nvPr/>
        </p:nvSpPr>
        <p:spPr>
          <a:xfrm>
            <a:off x="6263040" y="11249515"/>
            <a:ext cx="1508140" cy="1132098"/>
          </a:xfrm>
          <a:prstGeom prst="cloud">
            <a:avLst/>
          </a:prstGeom>
          <a:solidFill>
            <a:schemeClr val="accent3"/>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43" dirty="0"/>
              <a:t>NO</a:t>
            </a:r>
            <a:r>
              <a:rPr lang="en-GB" sz="2543" baseline="-25000" dirty="0"/>
              <a:t>2</a:t>
            </a:r>
            <a:endParaRPr lang="en-GB" sz="2543" dirty="0"/>
          </a:p>
        </p:txBody>
      </p:sp>
      <p:sp>
        <p:nvSpPr>
          <p:cNvPr id="31" name="Cloud 30">
            <a:extLst>
              <a:ext uri="{FF2B5EF4-FFF2-40B4-BE49-F238E27FC236}">
                <a16:creationId xmlns:a16="http://schemas.microsoft.com/office/drawing/2014/main" id="{ED5F39CC-3BC7-2FDF-8CF0-CCF8E8107AB4}"/>
              </a:ext>
            </a:extLst>
          </p:cNvPr>
          <p:cNvSpPr/>
          <p:nvPr/>
        </p:nvSpPr>
        <p:spPr>
          <a:xfrm>
            <a:off x="6244991" y="14161276"/>
            <a:ext cx="1508140" cy="1132098"/>
          </a:xfrm>
          <a:custGeom>
            <a:avLst/>
            <a:gdLst>
              <a:gd name="connsiteX0" fmla="*/ 136151 w 1508140"/>
              <a:gd name="connsiteY0" fmla="*/ 376579 h 1132098"/>
              <a:gd name="connsiteX1" fmla="*/ 196302 w 1508140"/>
              <a:gd name="connsiteY1" fmla="*/ 181004 h 1132098"/>
              <a:gd name="connsiteX2" fmla="*/ 488923 w 1508140"/>
              <a:gd name="connsiteY2" fmla="*/ 136323 h 1132098"/>
              <a:gd name="connsiteX3" fmla="*/ 783953 w 1508140"/>
              <a:gd name="connsiteY3" fmla="*/ 89938 h 1132098"/>
              <a:gd name="connsiteX4" fmla="*/ 898914 w 1508140"/>
              <a:gd name="connsiteY4" fmla="*/ 5241 h 1132098"/>
              <a:gd name="connsiteX5" fmla="*/ 1041489 w 1508140"/>
              <a:gd name="connsiteY5" fmla="*/ 65017 h 1132098"/>
              <a:gd name="connsiteX6" fmla="*/ 1238036 w 1508140"/>
              <a:gd name="connsiteY6" fmla="*/ 18082 h 1132098"/>
              <a:gd name="connsiteX7" fmla="*/ 1337706 w 1508140"/>
              <a:gd name="connsiteY7" fmla="*/ 146124 h 1132098"/>
              <a:gd name="connsiteX8" fmla="*/ 1465618 w 1508140"/>
              <a:gd name="connsiteY8" fmla="*/ 270393 h 1132098"/>
              <a:gd name="connsiteX9" fmla="*/ 1459893 w 1508140"/>
              <a:gd name="connsiteY9" fmla="*/ 405144 h 1132098"/>
              <a:gd name="connsiteX10" fmla="*/ 1501716 w 1508140"/>
              <a:gd name="connsiteY10" fmla="*/ 611175 h 1132098"/>
              <a:gd name="connsiteX11" fmla="*/ 1305797 w 1508140"/>
              <a:gd name="connsiteY11" fmla="*/ 791525 h 1132098"/>
              <a:gd name="connsiteX12" fmla="*/ 1235662 w 1508140"/>
              <a:gd name="connsiteY12" fmla="*/ 946061 h 1132098"/>
              <a:gd name="connsiteX13" fmla="*/ 996873 w 1508140"/>
              <a:gd name="connsiteY13" fmla="*/ 964772 h 1132098"/>
              <a:gd name="connsiteX14" fmla="*/ 826230 w 1508140"/>
              <a:gd name="connsiteY14" fmla="*/ 1129634 h 1132098"/>
              <a:gd name="connsiteX15" fmla="*/ 575327 w 1508140"/>
              <a:gd name="connsiteY15" fmla="*/ 1029003 h 1132098"/>
              <a:gd name="connsiteX16" fmla="*/ 202621 w 1508140"/>
              <a:gd name="connsiteY16" fmla="*/ 929578 h 1132098"/>
              <a:gd name="connsiteX17" fmla="*/ 38750 w 1508140"/>
              <a:gd name="connsiteY17" fmla="*/ 818936 h 1132098"/>
              <a:gd name="connsiteX18" fmla="*/ 73766 w 1508140"/>
              <a:gd name="connsiteY18" fmla="*/ 669588 h 1132098"/>
              <a:gd name="connsiteX19" fmla="*/ -175 w 1508140"/>
              <a:gd name="connsiteY19" fmla="*/ 516362 h 1132098"/>
              <a:gd name="connsiteX20" fmla="*/ 134859 w 1508140"/>
              <a:gd name="connsiteY20" fmla="*/ 380170 h 1132098"/>
              <a:gd name="connsiteX21" fmla="*/ 136151 w 1508140"/>
              <a:gd name="connsiteY21" fmla="*/ 376579 h 1132098"/>
              <a:gd name="connsiteX0" fmla="*/ 163835 w 1508140"/>
              <a:gd name="connsiteY0" fmla="*/ 685993 h 1132098"/>
              <a:gd name="connsiteX1" fmla="*/ 75407 w 1508140"/>
              <a:gd name="connsiteY1" fmla="*/ 665107 h 1132098"/>
              <a:gd name="connsiteX2" fmla="*/ 241860 w 1508140"/>
              <a:gd name="connsiteY2" fmla="*/ 914562 h 1132098"/>
              <a:gd name="connsiteX3" fmla="*/ 203179 w 1508140"/>
              <a:gd name="connsiteY3" fmla="*/ 924546 h 1132098"/>
              <a:gd name="connsiteX4" fmla="*/ 575257 w 1508140"/>
              <a:gd name="connsiteY4" fmla="*/ 1024391 h 1132098"/>
              <a:gd name="connsiteX5" fmla="*/ 551937 w 1508140"/>
              <a:gd name="connsiteY5" fmla="*/ 978793 h 1132098"/>
              <a:gd name="connsiteX6" fmla="*/ 1006369 w 1508140"/>
              <a:gd name="connsiteY6" fmla="*/ 910683 h 1132098"/>
              <a:gd name="connsiteX7" fmla="*/ 997048 w 1508140"/>
              <a:gd name="connsiteY7" fmla="*/ 960710 h 1132098"/>
              <a:gd name="connsiteX8" fmla="*/ 1191465 w 1508140"/>
              <a:gd name="connsiteY8" fmla="*/ 601531 h 1132098"/>
              <a:gd name="connsiteX9" fmla="*/ 1304960 w 1508140"/>
              <a:gd name="connsiteY9" fmla="*/ 788537 h 1132098"/>
              <a:gd name="connsiteX10" fmla="*/ 1459195 w 1508140"/>
              <a:gd name="connsiteY10" fmla="*/ 402366 h 1132098"/>
              <a:gd name="connsiteX11" fmla="*/ 1408644 w 1508140"/>
              <a:gd name="connsiteY11" fmla="*/ 472493 h 1132098"/>
              <a:gd name="connsiteX12" fmla="*/ 1337915 w 1508140"/>
              <a:gd name="connsiteY12" fmla="*/ 142193 h 1132098"/>
              <a:gd name="connsiteX13" fmla="*/ 1340568 w 1508140"/>
              <a:gd name="connsiteY13" fmla="*/ 175317 h 1132098"/>
              <a:gd name="connsiteX14" fmla="*/ 1015131 w 1508140"/>
              <a:gd name="connsiteY14" fmla="*/ 103566 h 1132098"/>
              <a:gd name="connsiteX15" fmla="*/ 1041035 w 1508140"/>
              <a:gd name="connsiteY15" fmla="*/ 61321 h 1132098"/>
              <a:gd name="connsiteX16" fmla="*/ 772956 w 1508140"/>
              <a:gd name="connsiteY16" fmla="*/ 123692 h 1132098"/>
              <a:gd name="connsiteX17" fmla="*/ 785489 w 1508140"/>
              <a:gd name="connsiteY17" fmla="*/ 87265 h 1132098"/>
              <a:gd name="connsiteX18" fmla="*/ 488749 w 1508140"/>
              <a:gd name="connsiteY18" fmla="*/ 136061 h 1132098"/>
              <a:gd name="connsiteX19" fmla="*/ 534132 w 1508140"/>
              <a:gd name="connsiteY19" fmla="*/ 171387 h 1132098"/>
              <a:gd name="connsiteX20" fmla="*/ 144076 w 1508140"/>
              <a:gd name="connsiteY20" fmla="*/ 413766 h 1132098"/>
              <a:gd name="connsiteX21" fmla="*/ 136151 w 1508140"/>
              <a:gd name="connsiteY21" fmla="*/ 376579 h 1132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08140" h="1132098" fill="none" extrusionOk="0">
                <a:moveTo>
                  <a:pt x="136151" y="376579"/>
                </a:moveTo>
                <a:cubicBezTo>
                  <a:pt x="120415" y="314009"/>
                  <a:pt x="162843" y="249456"/>
                  <a:pt x="196302" y="181004"/>
                </a:cubicBezTo>
                <a:cubicBezTo>
                  <a:pt x="246245" y="76596"/>
                  <a:pt x="393272" y="88444"/>
                  <a:pt x="488923" y="136323"/>
                </a:cubicBezTo>
                <a:cubicBezTo>
                  <a:pt x="545520" y="30661"/>
                  <a:pt x="686287" y="29747"/>
                  <a:pt x="783953" y="89938"/>
                </a:cubicBezTo>
                <a:cubicBezTo>
                  <a:pt x="806213" y="53472"/>
                  <a:pt x="857491" y="5270"/>
                  <a:pt x="898914" y="5241"/>
                </a:cubicBezTo>
                <a:cubicBezTo>
                  <a:pt x="962649" y="-8610"/>
                  <a:pt x="1001863" y="23796"/>
                  <a:pt x="1041489" y="65017"/>
                </a:cubicBezTo>
                <a:cubicBezTo>
                  <a:pt x="1081682" y="17100"/>
                  <a:pt x="1172843" y="-10871"/>
                  <a:pt x="1238036" y="18082"/>
                </a:cubicBezTo>
                <a:cubicBezTo>
                  <a:pt x="1289412" y="46425"/>
                  <a:pt x="1311003" y="86134"/>
                  <a:pt x="1337706" y="146124"/>
                </a:cubicBezTo>
                <a:cubicBezTo>
                  <a:pt x="1406416" y="163230"/>
                  <a:pt x="1445540" y="208248"/>
                  <a:pt x="1465618" y="270393"/>
                </a:cubicBezTo>
                <a:cubicBezTo>
                  <a:pt x="1478039" y="311107"/>
                  <a:pt x="1487238" y="356336"/>
                  <a:pt x="1459893" y="405144"/>
                </a:cubicBezTo>
                <a:cubicBezTo>
                  <a:pt x="1483534" y="459342"/>
                  <a:pt x="1510039" y="529576"/>
                  <a:pt x="1501716" y="611175"/>
                </a:cubicBezTo>
                <a:cubicBezTo>
                  <a:pt x="1481811" y="716648"/>
                  <a:pt x="1398114" y="778149"/>
                  <a:pt x="1305797" y="791525"/>
                </a:cubicBezTo>
                <a:cubicBezTo>
                  <a:pt x="1302621" y="850093"/>
                  <a:pt x="1270420" y="903996"/>
                  <a:pt x="1235662" y="946061"/>
                </a:cubicBezTo>
                <a:cubicBezTo>
                  <a:pt x="1185925" y="1000335"/>
                  <a:pt x="1070717" y="1009381"/>
                  <a:pt x="996873" y="964772"/>
                </a:cubicBezTo>
                <a:cubicBezTo>
                  <a:pt x="974384" y="1029080"/>
                  <a:pt x="910922" y="1125714"/>
                  <a:pt x="826230" y="1129634"/>
                </a:cubicBezTo>
                <a:cubicBezTo>
                  <a:pt x="742146" y="1158246"/>
                  <a:pt x="641728" y="1109733"/>
                  <a:pt x="575327" y="1029003"/>
                </a:cubicBezTo>
                <a:cubicBezTo>
                  <a:pt x="463382" y="1084411"/>
                  <a:pt x="297011" y="1035251"/>
                  <a:pt x="202621" y="929578"/>
                </a:cubicBezTo>
                <a:cubicBezTo>
                  <a:pt x="128627" y="934723"/>
                  <a:pt x="67962" y="897065"/>
                  <a:pt x="38750" y="818936"/>
                </a:cubicBezTo>
                <a:cubicBezTo>
                  <a:pt x="29648" y="764196"/>
                  <a:pt x="50477" y="700443"/>
                  <a:pt x="73766" y="669588"/>
                </a:cubicBezTo>
                <a:cubicBezTo>
                  <a:pt x="24175" y="644324"/>
                  <a:pt x="-4991" y="579596"/>
                  <a:pt x="-175" y="516362"/>
                </a:cubicBezTo>
                <a:cubicBezTo>
                  <a:pt x="6942" y="445767"/>
                  <a:pt x="58438" y="373230"/>
                  <a:pt x="134859" y="380170"/>
                </a:cubicBezTo>
                <a:cubicBezTo>
                  <a:pt x="135228" y="379010"/>
                  <a:pt x="135762" y="377968"/>
                  <a:pt x="136151" y="376579"/>
                </a:cubicBezTo>
                <a:close/>
              </a:path>
              <a:path w="1508140" h="1132098" fill="none" extrusionOk="0">
                <a:moveTo>
                  <a:pt x="163835" y="685993"/>
                </a:moveTo>
                <a:cubicBezTo>
                  <a:pt x="132731" y="691248"/>
                  <a:pt x="97067" y="684856"/>
                  <a:pt x="75407" y="665107"/>
                </a:cubicBezTo>
                <a:moveTo>
                  <a:pt x="241860" y="914562"/>
                </a:moveTo>
                <a:cubicBezTo>
                  <a:pt x="228095" y="920241"/>
                  <a:pt x="217251" y="926463"/>
                  <a:pt x="203179" y="924546"/>
                </a:cubicBezTo>
                <a:moveTo>
                  <a:pt x="575257" y="1024391"/>
                </a:moveTo>
                <a:cubicBezTo>
                  <a:pt x="565746" y="1008692"/>
                  <a:pt x="561580" y="991836"/>
                  <a:pt x="551937" y="978793"/>
                </a:cubicBezTo>
                <a:moveTo>
                  <a:pt x="1006369" y="910683"/>
                </a:moveTo>
                <a:cubicBezTo>
                  <a:pt x="1006900" y="926342"/>
                  <a:pt x="1001720" y="943719"/>
                  <a:pt x="997048" y="960710"/>
                </a:cubicBezTo>
                <a:moveTo>
                  <a:pt x="1191465" y="601531"/>
                </a:moveTo>
                <a:cubicBezTo>
                  <a:pt x="1261254" y="621187"/>
                  <a:pt x="1308402" y="725149"/>
                  <a:pt x="1304960" y="788537"/>
                </a:cubicBezTo>
                <a:moveTo>
                  <a:pt x="1459195" y="402366"/>
                </a:moveTo>
                <a:cubicBezTo>
                  <a:pt x="1445972" y="425797"/>
                  <a:pt x="1428797" y="445204"/>
                  <a:pt x="1408644" y="472493"/>
                </a:cubicBezTo>
                <a:moveTo>
                  <a:pt x="1337915" y="142193"/>
                </a:moveTo>
                <a:cubicBezTo>
                  <a:pt x="1338546" y="150053"/>
                  <a:pt x="1339729" y="163060"/>
                  <a:pt x="1340568" y="175317"/>
                </a:cubicBezTo>
                <a:moveTo>
                  <a:pt x="1015131" y="103566"/>
                </a:moveTo>
                <a:cubicBezTo>
                  <a:pt x="1022857" y="87060"/>
                  <a:pt x="1027690" y="73122"/>
                  <a:pt x="1041035" y="61321"/>
                </a:cubicBezTo>
                <a:moveTo>
                  <a:pt x="772956" y="123692"/>
                </a:moveTo>
                <a:cubicBezTo>
                  <a:pt x="778643" y="110558"/>
                  <a:pt x="777813" y="99361"/>
                  <a:pt x="785489" y="87265"/>
                </a:cubicBezTo>
                <a:moveTo>
                  <a:pt x="488749" y="136061"/>
                </a:moveTo>
                <a:cubicBezTo>
                  <a:pt x="508059" y="142266"/>
                  <a:pt x="523213" y="155067"/>
                  <a:pt x="534132" y="171387"/>
                </a:cubicBezTo>
                <a:moveTo>
                  <a:pt x="144076" y="413766"/>
                </a:moveTo>
                <a:cubicBezTo>
                  <a:pt x="141986" y="404401"/>
                  <a:pt x="137401" y="389643"/>
                  <a:pt x="136151" y="376579"/>
                </a:cubicBezTo>
              </a:path>
              <a:path w="1508140" h="1132098" stroke="0" extrusionOk="0">
                <a:moveTo>
                  <a:pt x="136151" y="376579"/>
                </a:moveTo>
                <a:cubicBezTo>
                  <a:pt x="124918" y="323176"/>
                  <a:pt x="149715" y="232545"/>
                  <a:pt x="196302" y="181004"/>
                </a:cubicBezTo>
                <a:cubicBezTo>
                  <a:pt x="288476" y="109857"/>
                  <a:pt x="410643" y="65119"/>
                  <a:pt x="488923" y="136323"/>
                </a:cubicBezTo>
                <a:cubicBezTo>
                  <a:pt x="553395" y="29653"/>
                  <a:pt x="688496" y="791"/>
                  <a:pt x="783953" y="89938"/>
                </a:cubicBezTo>
                <a:cubicBezTo>
                  <a:pt x="816769" y="52340"/>
                  <a:pt x="851708" y="5754"/>
                  <a:pt x="898914" y="5241"/>
                </a:cubicBezTo>
                <a:cubicBezTo>
                  <a:pt x="956086" y="-9258"/>
                  <a:pt x="1013465" y="33231"/>
                  <a:pt x="1041489" y="65017"/>
                </a:cubicBezTo>
                <a:cubicBezTo>
                  <a:pt x="1093135" y="17072"/>
                  <a:pt x="1162927" y="-20343"/>
                  <a:pt x="1238036" y="18082"/>
                </a:cubicBezTo>
                <a:cubicBezTo>
                  <a:pt x="1282627" y="51172"/>
                  <a:pt x="1316256" y="89849"/>
                  <a:pt x="1337706" y="146124"/>
                </a:cubicBezTo>
                <a:cubicBezTo>
                  <a:pt x="1395303" y="176560"/>
                  <a:pt x="1448029" y="210057"/>
                  <a:pt x="1465618" y="270393"/>
                </a:cubicBezTo>
                <a:cubicBezTo>
                  <a:pt x="1474395" y="313392"/>
                  <a:pt x="1478555" y="365452"/>
                  <a:pt x="1459893" y="405144"/>
                </a:cubicBezTo>
                <a:cubicBezTo>
                  <a:pt x="1508090" y="446568"/>
                  <a:pt x="1514380" y="531665"/>
                  <a:pt x="1501716" y="611175"/>
                </a:cubicBezTo>
                <a:cubicBezTo>
                  <a:pt x="1491408" y="712583"/>
                  <a:pt x="1398413" y="770816"/>
                  <a:pt x="1305797" y="791525"/>
                </a:cubicBezTo>
                <a:cubicBezTo>
                  <a:pt x="1297536" y="855775"/>
                  <a:pt x="1282199" y="910856"/>
                  <a:pt x="1235662" y="946061"/>
                </a:cubicBezTo>
                <a:cubicBezTo>
                  <a:pt x="1163354" y="1009739"/>
                  <a:pt x="1061269" y="1007500"/>
                  <a:pt x="996873" y="964772"/>
                </a:cubicBezTo>
                <a:cubicBezTo>
                  <a:pt x="970560" y="1043247"/>
                  <a:pt x="895288" y="1123900"/>
                  <a:pt x="826230" y="1129634"/>
                </a:cubicBezTo>
                <a:cubicBezTo>
                  <a:pt x="714312" y="1156259"/>
                  <a:pt x="629894" y="1110102"/>
                  <a:pt x="575327" y="1029003"/>
                </a:cubicBezTo>
                <a:cubicBezTo>
                  <a:pt x="461463" y="1107988"/>
                  <a:pt x="282878" y="1079681"/>
                  <a:pt x="202621" y="929578"/>
                </a:cubicBezTo>
                <a:cubicBezTo>
                  <a:pt x="120792" y="949185"/>
                  <a:pt x="57909" y="880270"/>
                  <a:pt x="38750" y="818936"/>
                </a:cubicBezTo>
                <a:cubicBezTo>
                  <a:pt x="20497" y="779981"/>
                  <a:pt x="47827" y="714741"/>
                  <a:pt x="73766" y="669588"/>
                </a:cubicBezTo>
                <a:cubicBezTo>
                  <a:pt x="28129" y="645308"/>
                  <a:pt x="3136" y="563139"/>
                  <a:pt x="-175" y="516362"/>
                </a:cubicBezTo>
                <a:cubicBezTo>
                  <a:pt x="4069" y="440239"/>
                  <a:pt x="44435" y="384330"/>
                  <a:pt x="134859" y="380170"/>
                </a:cubicBezTo>
                <a:cubicBezTo>
                  <a:pt x="135286" y="379062"/>
                  <a:pt x="135866" y="377635"/>
                  <a:pt x="136151" y="376579"/>
                </a:cubicBezTo>
                <a:close/>
              </a:path>
              <a:path w="1508140" h="1132098" fill="none" stroke="0" extrusionOk="0">
                <a:moveTo>
                  <a:pt x="163835" y="685993"/>
                </a:moveTo>
                <a:cubicBezTo>
                  <a:pt x="127431" y="685133"/>
                  <a:pt x="101708" y="682891"/>
                  <a:pt x="75407" y="665107"/>
                </a:cubicBezTo>
                <a:moveTo>
                  <a:pt x="241860" y="914562"/>
                </a:moveTo>
                <a:cubicBezTo>
                  <a:pt x="228627" y="918391"/>
                  <a:pt x="217141" y="919723"/>
                  <a:pt x="203179" y="924546"/>
                </a:cubicBezTo>
                <a:moveTo>
                  <a:pt x="575257" y="1024391"/>
                </a:moveTo>
                <a:cubicBezTo>
                  <a:pt x="566636" y="1010096"/>
                  <a:pt x="557687" y="996596"/>
                  <a:pt x="551937" y="978793"/>
                </a:cubicBezTo>
                <a:moveTo>
                  <a:pt x="1006369" y="910683"/>
                </a:moveTo>
                <a:cubicBezTo>
                  <a:pt x="1007691" y="931140"/>
                  <a:pt x="1001953" y="944958"/>
                  <a:pt x="997048" y="960710"/>
                </a:cubicBezTo>
                <a:moveTo>
                  <a:pt x="1191465" y="601531"/>
                </a:moveTo>
                <a:cubicBezTo>
                  <a:pt x="1264240" y="623444"/>
                  <a:pt x="1308011" y="714438"/>
                  <a:pt x="1304960" y="788537"/>
                </a:cubicBezTo>
                <a:moveTo>
                  <a:pt x="1459195" y="402366"/>
                </a:moveTo>
                <a:cubicBezTo>
                  <a:pt x="1440039" y="430427"/>
                  <a:pt x="1426438" y="457096"/>
                  <a:pt x="1408644" y="472493"/>
                </a:cubicBezTo>
                <a:moveTo>
                  <a:pt x="1337915" y="142193"/>
                </a:moveTo>
                <a:cubicBezTo>
                  <a:pt x="1339060" y="152472"/>
                  <a:pt x="1341770" y="165006"/>
                  <a:pt x="1340568" y="175317"/>
                </a:cubicBezTo>
                <a:moveTo>
                  <a:pt x="1015131" y="103566"/>
                </a:moveTo>
                <a:cubicBezTo>
                  <a:pt x="1017783" y="90409"/>
                  <a:pt x="1030873" y="70999"/>
                  <a:pt x="1041035" y="61321"/>
                </a:cubicBezTo>
                <a:moveTo>
                  <a:pt x="772956" y="123692"/>
                </a:moveTo>
                <a:cubicBezTo>
                  <a:pt x="772331" y="110278"/>
                  <a:pt x="781540" y="98931"/>
                  <a:pt x="785489" y="87265"/>
                </a:cubicBezTo>
                <a:moveTo>
                  <a:pt x="488749" y="136061"/>
                </a:moveTo>
                <a:cubicBezTo>
                  <a:pt x="505671" y="145814"/>
                  <a:pt x="523284" y="159806"/>
                  <a:pt x="534132" y="171387"/>
                </a:cubicBezTo>
                <a:moveTo>
                  <a:pt x="144076" y="413766"/>
                </a:moveTo>
                <a:cubicBezTo>
                  <a:pt x="140573" y="401157"/>
                  <a:pt x="139772" y="386463"/>
                  <a:pt x="136151" y="376579"/>
                </a:cubicBezTo>
              </a:path>
            </a:pathLst>
          </a:custGeom>
          <a:ln w="57150">
            <a:solidFill>
              <a:schemeClr val="accent5">
                <a:lumMod val="50000"/>
              </a:schemeClr>
            </a:solidFill>
            <a:extLst>
              <a:ext uri="{C807C97D-BFC1-408E-A445-0C87EB9F89A2}">
                <ask:lineSketchStyleProps xmlns:ask="http://schemas.microsoft.com/office/drawing/2018/sketchyshapes" sd="1050119024">
                  <a:prstGeom prst="cloud">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43" dirty="0"/>
              <a:t>SO</a:t>
            </a:r>
            <a:r>
              <a:rPr lang="en-GB" sz="2543" baseline="-25000" dirty="0"/>
              <a:t>2</a:t>
            </a:r>
            <a:endParaRPr lang="en-GB" sz="2543" dirty="0"/>
          </a:p>
        </p:txBody>
      </p:sp>
      <p:sp>
        <p:nvSpPr>
          <p:cNvPr id="1024" name="Cloud 1023">
            <a:extLst>
              <a:ext uri="{FF2B5EF4-FFF2-40B4-BE49-F238E27FC236}">
                <a16:creationId xmlns:a16="http://schemas.microsoft.com/office/drawing/2014/main" id="{5ED6364A-D8B2-D99C-356E-C98622A1332E}"/>
              </a:ext>
            </a:extLst>
          </p:cNvPr>
          <p:cNvSpPr/>
          <p:nvPr/>
        </p:nvSpPr>
        <p:spPr>
          <a:xfrm>
            <a:off x="6196275" y="12623712"/>
            <a:ext cx="1535089" cy="1132098"/>
          </a:xfrm>
          <a:prstGeom prst="cloud">
            <a:avLst/>
          </a:prstGeom>
          <a:solidFill>
            <a:srgbClr val="00B0F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43" dirty="0">
                <a:solidFill>
                  <a:schemeClr val="bg1"/>
                </a:solidFill>
              </a:rPr>
              <a:t>PM10</a:t>
            </a:r>
          </a:p>
        </p:txBody>
      </p:sp>
      <p:sp>
        <p:nvSpPr>
          <p:cNvPr id="1025" name="Oval 1024">
            <a:extLst>
              <a:ext uri="{FF2B5EF4-FFF2-40B4-BE49-F238E27FC236}">
                <a16:creationId xmlns:a16="http://schemas.microsoft.com/office/drawing/2014/main" id="{5F99E257-AFA5-8924-8CA5-D4DE5CBCEAB2}"/>
              </a:ext>
            </a:extLst>
          </p:cNvPr>
          <p:cNvSpPr/>
          <p:nvPr/>
        </p:nvSpPr>
        <p:spPr>
          <a:xfrm>
            <a:off x="6958774" y="13309733"/>
            <a:ext cx="222399" cy="188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1"/>
          </a:p>
        </p:txBody>
      </p:sp>
      <p:sp>
        <p:nvSpPr>
          <p:cNvPr id="1027" name="Oval 1026">
            <a:extLst>
              <a:ext uri="{FF2B5EF4-FFF2-40B4-BE49-F238E27FC236}">
                <a16:creationId xmlns:a16="http://schemas.microsoft.com/office/drawing/2014/main" id="{CCF42F62-CE6D-898F-E7E9-988330B5071E}"/>
              </a:ext>
            </a:extLst>
          </p:cNvPr>
          <p:cNvSpPr/>
          <p:nvPr/>
        </p:nvSpPr>
        <p:spPr>
          <a:xfrm>
            <a:off x="6418786" y="13325652"/>
            <a:ext cx="222399" cy="188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1"/>
          </a:p>
        </p:txBody>
      </p:sp>
      <p:sp>
        <p:nvSpPr>
          <p:cNvPr id="1029" name="Oval 1028">
            <a:extLst>
              <a:ext uri="{FF2B5EF4-FFF2-40B4-BE49-F238E27FC236}">
                <a16:creationId xmlns:a16="http://schemas.microsoft.com/office/drawing/2014/main" id="{2AF0F164-8842-10C2-B10F-DD2C65D82C19}"/>
              </a:ext>
            </a:extLst>
          </p:cNvPr>
          <p:cNvSpPr/>
          <p:nvPr/>
        </p:nvSpPr>
        <p:spPr>
          <a:xfrm>
            <a:off x="7394208" y="12823256"/>
            <a:ext cx="222399" cy="188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1"/>
          </a:p>
        </p:txBody>
      </p:sp>
      <p:sp>
        <p:nvSpPr>
          <p:cNvPr id="1031" name="Oval 1030">
            <a:extLst>
              <a:ext uri="{FF2B5EF4-FFF2-40B4-BE49-F238E27FC236}">
                <a16:creationId xmlns:a16="http://schemas.microsoft.com/office/drawing/2014/main" id="{503A3B78-B02D-8F51-93DF-7C14BFFA856E}"/>
              </a:ext>
            </a:extLst>
          </p:cNvPr>
          <p:cNvSpPr/>
          <p:nvPr/>
        </p:nvSpPr>
        <p:spPr>
          <a:xfrm>
            <a:off x="6435372" y="12790794"/>
            <a:ext cx="222399" cy="188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1"/>
          </a:p>
        </p:txBody>
      </p:sp>
      <p:sp>
        <p:nvSpPr>
          <p:cNvPr id="1033" name="Oval 1032">
            <a:extLst>
              <a:ext uri="{FF2B5EF4-FFF2-40B4-BE49-F238E27FC236}">
                <a16:creationId xmlns:a16="http://schemas.microsoft.com/office/drawing/2014/main" id="{5A081DDB-BBD3-FF9C-25F7-FE866C756E81}"/>
              </a:ext>
            </a:extLst>
          </p:cNvPr>
          <p:cNvSpPr/>
          <p:nvPr/>
        </p:nvSpPr>
        <p:spPr>
          <a:xfrm>
            <a:off x="7032713" y="12748212"/>
            <a:ext cx="222399" cy="188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1"/>
          </a:p>
        </p:txBody>
      </p:sp>
      <p:sp>
        <p:nvSpPr>
          <p:cNvPr id="1035" name="Oval 1034">
            <a:extLst>
              <a:ext uri="{FF2B5EF4-FFF2-40B4-BE49-F238E27FC236}">
                <a16:creationId xmlns:a16="http://schemas.microsoft.com/office/drawing/2014/main" id="{0804EB3C-1073-8DA2-DB9E-EF7CD35D2E57}"/>
              </a:ext>
            </a:extLst>
          </p:cNvPr>
          <p:cNvSpPr/>
          <p:nvPr/>
        </p:nvSpPr>
        <p:spPr>
          <a:xfrm>
            <a:off x="7340166" y="13111462"/>
            <a:ext cx="222399" cy="188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1"/>
          </a:p>
        </p:txBody>
      </p:sp>
      <p:sp>
        <p:nvSpPr>
          <p:cNvPr id="1037" name="Oval 1036">
            <a:extLst>
              <a:ext uri="{FF2B5EF4-FFF2-40B4-BE49-F238E27FC236}">
                <a16:creationId xmlns:a16="http://schemas.microsoft.com/office/drawing/2014/main" id="{D16A807C-5043-0DE9-7796-F1254AA1A586}"/>
              </a:ext>
            </a:extLst>
          </p:cNvPr>
          <p:cNvSpPr/>
          <p:nvPr/>
        </p:nvSpPr>
        <p:spPr>
          <a:xfrm>
            <a:off x="7228966" y="13358001"/>
            <a:ext cx="222399" cy="188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1"/>
          </a:p>
        </p:txBody>
      </p:sp>
      <p:sp>
        <p:nvSpPr>
          <p:cNvPr id="1039" name="Oval 1038">
            <a:extLst>
              <a:ext uri="{FF2B5EF4-FFF2-40B4-BE49-F238E27FC236}">
                <a16:creationId xmlns:a16="http://schemas.microsoft.com/office/drawing/2014/main" id="{43E9B4D0-8AA4-BEF3-854F-609A5930DF12}"/>
              </a:ext>
            </a:extLst>
          </p:cNvPr>
          <p:cNvSpPr/>
          <p:nvPr/>
        </p:nvSpPr>
        <p:spPr>
          <a:xfrm>
            <a:off x="6747564" y="12816832"/>
            <a:ext cx="222399" cy="188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1"/>
          </a:p>
        </p:txBody>
      </p:sp>
      <p:sp>
        <p:nvSpPr>
          <p:cNvPr id="1041" name="Oval 1040">
            <a:extLst>
              <a:ext uri="{FF2B5EF4-FFF2-40B4-BE49-F238E27FC236}">
                <a16:creationId xmlns:a16="http://schemas.microsoft.com/office/drawing/2014/main" id="{4BE77AF8-D8A3-5626-28C9-D0432439C8BC}"/>
              </a:ext>
            </a:extLst>
          </p:cNvPr>
          <p:cNvSpPr/>
          <p:nvPr/>
        </p:nvSpPr>
        <p:spPr>
          <a:xfrm>
            <a:off x="6292709" y="13111462"/>
            <a:ext cx="222399" cy="188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1" b="1" dirty="0"/>
          </a:p>
        </p:txBody>
      </p:sp>
      <p:sp>
        <p:nvSpPr>
          <p:cNvPr id="1043" name="Oval 1042">
            <a:extLst>
              <a:ext uri="{FF2B5EF4-FFF2-40B4-BE49-F238E27FC236}">
                <a16:creationId xmlns:a16="http://schemas.microsoft.com/office/drawing/2014/main" id="{9193FB02-854B-A611-76F0-E3EED4ABC276}"/>
              </a:ext>
            </a:extLst>
          </p:cNvPr>
          <p:cNvSpPr/>
          <p:nvPr/>
        </p:nvSpPr>
        <p:spPr>
          <a:xfrm>
            <a:off x="6659589" y="13402154"/>
            <a:ext cx="222399" cy="188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1"/>
          </a:p>
        </p:txBody>
      </p:sp>
      <p:sp>
        <p:nvSpPr>
          <p:cNvPr id="1045" name="Oval 1044">
            <a:extLst>
              <a:ext uri="{FF2B5EF4-FFF2-40B4-BE49-F238E27FC236}">
                <a16:creationId xmlns:a16="http://schemas.microsoft.com/office/drawing/2014/main" id="{59583EE3-CBE3-80F0-26F0-828F2CF0B569}"/>
              </a:ext>
            </a:extLst>
          </p:cNvPr>
          <p:cNvSpPr/>
          <p:nvPr/>
        </p:nvSpPr>
        <p:spPr>
          <a:xfrm>
            <a:off x="6905911" y="13526656"/>
            <a:ext cx="222399" cy="188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1"/>
          </a:p>
        </p:txBody>
      </p:sp>
      <p:sp>
        <p:nvSpPr>
          <p:cNvPr id="1046" name="TextBox 1045">
            <a:extLst>
              <a:ext uri="{FF2B5EF4-FFF2-40B4-BE49-F238E27FC236}">
                <a16:creationId xmlns:a16="http://schemas.microsoft.com/office/drawing/2014/main" id="{FDC2C540-9763-DD54-77D6-B4ED05D6321D}"/>
              </a:ext>
            </a:extLst>
          </p:cNvPr>
          <p:cNvSpPr txBox="1"/>
          <p:nvPr/>
        </p:nvSpPr>
        <p:spPr>
          <a:xfrm>
            <a:off x="1064272" y="10438304"/>
            <a:ext cx="27325314" cy="690189"/>
          </a:xfrm>
          <a:prstGeom prst="rect">
            <a:avLst/>
          </a:prstGeom>
          <a:noFill/>
        </p:spPr>
        <p:txBody>
          <a:bodyPr wrap="square" rtlCol="0">
            <a:spAutoFit/>
          </a:bodyPr>
          <a:lstStyle/>
          <a:p>
            <a:r>
              <a:rPr lang="en-GB" sz="3885" dirty="0"/>
              <a:t>Here we data about the air quality in Faversham:</a:t>
            </a:r>
          </a:p>
        </p:txBody>
      </p:sp>
      <p:sp>
        <p:nvSpPr>
          <p:cNvPr id="1047" name="TextBox 1046">
            <a:extLst>
              <a:ext uri="{FF2B5EF4-FFF2-40B4-BE49-F238E27FC236}">
                <a16:creationId xmlns:a16="http://schemas.microsoft.com/office/drawing/2014/main" id="{25ED5B55-1D58-A280-D0B5-23943F2B03F6}"/>
              </a:ext>
            </a:extLst>
          </p:cNvPr>
          <p:cNvSpPr txBox="1"/>
          <p:nvPr/>
        </p:nvSpPr>
        <p:spPr>
          <a:xfrm>
            <a:off x="14047164" y="10465687"/>
            <a:ext cx="27325314" cy="690189"/>
          </a:xfrm>
          <a:prstGeom prst="rect">
            <a:avLst/>
          </a:prstGeom>
          <a:noFill/>
        </p:spPr>
        <p:txBody>
          <a:bodyPr wrap="square" rtlCol="0">
            <a:spAutoFit/>
          </a:bodyPr>
          <a:lstStyle/>
          <a:p>
            <a:r>
              <a:rPr lang="en-GB" sz="3885" dirty="0"/>
              <a:t>Here we show what access to open space is like in Faversham:</a:t>
            </a:r>
          </a:p>
        </p:txBody>
      </p:sp>
      <p:sp>
        <p:nvSpPr>
          <p:cNvPr id="1048" name="TextBox 1047">
            <a:extLst>
              <a:ext uri="{FF2B5EF4-FFF2-40B4-BE49-F238E27FC236}">
                <a16:creationId xmlns:a16="http://schemas.microsoft.com/office/drawing/2014/main" id="{ECA01E66-D545-4ED4-574E-69FA35473613}"/>
              </a:ext>
            </a:extLst>
          </p:cNvPr>
          <p:cNvSpPr txBox="1"/>
          <p:nvPr/>
        </p:nvSpPr>
        <p:spPr>
          <a:xfrm>
            <a:off x="25069913" y="17968269"/>
            <a:ext cx="3899524" cy="1918217"/>
          </a:xfrm>
          <a:prstGeom prst="rect">
            <a:avLst/>
          </a:prstGeom>
          <a:noFill/>
        </p:spPr>
        <p:txBody>
          <a:bodyPr wrap="square" rtlCol="0">
            <a:spAutoFit/>
          </a:bodyPr>
          <a:lstStyle/>
          <a:p>
            <a:r>
              <a:rPr lang="en-GB" sz="3955" dirty="0"/>
              <a:t>Access to </a:t>
            </a:r>
            <a:r>
              <a:rPr lang="en-GB" sz="3955" dirty="0">
                <a:solidFill>
                  <a:srgbClr val="0070C0"/>
                </a:solidFill>
              </a:rPr>
              <a:t>water or blue space </a:t>
            </a:r>
            <a:r>
              <a:rPr lang="en-GB" sz="3955" dirty="0"/>
              <a:t>is very </a:t>
            </a:r>
            <a:r>
              <a:rPr lang="en-GB" sz="3955" b="1" dirty="0">
                <a:solidFill>
                  <a:schemeClr val="accent5"/>
                </a:solidFill>
              </a:rPr>
              <a:t>good.</a:t>
            </a:r>
            <a:endParaRPr lang="en-GB" sz="3955" dirty="0"/>
          </a:p>
        </p:txBody>
      </p:sp>
      <p:pic>
        <p:nvPicPr>
          <p:cNvPr id="1049" name="Picture 22" descr="Faversham Creek © N Chadwick cc-by-sa/2.0 :: Geograph Britain and Ireland">
            <a:extLst>
              <a:ext uri="{FF2B5EF4-FFF2-40B4-BE49-F238E27FC236}">
                <a16:creationId xmlns:a16="http://schemas.microsoft.com/office/drawing/2014/main" id="{737566B3-03CF-3942-D036-2874C63B0A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362260" y="14711962"/>
            <a:ext cx="3899524" cy="281579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A9719563-C354-47A2-AA68-50ACF3CF80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992886" y="11310190"/>
            <a:ext cx="3639301" cy="27259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CD602A9-FC3E-8737-FD4B-5A7301DCFCC6}"/>
              </a:ext>
            </a:extLst>
          </p:cNvPr>
          <p:cNvSpPr txBox="1"/>
          <p:nvPr/>
        </p:nvSpPr>
        <p:spPr>
          <a:xfrm>
            <a:off x="13911563" y="20414846"/>
            <a:ext cx="15741274" cy="874983"/>
          </a:xfrm>
          <a:prstGeom prst="rect">
            <a:avLst/>
          </a:prstGeom>
          <a:noFill/>
        </p:spPr>
        <p:txBody>
          <a:bodyPr wrap="square" rtlCol="0">
            <a:spAutoFit/>
          </a:bodyPr>
          <a:lstStyle/>
          <a:p>
            <a:r>
              <a:rPr lang="en-GB" sz="2543" b="1" dirty="0"/>
              <a:t>Data taken from Consumer Data Research Centre (</a:t>
            </a:r>
            <a:r>
              <a:rPr lang="en-GB" sz="2543" b="1" dirty="0">
                <a:hlinkClick r:id="rId12">
                  <a:extLst>
                    <a:ext uri="{A12FA001-AC4F-418D-AE19-62706E023703}">
                      <ahyp:hlinkClr xmlns:ahyp="http://schemas.microsoft.com/office/drawing/2018/hyperlinkcolor" val="tx"/>
                    </a:ext>
                  </a:extLst>
                </a:hlinkClick>
              </a:rPr>
              <a:t>https://www.cdrc.ac.uk/</a:t>
            </a:r>
            <a:r>
              <a:rPr lang="en-GB" sz="2543" b="1" dirty="0"/>
              <a:t>) Access to Health Assets and Hazards dataset - 2017</a:t>
            </a:r>
          </a:p>
        </p:txBody>
      </p:sp>
      <p:sp>
        <p:nvSpPr>
          <p:cNvPr id="5" name="TextBox 4">
            <a:extLst>
              <a:ext uri="{FF2B5EF4-FFF2-40B4-BE49-F238E27FC236}">
                <a16:creationId xmlns:a16="http://schemas.microsoft.com/office/drawing/2014/main" id="{5448A576-C56B-FE98-AC3F-FE912C8175E4}"/>
              </a:ext>
            </a:extLst>
          </p:cNvPr>
          <p:cNvSpPr txBox="1"/>
          <p:nvPr/>
        </p:nvSpPr>
        <p:spPr>
          <a:xfrm>
            <a:off x="19379758" y="656043"/>
            <a:ext cx="10116332" cy="874983"/>
          </a:xfrm>
          <a:prstGeom prst="rect">
            <a:avLst/>
          </a:prstGeom>
          <a:noFill/>
        </p:spPr>
        <p:txBody>
          <a:bodyPr wrap="square" rtlCol="0">
            <a:spAutoFit/>
          </a:bodyPr>
          <a:lstStyle/>
          <a:p>
            <a:pPr algn="r"/>
            <a:r>
              <a:rPr lang="en-GB" sz="2543" b="1" dirty="0"/>
              <a:t>Data covers Medium Super Output Areas (MSOAs) </a:t>
            </a:r>
          </a:p>
          <a:p>
            <a:pPr algn="r"/>
            <a:r>
              <a:rPr lang="en-GB" sz="2543" b="1" dirty="0"/>
              <a:t>Faversham West (Swale014) and Faversham East (Swale015)</a:t>
            </a:r>
          </a:p>
        </p:txBody>
      </p:sp>
    </p:spTree>
    <p:extLst>
      <p:ext uri="{BB962C8B-B14F-4D97-AF65-F5344CB8AC3E}">
        <p14:creationId xmlns:p14="http://schemas.microsoft.com/office/powerpoint/2010/main" val="105944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14000"/>
          </a:schemeClr>
        </a:solidFill>
        <a:effectLst/>
      </p:bgPr>
    </p:bg>
    <p:spTree>
      <p:nvGrpSpPr>
        <p:cNvPr id="1" name=""/>
        <p:cNvGrpSpPr/>
        <p:nvPr/>
      </p:nvGrpSpPr>
      <p:grpSpPr>
        <a:xfrm>
          <a:off x="0" y="0"/>
          <a:ext cx="0" cy="0"/>
          <a:chOff x="0" y="0"/>
          <a:chExt cx="0" cy="0"/>
        </a:xfrm>
      </p:grpSpPr>
      <p:sp>
        <p:nvSpPr>
          <p:cNvPr id="83" name="Oval 82">
            <a:extLst>
              <a:ext uri="{FF2B5EF4-FFF2-40B4-BE49-F238E27FC236}">
                <a16:creationId xmlns:a16="http://schemas.microsoft.com/office/drawing/2014/main" id="{F2B66350-2A5C-E5BA-FCCA-093708CEC513}"/>
              </a:ext>
            </a:extLst>
          </p:cNvPr>
          <p:cNvSpPr/>
          <p:nvPr/>
        </p:nvSpPr>
        <p:spPr>
          <a:xfrm>
            <a:off x="18868358" y="3800379"/>
            <a:ext cx="3399455" cy="2978608"/>
          </a:xfrm>
          <a:prstGeom prst="ellipse">
            <a:avLst/>
          </a:prstGeom>
          <a:solidFill>
            <a:srgbClr val="007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99"/>
          </a:p>
        </p:txBody>
      </p:sp>
      <p:sp>
        <p:nvSpPr>
          <p:cNvPr id="82" name="Oval 81">
            <a:extLst>
              <a:ext uri="{FF2B5EF4-FFF2-40B4-BE49-F238E27FC236}">
                <a16:creationId xmlns:a16="http://schemas.microsoft.com/office/drawing/2014/main" id="{F7C8642D-9BAB-825E-4147-822A6449288C}"/>
              </a:ext>
            </a:extLst>
          </p:cNvPr>
          <p:cNvSpPr/>
          <p:nvPr/>
        </p:nvSpPr>
        <p:spPr>
          <a:xfrm>
            <a:off x="18868358" y="1408250"/>
            <a:ext cx="3399456" cy="2978608"/>
          </a:xfrm>
          <a:prstGeom prst="ellipse">
            <a:avLst/>
          </a:prstGeom>
          <a:solidFill>
            <a:srgbClr val="007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99"/>
          </a:p>
        </p:txBody>
      </p:sp>
      <p:cxnSp>
        <p:nvCxnSpPr>
          <p:cNvPr id="11" name="Straight Connector 10">
            <a:extLst>
              <a:ext uri="{FF2B5EF4-FFF2-40B4-BE49-F238E27FC236}">
                <a16:creationId xmlns:a16="http://schemas.microsoft.com/office/drawing/2014/main" id="{63E4E890-9906-C584-5805-F13F4E8FCF6B}"/>
              </a:ext>
            </a:extLst>
          </p:cNvPr>
          <p:cNvCxnSpPr>
            <a:cxnSpLocks/>
          </p:cNvCxnSpPr>
          <p:nvPr/>
        </p:nvCxnSpPr>
        <p:spPr>
          <a:xfrm flipH="1">
            <a:off x="15419860" y="10994289"/>
            <a:ext cx="535849" cy="1813304"/>
          </a:xfrm>
          <a:prstGeom prst="line">
            <a:avLst/>
          </a:prstGeom>
          <a:ln w="203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92F05DC-0DB7-BF68-5465-58677B0B447B}"/>
              </a:ext>
            </a:extLst>
          </p:cNvPr>
          <p:cNvCxnSpPr>
            <a:cxnSpLocks/>
          </p:cNvCxnSpPr>
          <p:nvPr/>
        </p:nvCxnSpPr>
        <p:spPr>
          <a:xfrm>
            <a:off x="12531456" y="11905494"/>
            <a:ext cx="1833131" cy="1315213"/>
          </a:xfrm>
          <a:prstGeom prst="line">
            <a:avLst/>
          </a:prstGeom>
          <a:ln w="203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FAA9778-D693-8F51-850C-E336595442F0}"/>
              </a:ext>
            </a:extLst>
          </p:cNvPr>
          <p:cNvCxnSpPr>
            <a:cxnSpLocks/>
          </p:cNvCxnSpPr>
          <p:nvPr/>
        </p:nvCxnSpPr>
        <p:spPr>
          <a:xfrm flipV="1">
            <a:off x="12282759" y="13810769"/>
            <a:ext cx="2378857" cy="695863"/>
          </a:xfrm>
          <a:prstGeom prst="line">
            <a:avLst/>
          </a:prstGeom>
          <a:ln w="203200">
            <a:solidFill>
              <a:schemeClr val="tx1"/>
            </a:solidFill>
            <a:headEnd w="lg" len="lg"/>
            <a:tailEnd w="sm" len="sm"/>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392B573-952D-FB6A-BC51-05C7B7BED654}"/>
              </a:ext>
            </a:extLst>
          </p:cNvPr>
          <p:cNvCxnSpPr>
            <a:cxnSpLocks/>
          </p:cNvCxnSpPr>
          <p:nvPr/>
        </p:nvCxnSpPr>
        <p:spPr>
          <a:xfrm flipV="1">
            <a:off x="13641747" y="14321750"/>
            <a:ext cx="1276921" cy="2233864"/>
          </a:xfrm>
          <a:prstGeom prst="line">
            <a:avLst/>
          </a:prstGeom>
          <a:ln w="203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A1EEFB1-B903-0A40-AF50-838D3399D7B3}"/>
              </a:ext>
            </a:extLst>
          </p:cNvPr>
          <p:cNvCxnSpPr>
            <a:cxnSpLocks/>
          </p:cNvCxnSpPr>
          <p:nvPr/>
        </p:nvCxnSpPr>
        <p:spPr>
          <a:xfrm flipH="1" flipV="1">
            <a:off x="15864411" y="14093159"/>
            <a:ext cx="1480130" cy="1932063"/>
          </a:xfrm>
          <a:prstGeom prst="line">
            <a:avLst/>
          </a:prstGeom>
          <a:ln w="203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58B3E4C-73AF-3330-853D-E71B50D6F9E3}"/>
              </a:ext>
            </a:extLst>
          </p:cNvPr>
          <p:cNvCxnSpPr>
            <a:cxnSpLocks/>
          </p:cNvCxnSpPr>
          <p:nvPr/>
        </p:nvCxnSpPr>
        <p:spPr>
          <a:xfrm flipH="1">
            <a:off x="16368302" y="13577370"/>
            <a:ext cx="3014280" cy="0"/>
          </a:xfrm>
          <a:prstGeom prst="line">
            <a:avLst/>
          </a:prstGeom>
          <a:ln w="203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B2C1CB-6869-F5D9-886A-08FBE5D92085}"/>
              </a:ext>
            </a:extLst>
          </p:cNvPr>
          <p:cNvCxnSpPr>
            <a:cxnSpLocks/>
          </p:cNvCxnSpPr>
          <p:nvPr/>
        </p:nvCxnSpPr>
        <p:spPr>
          <a:xfrm flipH="1">
            <a:off x="16176857" y="11168838"/>
            <a:ext cx="3205725" cy="1912630"/>
          </a:xfrm>
          <a:prstGeom prst="line">
            <a:avLst/>
          </a:prstGeom>
          <a:ln w="203200"/>
        </p:spPr>
        <p:style>
          <a:lnRef idx="1">
            <a:schemeClr val="dk1"/>
          </a:lnRef>
          <a:fillRef idx="0">
            <a:schemeClr val="dk1"/>
          </a:fillRef>
          <a:effectRef idx="0">
            <a:schemeClr val="dk1"/>
          </a:effectRef>
          <a:fontRef idx="minor">
            <a:schemeClr val="tx1"/>
          </a:fontRef>
        </p:style>
      </p:cxnSp>
      <p:sp>
        <p:nvSpPr>
          <p:cNvPr id="2" name="Oval 1">
            <a:extLst>
              <a:ext uri="{FF2B5EF4-FFF2-40B4-BE49-F238E27FC236}">
                <a16:creationId xmlns:a16="http://schemas.microsoft.com/office/drawing/2014/main" id="{F7F0A851-00B9-3157-8CBD-59CFDFD19127}"/>
              </a:ext>
            </a:extLst>
          </p:cNvPr>
          <p:cNvSpPr/>
          <p:nvPr/>
        </p:nvSpPr>
        <p:spPr>
          <a:xfrm>
            <a:off x="6377978" y="969856"/>
            <a:ext cx="7104167" cy="6470709"/>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99"/>
          </a:p>
        </p:txBody>
      </p:sp>
      <p:sp>
        <p:nvSpPr>
          <p:cNvPr id="79" name="Rectangle 78">
            <a:extLst>
              <a:ext uri="{FF2B5EF4-FFF2-40B4-BE49-F238E27FC236}">
                <a16:creationId xmlns:a16="http://schemas.microsoft.com/office/drawing/2014/main" id="{429888CA-0EAB-4E71-127C-734B73879F6B}"/>
              </a:ext>
            </a:extLst>
          </p:cNvPr>
          <p:cNvSpPr/>
          <p:nvPr/>
        </p:nvSpPr>
        <p:spPr>
          <a:xfrm>
            <a:off x="7977552" y="2961977"/>
            <a:ext cx="2025693" cy="1772884"/>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99" dirty="0">
                <a:latin typeface="Arial" panose="020B0604020202020204" pitchFamily="34" charset="0"/>
                <a:cs typeface="Arial" panose="020B0604020202020204" pitchFamily="34" charset="0"/>
              </a:rPr>
              <a:t> </a:t>
            </a:r>
          </a:p>
          <a:p>
            <a:pPr algn="ctr"/>
            <a:r>
              <a:rPr lang="en-GB" sz="1599" b="1" u="sng" dirty="0">
                <a:latin typeface="Arial" panose="020B0604020202020204" pitchFamily="34" charset="0"/>
                <a:cs typeface="Arial" panose="020B0604020202020204" pitchFamily="34" charset="0"/>
              </a:rPr>
              <a:t>Specialist Clinics</a:t>
            </a:r>
          </a:p>
          <a:p>
            <a:pPr algn="ctr"/>
            <a:r>
              <a:rPr lang="en-GB" sz="1599" dirty="0">
                <a:latin typeface="Arial" panose="020B0604020202020204" pitchFamily="34" charset="0"/>
                <a:cs typeface="Arial" panose="020B0604020202020204" pitchFamily="34" charset="0"/>
              </a:rPr>
              <a:t>Dementia</a:t>
            </a:r>
          </a:p>
          <a:p>
            <a:pPr algn="ctr"/>
            <a:r>
              <a:rPr lang="en-GB" sz="1599" dirty="0">
                <a:latin typeface="Arial" panose="020B0604020202020204" pitchFamily="34" charset="0"/>
                <a:cs typeface="Arial" panose="020B0604020202020204" pitchFamily="34" charset="0"/>
              </a:rPr>
              <a:t>Depression</a:t>
            </a:r>
          </a:p>
          <a:p>
            <a:pPr algn="ctr"/>
            <a:r>
              <a:rPr lang="en-GB" sz="1599" dirty="0">
                <a:latin typeface="Arial" panose="020B0604020202020204" pitchFamily="34" charset="0"/>
                <a:cs typeface="Arial" panose="020B0604020202020204" pitchFamily="34" charset="0"/>
              </a:rPr>
              <a:t>Dermatology</a:t>
            </a:r>
          </a:p>
          <a:p>
            <a:pPr algn="ctr"/>
            <a:r>
              <a:rPr lang="en-GB" sz="1599" dirty="0">
                <a:latin typeface="Arial" panose="020B0604020202020204" pitchFamily="34" charset="0"/>
                <a:cs typeface="Arial" panose="020B0604020202020204" pitchFamily="34" charset="0"/>
              </a:rPr>
              <a:t>Ophthalmology</a:t>
            </a:r>
          </a:p>
        </p:txBody>
      </p:sp>
      <p:sp>
        <p:nvSpPr>
          <p:cNvPr id="61" name="Oval 60">
            <a:extLst>
              <a:ext uri="{FF2B5EF4-FFF2-40B4-BE49-F238E27FC236}">
                <a16:creationId xmlns:a16="http://schemas.microsoft.com/office/drawing/2014/main" id="{B953C5CC-1C30-FCB3-3B03-7FF109C79D43}"/>
              </a:ext>
            </a:extLst>
          </p:cNvPr>
          <p:cNvSpPr/>
          <p:nvPr/>
        </p:nvSpPr>
        <p:spPr>
          <a:xfrm>
            <a:off x="12102816" y="16332648"/>
            <a:ext cx="3052087" cy="2829959"/>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98" b="1" dirty="0">
                <a:latin typeface="Arial" panose="020B0604020202020204" pitchFamily="34" charset="0"/>
                <a:cs typeface="Arial" panose="020B0604020202020204" pitchFamily="34" charset="0"/>
              </a:rPr>
              <a:t>Pharmacists</a:t>
            </a:r>
          </a:p>
          <a:p>
            <a:pPr algn="ctr"/>
            <a:r>
              <a:rPr lang="en-GB" sz="1599" dirty="0">
                <a:latin typeface="Arial" panose="020B0604020202020204" pitchFamily="34" charset="0"/>
                <a:cs typeface="Arial" panose="020B0604020202020204" pitchFamily="34" charset="0"/>
              </a:rPr>
              <a:t>4 pharmacies</a:t>
            </a:r>
          </a:p>
          <a:p>
            <a:pPr algn="ctr"/>
            <a:endParaRPr lang="en-GB" sz="1599" dirty="0">
              <a:latin typeface="Arial" panose="020B0604020202020204" pitchFamily="34" charset="0"/>
              <a:cs typeface="Arial" panose="020B0604020202020204" pitchFamily="34" charset="0"/>
            </a:endParaRPr>
          </a:p>
          <a:p>
            <a:pPr algn="ctr"/>
            <a:endParaRPr lang="en-GB" sz="1599" dirty="0">
              <a:latin typeface="Arial" panose="020B0604020202020204" pitchFamily="34" charset="0"/>
              <a:cs typeface="Arial" panose="020B0604020202020204" pitchFamily="34" charset="0"/>
            </a:endParaRPr>
          </a:p>
        </p:txBody>
      </p:sp>
      <p:sp>
        <p:nvSpPr>
          <p:cNvPr id="58" name="Oval 57">
            <a:extLst>
              <a:ext uri="{FF2B5EF4-FFF2-40B4-BE49-F238E27FC236}">
                <a16:creationId xmlns:a16="http://schemas.microsoft.com/office/drawing/2014/main" id="{AED0222D-6543-4535-7B32-E28C341DF6B9}"/>
              </a:ext>
            </a:extLst>
          </p:cNvPr>
          <p:cNvSpPr/>
          <p:nvPr/>
        </p:nvSpPr>
        <p:spPr>
          <a:xfrm>
            <a:off x="8504321" y="7946562"/>
            <a:ext cx="4850632" cy="4889091"/>
          </a:xfrm>
          <a:prstGeom prst="ellipse">
            <a:avLst/>
          </a:prstGeom>
          <a:solidFill>
            <a:srgbClr val="C50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99" b="1" dirty="0">
              <a:latin typeface="Arial" panose="020B0604020202020204" pitchFamily="34" charset="0"/>
              <a:cs typeface="Arial" panose="020B0604020202020204" pitchFamily="34" charset="0"/>
            </a:endParaRPr>
          </a:p>
          <a:p>
            <a:pPr algn="ctr"/>
            <a:endParaRPr lang="en-GB" sz="699" b="1" dirty="0">
              <a:latin typeface="Arial" panose="020B0604020202020204" pitchFamily="34" charset="0"/>
              <a:cs typeface="Arial" panose="020B0604020202020204" pitchFamily="34" charset="0"/>
            </a:endParaRPr>
          </a:p>
          <a:p>
            <a:pPr algn="ctr"/>
            <a:endParaRPr lang="en-GB" sz="2698" b="1" dirty="0">
              <a:latin typeface="Arial" panose="020B0604020202020204" pitchFamily="34" charset="0"/>
              <a:cs typeface="Arial" panose="020B0604020202020204" pitchFamily="34" charset="0"/>
            </a:endParaRPr>
          </a:p>
          <a:p>
            <a:pPr algn="ctr"/>
            <a:r>
              <a:rPr lang="en-GB" sz="2698" b="1" dirty="0">
                <a:latin typeface="Arial" panose="020B0604020202020204" pitchFamily="34" charset="0"/>
                <a:cs typeface="Arial" panose="020B0604020202020204" pitchFamily="34" charset="0"/>
              </a:rPr>
              <a:t>Urgent Treatment Centre</a:t>
            </a:r>
          </a:p>
          <a:p>
            <a:pPr marL="228417" indent="-228417">
              <a:buFont typeface="Arial" panose="020B0604020202020204" pitchFamily="34" charset="0"/>
              <a:buChar char="•"/>
            </a:pPr>
            <a:r>
              <a:rPr lang="en-GB" sz="1599" b="1" dirty="0">
                <a:latin typeface="Arial" panose="020B0604020202020204" pitchFamily="34" charset="0"/>
                <a:cs typeface="Arial" panose="020B0604020202020204" pitchFamily="34" charset="0"/>
              </a:rPr>
              <a:t>Minor Injuries </a:t>
            </a:r>
          </a:p>
          <a:p>
            <a:pPr lvl="1"/>
            <a:r>
              <a:rPr lang="en-GB" sz="1599" dirty="0">
                <a:latin typeface="Arial" panose="020B0604020202020204" pitchFamily="34" charset="0"/>
                <a:cs typeface="Arial" panose="020B0604020202020204" pitchFamily="34" charset="0"/>
              </a:rPr>
              <a:t>Cuts, wounds, grazes, eye and ear injuries, bites, abscesses, falls, burns, strains and foreign bodies</a:t>
            </a:r>
          </a:p>
          <a:p>
            <a:pPr marL="228417" indent="-228417">
              <a:buFont typeface="Arial" panose="020B0604020202020204" pitchFamily="34" charset="0"/>
              <a:buChar char="•"/>
            </a:pPr>
            <a:r>
              <a:rPr lang="en-GB" sz="1599" b="1" dirty="0">
                <a:latin typeface="Arial" panose="020B0604020202020204" pitchFamily="34" charset="0"/>
                <a:cs typeface="Arial" panose="020B0604020202020204" pitchFamily="34" charset="0"/>
              </a:rPr>
              <a:t>Minor Illness</a:t>
            </a:r>
          </a:p>
          <a:p>
            <a:pPr lvl="1"/>
            <a:r>
              <a:rPr lang="en-GB" sz="1599" dirty="0">
                <a:latin typeface="Arial" panose="020B0604020202020204" pitchFamily="34" charset="0"/>
                <a:cs typeface="Arial" panose="020B0604020202020204" pitchFamily="34" charset="0"/>
              </a:rPr>
              <a:t>Infections, rashes, emergency contraception (morning after</a:t>
            </a:r>
          </a:p>
          <a:p>
            <a:pPr lvl="1"/>
            <a:r>
              <a:rPr lang="en-GB" sz="1599" dirty="0">
                <a:latin typeface="Arial" panose="020B0604020202020204" pitchFamily="34" charset="0"/>
                <a:cs typeface="Arial" panose="020B0604020202020204" pitchFamily="34" charset="0"/>
              </a:rPr>
              <a:t> pill), coughs and colds.</a:t>
            </a:r>
          </a:p>
          <a:p>
            <a:pPr lvl="1"/>
            <a:endParaRPr lang="en-GB" sz="1599" b="1" dirty="0">
              <a:latin typeface="Arial" panose="020B0604020202020204" pitchFamily="34" charset="0"/>
              <a:cs typeface="Arial" panose="020B0604020202020204" pitchFamily="34" charset="0"/>
            </a:endParaRPr>
          </a:p>
          <a:p>
            <a:pPr lvl="1"/>
            <a:endParaRPr lang="en-GB" sz="1599" b="1" dirty="0">
              <a:latin typeface="Arial" panose="020B0604020202020204" pitchFamily="34" charset="0"/>
              <a:cs typeface="Arial" panose="020B0604020202020204" pitchFamily="34" charset="0"/>
            </a:endParaRPr>
          </a:p>
          <a:p>
            <a:pPr marL="228417" indent="-228417">
              <a:buFont typeface="Arial" panose="020B0604020202020204" pitchFamily="34" charset="0"/>
              <a:buChar char="•"/>
            </a:pPr>
            <a:endParaRPr lang="en-GB" sz="1599" dirty="0">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FE098615-B189-E08B-FE1D-DF31CE15565C}"/>
              </a:ext>
            </a:extLst>
          </p:cNvPr>
          <p:cNvSpPr/>
          <p:nvPr/>
        </p:nvSpPr>
        <p:spPr>
          <a:xfrm>
            <a:off x="12436678" y="2235707"/>
            <a:ext cx="4836155" cy="1530758"/>
          </a:xfrm>
          <a:prstGeom prst="roundRect">
            <a:avLst>
              <a:gd name="adj" fmla="val 14299"/>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98" b="1" dirty="0">
                <a:latin typeface="Arial" panose="020B0604020202020204" pitchFamily="34" charset="0"/>
                <a:cs typeface="Arial" panose="020B0604020202020204" pitchFamily="34" charset="0"/>
              </a:rPr>
              <a:t>Two GP Practices looking after </a:t>
            </a:r>
            <a:r>
              <a:rPr lang="en-GB" sz="2698" b="1" dirty="0">
                <a:solidFill>
                  <a:schemeClr val="bg2"/>
                </a:solidFill>
                <a:latin typeface="Arial" panose="020B0604020202020204" pitchFamily="34" charset="0"/>
                <a:cs typeface="Arial" panose="020B0604020202020204" pitchFamily="34" charset="0"/>
              </a:rPr>
              <a:t>33,357</a:t>
            </a:r>
            <a:r>
              <a:rPr lang="en-GB" sz="2698" b="1" dirty="0">
                <a:latin typeface="Arial" panose="020B0604020202020204" pitchFamily="34" charset="0"/>
                <a:cs typeface="Arial" panose="020B0604020202020204" pitchFamily="34" charset="0"/>
              </a:rPr>
              <a:t> patients</a:t>
            </a:r>
          </a:p>
          <a:p>
            <a:pPr algn="ctr"/>
            <a:r>
              <a:rPr lang="en-GB" sz="899" b="1" dirty="0">
                <a:latin typeface="Arial" panose="020B0604020202020204" pitchFamily="34" charset="0"/>
                <a:cs typeface="Arial" panose="020B0604020202020204" pitchFamily="34" charset="0"/>
              </a:rPr>
              <a:t>Feb 2023</a:t>
            </a:r>
          </a:p>
          <a:p>
            <a:pPr algn="ctr"/>
            <a:endParaRPr lang="en-GB" sz="899" b="1" dirty="0">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BD164303-DA5B-93CF-8E90-63C3DCFD7DAB}"/>
              </a:ext>
            </a:extLst>
          </p:cNvPr>
          <p:cNvSpPr/>
          <p:nvPr/>
        </p:nvSpPr>
        <p:spPr>
          <a:xfrm>
            <a:off x="18605050" y="8327189"/>
            <a:ext cx="3368974" cy="3545202"/>
          </a:xfrm>
          <a:prstGeom prst="ellipse">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98" b="1" dirty="0">
              <a:latin typeface="Arial" panose="020B0604020202020204" pitchFamily="34" charset="0"/>
              <a:cs typeface="Arial" panose="020B0604020202020204" pitchFamily="34" charset="0"/>
            </a:endParaRPr>
          </a:p>
          <a:p>
            <a:pPr algn="ctr"/>
            <a:r>
              <a:rPr lang="en-GB" sz="2698" b="1" dirty="0">
                <a:latin typeface="Arial" panose="020B0604020202020204" pitchFamily="34" charset="0"/>
                <a:cs typeface="Arial" panose="020B0604020202020204" pitchFamily="34" charset="0"/>
              </a:rPr>
              <a:t>Health &amp; Care Professions</a:t>
            </a:r>
          </a:p>
          <a:p>
            <a:pPr marL="285521" indent="-285521">
              <a:buFont typeface="Arial" panose="020B0604020202020204" pitchFamily="34" charset="0"/>
              <a:buChar char="•"/>
            </a:pPr>
            <a:r>
              <a:rPr lang="en-GB" sz="1599" dirty="0">
                <a:latin typeface="Arial" panose="020B0604020202020204" pitchFamily="34" charset="0"/>
                <a:cs typeface="Arial" panose="020B0604020202020204" pitchFamily="34" charset="0"/>
              </a:rPr>
              <a:t>Chiropody/ Podiatry</a:t>
            </a:r>
          </a:p>
          <a:p>
            <a:pPr marL="285521" indent="-285521">
              <a:buFont typeface="Arial" panose="020B0604020202020204" pitchFamily="34" charset="0"/>
              <a:buChar char="•"/>
            </a:pPr>
            <a:r>
              <a:rPr lang="en-GB" sz="1599" dirty="0">
                <a:latin typeface="Arial" panose="020B0604020202020204" pitchFamily="34" charset="0"/>
                <a:cs typeface="Arial" panose="020B0604020202020204" pitchFamily="34" charset="0"/>
              </a:rPr>
              <a:t>Optician</a:t>
            </a:r>
          </a:p>
          <a:p>
            <a:pPr marL="285521" indent="-285521">
              <a:buFont typeface="Arial" panose="020B0604020202020204" pitchFamily="34" charset="0"/>
              <a:buChar char="•"/>
            </a:pPr>
            <a:r>
              <a:rPr lang="en-GB" sz="1599" dirty="0">
                <a:latin typeface="Arial" panose="020B0604020202020204" pitchFamily="34" charset="0"/>
                <a:cs typeface="Arial" panose="020B0604020202020204" pitchFamily="34" charset="0"/>
              </a:rPr>
              <a:t>Physiotherapy</a:t>
            </a:r>
          </a:p>
          <a:p>
            <a:pPr marL="285521" indent="-285521">
              <a:buFont typeface="Arial" panose="020B0604020202020204" pitchFamily="34" charset="0"/>
              <a:buChar char="•"/>
            </a:pPr>
            <a:r>
              <a:rPr lang="en-GB" sz="1599" dirty="0">
                <a:latin typeface="Arial" panose="020B0604020202020204" pitchFamily="34" charset="0"/>
                <a:cs typeface="Arial" panose="020B0604020202020204" pitchFamily="34" charset="0"/>
              </a:rPr>
              <a:t>Speech &amp; Language Therapy</a:t>
            </a:r>
          </a:p>
        </p:txBody>
      </p:sp>
      <p:sp>
        <p:nvSpPr>
          <p:cNvPr id="49" name="Oval 48">
            <a:extLst>
              <a:ext uri="{FF2B5EF4-FFF2-40B4-BE49-F238E27FC236}">
                <a16:creationId xmlns:a16="http://schemas.microsoft.com/office/drawing/2014/main" id="{04886213-3220-A55B-77B1-BA2C6439B80C}"/>
              </a:ext>
            </a:extLst>
          </p:cNvPr>
          <p:cNvSpPr/>
          <p:nvPr/>
        </p:nvSpPr>
        <p:spPr>
          <a:xfrm>
            <a:off x="16419718" y="15116553"/>
            <a:ext cx="5415856" cy="4640455"/>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98" b="1">
                <a:latin typeface="Arial" panose="020B0604020202020204" pitchFamily="34" charset="0"/>
                <a:cs typeface="Arial" panose="020B0604020202020204" pitchFamily="34" charset="0"/>
              </a:rPr>
              <a:t>Complementary </a:t>
            </a:r>
            <a:r>
              <a:rPr lang="en-GB" sz="2698" b="1" dirty="0">
                <a:latin typeface="Arial" panose="020B0604020202020204" pitchFamily="34" charset="0"/>
                <a:cs typeface="Arial" panose="020B0604020202020204" pitchFamily="34" charset="0"/>
              </a:rPr>
              <a:t>&amp; Alternative Medicine</a:t>
            </a:r>
          </a:p>
          <a:p>
            <a:pPr marL="228417" indent="-228417">
              <a:buFont typeface="Arial" panose="020B0604020202020204" pitchFamily="34" charset="0"/>
              <a:buChar char="•"/>
            </a:pPr>
            <a:r>
              <a:rPr lang="en-GB" sz="1599" dirty="0">
                <a:latin typeface="Arial" panose="020B0604020202020204" pitchFamily="34" charset="0"/>
                <a:cs typeface="Arial" panose="020B0604020202020204" pitchFamily="34" charset="0"/>
              </a:rPr>
              <a:t>Osteopathy</a:t>
            </a:r>
          </a:p>
          <a:p>
            <a:pPr marL="228417" indent="-228417">
              <a:buFont typeface="Arial" panose="020B0604020202020204" pitchFamily="34" charset="0"/>
              <a:buChar char="•"/>
            </a:pPr>
            <a:r>
              <a:rPr lang="en-GB" sz="1599" dirty="0">
                <a:latin typeface="Arial" panose="020B0604020202020204" pitchFamily="34" charset="0"/>
                <a:cs typeface="Arial" panose="020B0604020202020204" pitchFamily="34" charset="0"/>
              </a:rPr>
              <a:t>Chiropractor</a:t>
            </a:r>
          </a:p>
          <a:p>
            <a:pPr marL="228417" indent="-228417">
              <a:buFont typeface="Arial" panose="020B0604020202020204" pitchFamily="34" charset="0"/>
              <a:buChar char="•"/>
            </a:pPr>
            <a:r>
              <a:rPr lang="en-GB" sz="1599" dirty="0">
                <a:latin typeface="Arial" panose="020B0604020202020204" pitchFamily="34" charset="0"/>
                <a:cs typeface="Arial" panose="020B0604020202020204" pitchFamily="34" charset="0"/>
              </a:rPr>
              <a:t>Reflexology</a:t>
            </a:r>
          </a:p>
          <a:p>
            <a:pPr marL="228417" indent="-228417">
              <a:buFont typeface="Arial" panose="020B0604020202020204" pitchFamily="34" charset="0"/>
              <a:buChar char="•"/>
            </a:pPr>
            <a:r>
              <a:rPr lang="en-GB" sz="1599" dirty="0">
                <a:latin typeface="Arial" panose="020B0604020202020204" pitchFamily="34" charset="0"/>
                <a:cs typeface="Arial" panose="020B0604020202020204" pitchFamily="34" charset="0"/>
              </a:rPr>
              <a:t>Acupuncture</a:t>
            </a:r>
          </a:p>
          <a:p>
            <a:pPr marL="228417" indent="-228417">
              <a:buFont typeface="Arial" panose="020B0604020202020204" pitchFamily="34" charset="0"/>
              <a:buChar char="•"/>
            </a:pPr>
            <a:r>
              <a:rPr lang="en-GB" sz="1599" dirty="0">
                <a:latin typeface="Arial" panose="020B0604020202020204" pitchFamily="34" charset="0"/>
                <a:cs typeface="Arial" panose="020B0604020202020204" pitchFamily="34" charset="0"/>
              </a:rPr>
              <a:t>Pilates</a:t>
            </a:r>
          </a:p>
          <a:p>
            <a:pPr marL="228417" indent="-228417">
              <a:buFont typeface="Arial" panose="020B0604020202020204" pitchFamily="34" charset="0"/>
              <a:buChar char="•"/>
            </a:pPr>
            <a:r>
              <a:rPr lang="en-GB" sz="1599" dirty="0">
                <a:latin typeface="Arial" panose="020B0604020202020204" pitchFamily="34" charset="0"/>
                <a:cs typeface="Arial" panose="020B0604020202020204" pitchFamily="34" charset="0"/>
              </a:rPr>
              <a:t>Yoga</a:t>
            </a:r>
          </a:p>
          <a:p>
            <a:pPr marL="228417" indent="-228417">
              <a:buFont typeface="Arial" panose="020B0604020202020204" pitchFamily="34" charset="0"/>
              <a:buChar char="•"/>
            </a:pPr>
            <a:r>
              <a:rPr lang="en-GB" sz="1599" dirty="0">
                <a:latin typeface="Arial" panose="020B0604020202020204" pitchFamily="34" charset="0"/>
                <a:cs typeface="Arial" panose="020B0604020202020204" pitchFamily="34" charset="0"/>
              </a:rPr>
              <a:t>Mind – body therapy</a:t>
            </a:r>
          </a:p>
          <a:p>
            <a:r>
              <a:rPr lang="en-GB" sz="899" dirty="0">
                <a:latin typeface="Arial" panose="020B0604020202020204" pitchFamily="34" charset="0"/>
                <a:cs typeface="Arial" panose="020B0604020202020204" pitchFamily="34" charset="0"/>
              </a:rPr>
              <a:t>                                        + </a:t>
            </a:r>
            <a:r>
              <a:rPr lang="en-GB" sz="999" b="1" dirty="0">
                <a:latin typeface="Arial" panose="020B0604020202020204" pitchFamily="34" charset="0"/>
                <a:cs typeface="Arial" panose="020B0604020202020204" pitchFamily="34" charset="0"/>
              </a:rPr>
              <a:t>many more</a:t>
            </a:r>
            <a:endParaRPr lang="en-GB" sz="899" b="1" dirty="0">
              <a:latin typeface="Arial" panose="020B0604020202020204" pitchFamily="34" charset="0"/>
              <a:cs typeface="Arial" panose="020B0604020202020204" pitchFamily="34" charset="0"/>
            </a:endParaRPr>
          </a:p>
        </p:txBody>
      </p:sp>
      <p:pic>
        <p:nvPicPr>
          <p:cNvPr id="51" name="Graphic 50" descr="Yoga with solid fill">
            <a:extLst>
              <a:ext uri="{FF2B5EF4-FFF2-40B4-BE49-F238E27FC236}">
                <a16:creationId xmlns:a16="http://schemas.microsoft.com/office/drawing/2014/main" id="{95155BF9-1590-93F2-159A-53748BC4DB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777086" y="17095964"/>
            <a:ext cx="1470101" cy="1487744"/>
          </a:xfrm>
          <a:prstGeom prst="rect">
            <a:avLst/>
          </a:prstGeom>
        </p:spPr>
      </p:pic>
      <p:pic>
        <p:nvPicPr>
          <p:cNvPr id="54" name="Graphic 53" descr="Medical with solid fill">
            <a:extLst>
              <a:ext uri="{FF2B5EF4-FFF2-40B4-BE49-F238E27FC236}">
                <a16:creationId xmlns:a16="http://schemas.microsoft.com/office/drawing/2014/main" id="{C51B9892-F80E-B6B3-8CA5-748BEF59B5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836980" y="8427805"/>
            <a:ext cx="866661" cy="877062"/>
          </a:xfrm>
          <a:prstGeom prst="rect">
            <a:avLst/>
          </a:prstGeom>
        </p:spPr>
      </p:pic>
      <p:sp>
        <p:nvSpPr>
          <p:cNvPr id="29" name="Oval 28">
            <a:extLst>
              <a:ext uri="{FF2B5EF4-FFF2-40B4-BE49-F238E27FC236}">
                <a16:creationId xmlns:a16="http://schemas.microsoft.com/office/drawing/2014/main" id="{C974FC88-40AE-8A15-AEA6-9AA5C9DA24F1}"/>
              </a:ext>
            </a:extLst>
          </p:cNvPr>
          <p:cNvSpPr/>
          <p:nvPr/>
        </p:nvSpPr>
        <p:spPr>
          <a:xfrm>
            <a:off x="19269753" y="12363755"/>
            <a:ext cx="2543435" cy="2427231"/>
          </a:xfrm>
          <a:prstGeom prst="ellipse">
            <a:avLst/>
          </a:prstGeom>
          <a:solidFill>
            <a:srgbClr val="92D05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5" b="1" dirty="0">
              <a:latin typeface="Arial" panose="020B0604020202020204" pitchFamily="34" charset="0"/>
              <a:cs typeface="Arial" panose="020B0604020202020204" pitchFamily="34" charset="0"/>
            </a:endParaRPr>
          </a:p>
          <a:p>
            <a:pPr algn="ctr"/>
            <a:r>
              <a:rPr lang="en-GB" sz="2698" b="1" dirty="0">
                <a:latin typeface="Arial" panose="020B0604020202020204" pitchFamily="34" charset="0"/>
                <a:cs typeface="Arial" panose="020B0604020202020204" pitchFamily="34" charset="0"/>
              </a:rPr>
              <a:t>Dentists</a:t>
            </a:r>
          </a:p>
          <a:p>
            <a:pPr algn="ctr"/>
            <a:r>
              <a:rPr lang="en-GB" sz="1599" dirty="0"/>
              <a:t>4 practices taking NHS &amp; private patients</a:t>
            </a:r>
          </a:p>
          <a:p>
            <a:pPr algn="ctr"/>
            <a:endParaRPr lang="en-GB" sz="799" dirty="0"/>
          </a:p>
          <a:p>
            <a:pPr algn="ctr"/>
            <a:endParaRPr lang="en-GB" sz="1998" dirty="0"/>
          </a:p>
          <a:p>
            <a:pPr algn="ctr"/>
            <a:endParaRPr lang="en-GB" sz="899" dirty="0"/>
          </a:p>
        </p:txBody>
      </p:sp>
      <p:pic>
        <p:nvPicPr>
          <p:cNvPr id="31" name="Graphic 30" descr="Dental Care with solid fill">
            <a:extLst>
              <a:ext uri="{FF2B5EF4-FFF2-40B4-BE49-F238E27FC236}">
                <a16:creationId xmlns:a16="http://schemas.microsoft.com/office/drawing/2014/main" id="{119B6524-00BF-5CA2-0ED7-5F5E5EC5EBE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258010" y="13959881"/>
            <a:ext cx="686671" cy="678637"/>
          </a:xfrm>
          <a:prstGeom prst="rect">
            <a:avLst/>
          </a:prstGeom>
        </p:spPr>
      </p:pic>
      <p:sp>
        <p:nvSpPr>
          <p:cNvPr id="46" name="Oval 45">
            <a:extLst>
              <a:ext uri="{FF2B5EF4-FFF2-40B4-BE49-F238E27FC236}">
                <a16:creationId xmlns:a16="http://schemas.microsoft.com/office/drawing/2014/main" id="{41557D74-6C72-B36B-25CC-3EDF7D99C527}"/>
              </a:ext>
            </a:extLst>
          </p:cNvPr>
          <p:cNvSpPr/>
          <p:nvPr/>
        </p:nvSpPr>
        <p:spPr>
          <a:xfrm>
            <a:off x="8391989" y="13510949"/>
            <a:ext cx="4278312" cy="3545202"/>
          </a:xfrm>
          <a:prstGeom prst="ellipse">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98" b="1" dirty="0">
                <a:latin typeface="Arial" panose="020B0604020202020204" pitchFamily="34" charset="0"/>
                <a:cs typeface="Arial" panose="020B0604020202020204" pitchFamily="34" charset="0"/>
              </a:rPr>
              <a:t> Charites supporting health and wellbeing</a:t>
            </a:r>
          </a:p>
          <a:p>
            <a:pPr marL="342626" indent="-342626">
              <a:buFont typeface="Arial" panose="020B0604020202020204" pitchFamily="34" charset="0"/>
              <a:buChar char="•"/>
            </a:pPr>
            <a:r>
              <a:rPr lang="en-GB" sz="1599" dirty="0">
                <a:latin typeface="Arial" panose="020B0604020202020204" pitchFamily="34" charset="0"/>
                <a:cs typeface="Arial" panose="020B0604020202020204" pitchFamily="34" charset="0"/>
              </a:rPr>
              <a:t>Age concern</a:t>
            </a:r>
          </a:p>
          <a:p>
            <a:pPr marL="342626" indent="-342626">
              <a:buFont typeface="Arial" panose="020B0604020202020204" pitchFamily="34" charset="0"/>
              <a:buChar char="•"/>
            </a:pPr>
            <a:r>
              <a:rPr lang="en-GB" sz="1599" dirty="0">
                <a:latin typeface="Arial" panose="020B0604020202020204" pitchFamily="34" charset="0"/>
                <a:cs typeface="Arial" panose="020B0604020202020204" pitchFamily="34" charset="0"/>
              </a:rPr>
              <a:t>Citizens advice</a:t>
            </a:r>
          </a:p>
          <a:p>
            <a:pPr marL="342626" indent="-342626">
              <a:buFont typeface="Arial" panose="020B0604020202020204" pitchFamily="34" charset="0"/>
              <a:buChar char="•"/>
            </a:pPr>
            <a:r>
              <a:rPr lang="en-GB" sz="1599" dirty="0">
                <a:latin typeface="Arial" panose="020B0604020202020204" pitchFamily="34" charset="0"/>
                <a:cs typeface="Arial" panose="020B0604020202020204" pitchFamily="34" charset="0"/>
              </a:rPr>
              <a:t>Abbey Physic Garden</a:t>
            </a:r>
          </a:p>
          <a:p>
            <a:pPr marL="342626" indent="-342626">
              <a:buFont typeface="Arial" panose="020B0604020202020204" pitchFamily="34" charset="0"/>
              <a:buChar char="•"/>
            </a:pPr>
            <a:r>
              <a:rPr lang="en-GB" sz="1599" dirty="0">
                <a:latin typeface="Arial" panose="020B0604020202020204" pitchFamily="34" charset="0"/>
                <a:cs typeface="Arial" panose="020B0604020202020204" pitchFamily="34" charset="0"/>
              </a:rPr>
              <a:t>Umbrella</a:t>
            </a:r>
          </a:p>
          <a:p>
            <a:pPr marL="342626" indent="-342626">
              <a:buFont typeface="Arial" panose="020B0604020202020204" pitchFamily="34" charset="0"/>
              <a:buChar char="•"/>
            </a:pPr>
            <a:r>
              <a:rPr lang="en-GB" sz="1599" dirty="0">
                <a:latin typeface="Arial" panose="020B0604020202020204" pitchFamily="34" charset="0"/>
                <a:cs typeface="Arial" panose="020B0604020202020204" pitchFamily="34" charset="0"/>
              </a:rPr>
              <a:t>West Faversham community Centre</a:t>
            </a:r>
          </a:p>
          <a:p>
            <a:r>
              <a:rPr lang="en-GB" sz="899" b="1" dirty="0">
                <a:latin typeface="Arial" panose="020B0604020202020204" pitchFamily="34" charset="0"/>
                <a:cs typeface="Arial" panose="020B0604020202020204" pitchFamily="34" charset="0"/>
              </a:rPr>
              <a:t>                                   + </a:t>
            </a:r>
            <a:r>
              <a:rPr lang="en-GB" sz="999" b="1" dirty="0">
                <a:latin typeface="Arial" panose="020B0604020202020204" pitchFamily="34" charset="0"/>
                <a:cs typeface="Arial" panose="020B0604020202020204" pitchFamily="34" charset="0"/>
              </a:rPr>
              <a:t>many more</a:t>
            </a:r>
            <a:endParaRPr lang="en-GB" sz="899" b="1" dirty="0">
              <a:latin typeface="Arial" panose="020B0604020202020204" pitchFamily="34" charset="0"/>
              <a:cs typeface="Arial" panose="020B0604020202020204" pitchFamily="34" charset="0"/>
            </a:endParaRPr>
          </a:p>
        </p:txBody>
      </p:sp>
      <p:pic>
        <p:nvPicPr>
          <p:cNvPr id="48" name="Graphic 47" descr="Aspiration with solid fill">
            <a:extLst>
              <a:ext uri="{FF2B5EF4-FFF2-40B4-BE49-F238E27FC236}">
                <a16:creationId xmlns:a16="http://schemas.microsoft.com/office/drawing/2014/main" id="{35EB846E-1F88-3351-CCDB-7BF30A3DB0B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04676" y="14604154"/>
            <a:ext cx="1404216" cy="1421068"/>
          </a:xfrm>
          <a:prstGeom prst="rect">
            <a:avLst/>
          </a:prstGeom>
        </p:spPr>
      </p:pic>
      <p:pic>
        <p:nvPicPr>
          <p:cNvPr id="60" name="Graphic 59" descr="Heartbeat with solid fill">
            <a:extLst>
              <a:ext uri="{FF2B5EF4-FFF2-40B4-BE49-F238E27FC236}">
                <a16:creationId xmlns:a16="http://schemas.microsoft.com/office/drawing/2014/main" id="{829B1B24-2489-16A9-6E09-1594F200AC9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364597" y="7949833"/>
            <a:ext cx="1207146" cy="989148"/>
          </a:xfrm>
          <a:prstGeom prst="rect">
            <a:avLst/>
          </a:prstGeom>
        </p:spPr>
      </p:pic>
      <p:pic>
        <p:nvPicPr>
          <p:cNvPr id="63" name="Graphic 62" descr="Medicine with solid fill">
            <a:extLst>
              <a:ext uri="{FF2B5EF4-FFF2-40B4-BE49-F238E27FC236}">
                <a16:creationId xmlns:a16="http://schemas.microsoft.com/office/drawing/2014/main" id="{B8DB8CDC-DCDD-651B-8F77-605B20B28EE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120750" y="18003627"/>
            <a:ext cx="1016219" cy="1028415"/>
          </a:xfrm>
          <a:prstGeom prst="rect">
            <a:avLst/>
          </a:prstGeom>
        </p:spPr>
      </p:pic>
      <p:sp>
        <p:nvSpPr>
          <p:cNvPr id="78" name="TextBox 77">
            <a:extLst>
              <a:ext uri="{FF2B5EF4-FFF2-40B4-BE49-F238E27FC236}">
                <a16:creationId xmlns:a16="http://schemas.microsoft.com/office/drawing/2014/main" id="{90AD8182-367D-4F8B-DE78-816607CCE6F3}"/>
              </a:ext>
            </a:extLst>
          </p:cNvPr>
          <p:cNvSpPr txBox="1"/>
          <p:nvPr/>
        </p:nvSpPr>
        <p:spPr>
          <a:xfrm>
            <a:off x="8187355" y="5136417"/>
            <a:ext cx="2219618" cy="1953227"/>
          </a:xfrm>
          <a:prstGeom prst="rect">
            <a:avLst/>
          </a:prstGeom>
          <a:noFill/>
        </p:spPr>
        <p:txBody>
          <a:bodyPr wrap="square" rtlCol="0">
            <a:spAutoFit/>
          </a:bodyPr>
          <a:lstStyle/>
          <a:p>
            <a:pPr marL="228417" indent="-228417" fontAlgn="ctr">
              <a:buFont typeface="Arial" panose="020B0604020202020204" pitchFamily="34" charset="0"/>
              <a:buChar char="•"/>
            </a:pPr>
            <a:r>
              <a:rPr lang="en-GB" sz="1399" dirty="0">
                <a:solidFill>
                  <a:schemeClr val="bg1"/>
                </a:solidFill>
                <a:latin typeface="Arial" panose="020B0604020202020204" pitchFamily="34" charset="0"/>
                <a:cs typeface="Arial" panose="020B0604020202020204" pitchFamily="34" charset="0"/>
              </a:rPr>
              <a:t>Anticoagulation</a:t>
            </a:r>
          </a:p>
          <a:p>
            <a:pPr marL="228417" indent="-228417" fontAlgn="ctr">
              <a:buFont typeface="Arial" panose="020B0604020202020204" pitchFamily="34" charset="0"/>
              <a:buChar char="•"/>
            </a:pPr>
            <a:r>
              <a:rPr lang="en-GB" sz="1399" dirty="0">
                <a:solidFill>
                  <a:schemeClr val="bg1"/>
                </a:solidFill>
                <a:latin typeface="Arial" panose="020B0604020202020204" pitchFamily="34" charset="0"/>
                <a:cs typeface="Arial" panose="020B0604020202020204" pitchFamily="34" charset="0"/>
              </a:rPr>
              <a:t>Asthma</a:t>
            </a:r>
          </a:p>
          <a:p>
            <a:pPr marL="228417" indent="-228417" fontAlgn="ctr">
              <a:buFont typeface="Arial" panose="020B0604020202020204" pitchFamily="34" charset="0"/>
              <a:buChar char="•"/>
            </a:pPr>
            <a:r>
              <a:rPr lang="en-GB" sz="1399" dirty="0">
                <a:solidFill>
                  <a:schemeClr val="bg1"/>
                </a:solidFill>
                <a:latin typeface="Arial" panose="020B0604020202020204" pitchFamily="34" charset="0"/>
                <a:cs typeface="Arial" panose="020B0604020202020204" pitchFamily="34" charset="0"/>
              </a:rPr>
              <a:t>Audiology</a:t>
            </a:r>
          </a:p>
          <a:p>
            <a:pPr marL="228417" indent="-228417" fontAlgn="ctr">
              <a:buFont typeface="Arial" panose="020B0604020202020204" pitchFamily="34" charset="0"/>
              <a:buChar char="•"/>
            </a:pPr>
            <a:r>
              <a:rPr lang="en-GB" sz="1399" dirty="0">
                <a:solidFill>
                  <a:schemeClr val="bg1"/>
                </a:solidFill>
                <a:latin typeface="Arial" panose="020B0604020202020204" pitchFamily="34" charset="0"/>
                <a:cs typeface="Arial" panose="020B0604020202020204" pitchFamily="34" charset="0"/>
              </a:rPr>
              <a:t>Blood pressure</a:t>
            </a:r>
          </a:p>
          <a:p>
            <a:pPr marL="228417" indent="-228417" fontAlgn="ctr">
              <a:buFont typeface="Arial" panose="020B0604020202020204" pitchFamily="34" charset="0"/>
              <a:buChar char="•"/>
            </a:pPr>
            <a:r>
              <a:rPr lang="en-GB" sz="1399" dirty="0">
                <a:solidFill>
                  <a:schemeClr val="bg1"/>
                </a:solidFill>
                <a:latin typeface="Arial" panose="020B0604020202020204" pitchFamily="34" charset="0"/>
                <a:cs typeface="Arial" panose="020B0604020202020204" pitchFamily="34" charset="0"/>
              </a:rPr>
              <a:t>Blood pressure </a:t>
            </a:r>
          </a:p>
          <a:p>
            <a:pPr fontAlgn="ctr"/>
            <a:r>
              <a:rPr lang="en-GB" sz="1399" dirty="0">
                <a:solidFill>
                  <a:schemeClr val="bg1"/>
                </a:solidFill>
                <a:latin typeface="Arial" panose="020B0604020202020204" pitchFamily="34" charset="0"/>
                <a:cs typeface="Arial" panose="020B0604020202020204" pitchFamily="34" charset="0"/>
              </a:rPr>
              <a:t>	24-hour monitoring</a:t>
            </a:r>
          </a:p>
          <a:p>
            <a:pPr marL="228417" indent="-228417" fontAlgn="ctr">
              <a:buFont typeface="Arial" panose="020B0604020202020204" pitchFamily="34" charset="0"/>
              <a:buChar char="•"/>
            </a:pPr>
            <a:r>
              <a:rPr lang="en-GB" sz="1399" dirty="0">
                <a:solidFill>
                  <a:schemeClr val="bg1"/>
                </a:solidFill>
                <a:latin typeface="Arial" panose="020B0604020202020204" pitchFamily="34" charset="0"/>
                <a:cs typeface="Arial" panose="020B0604020202020204" pitchFamily="34" charset="0"/>
              </a:rPr>
              <a:t>Catheter Management</a:t>
            </a:r>
          </a:p>
          <a:p>
            <a:pPr marL="228417" indent="-228417" fontAlgn="ctr">
              <a:buFont typeface="Arial" panose="020B0604020202020204" pitchFamily="34" charset="0"/>
              <a:buChar char="•"/>
            </a:pPr>
            <a:r>
              <a:rPr lang="en-GB" sz="1399" dirty="0">
                <a:solidFill>
                  <a:schemeClr val="bg1"/>
                </a:solidFill>
                <a:latin typeface="Arial" panose="020B0604020202020204" pitchFamily="34" charset="0"/>
                <a:cs typeface="Arial" panose="020B0604020202020204" pitchFamily="34" charset="0"/>
              </a:rPr>
              <a:t>Cervical Screening</a:t>
            </a:r>
          </a:p>
          <a:p>
            <a:endParaRPr lang="en-GB" sz="899" dirty="0"/>
          </a:p>
        </p:txBody>
      </p:sp>
      <p:sp>
        <p:nvSpPr>
          <p:cNvPr id="55" name="Oval 54">
            <a:extLst>
              <a:ext uri="{FF2B5EF4-FFF2-40B4-BE49-F238E27FC236}">
                <a16:creationId xmlns:a16="http://schemas.microsoft.com/office/drawing/2014/main" id="{0A93AFA4-85A5-FEC6-C2D7-D1197105E49C}"/>
              </a:ext>
            </a:extLst>
          </p:cNvPr>
          <p:cNvSpPr/>
          <p:nvPr/>
        </p:nvSpPr>
        <p:spPr>
          <a:xfrm>
            <a:off x="13740572" y="7514860"/>
            <a:ext cx="4387050" cy="36656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98" b="1" dirty="0">
              <a:latin typeface="Arial" panose="020B0604020202020204" pitchFamily="34" charset="0"/>
              <a:cs typeface="Arial" panose="020B0604020202020204" pitchFamily="34" charset="0"/>
            </a:endParaRPr>
          </a:p>
          <a:p>
            <a:pPr algn="ctr"/>
            <a:r>
              <a:rPr lang="en-GB" sz="2698" b="1" dirty="0">
                <a:latin typeface="Arial" panose="020B0604020202020204" pitchFamily="34" charset="0"/>
                <a:cs typeface="Arial" panose="020B0604020202020204" pitchFamily="34" charset="0"/>
              </a:rPr>
              <a:t>Kent Community Health Foundation Trust</a:t>
            </a:r>
          </a:p>
          <a:p>
            <a:pPr marL="228417" indent="-228417">
              <a:buFont typeface="Arial" panose="020B0604020202020204" pitchFamily="34" charset="0"/>
              <a:buChar char="•"/>
            </a:pPr>
            <a:r>
              <a:rPr lang="en-GB" sz="1599" dirty="0">
                <a:latin typeface="Arial" panose="020B0604020202020204" pitchFamily="34" charset="0"/>
                <a:cs typeface="Arial" panose="020B0604020202020204" pitchFamily="34" charset="0"/>
              </a:rPr>
              <a:t>Cottage Hospital</a:t>
            </a:r>
          </a:p>
          <a:p>
            <a:pPr marL="228417" indent="-228417">
              <a:buFont typeface="Arial" panose="020B0604020202020204" pitchFamily="34" charset="0"/>
              <a:buChar char="•"/>
            </a:pPr>
            <a:r>
              <a:rPr lang="en-GB" sz="1599" dirty="0">
                <a:latin typeface="Arial" panose="020B0604020202020204" pitchFamily="34" charset="0"/>
                <a:cs typeface="Arial" panose="020B0604020202020204" pitchFamily="34" charset="0"/>
              </a:rPr>
              <a:t>Community Nurses</a:t>
            </a:r>
          </a:p>
          <a:p>
            <a:pPr marL="228417" indent="-228417">
              <a:buFont typeface="Arial" panose="020B0604020202020204" pitchFamily="34" charset="0"/>
              <a:buChar char="•"/>
            </a:pPr>
            <a:r>
              <a:rPr lang="en-GB" sz="1599" dirty="0">
                <a:latin typeface="Arial" panose="020B0604020202020204" pitchFamily="34" charset="0"/>
                <a:cs typeface="Arial" panose="020B0604020202020204" pitchFamily="34" charset="0"/>
              </a:rPr>
              <a:t>Health Visitors</a:t>
            </a:r>
          </a:p>
          <a:p>
            <a:pPr marL="228417" indent="-228417">
              <a:buFont typeface="Arial" panose="020B0604020202020204" pitchFamily="34" charset="0"/>
              <a:buChar char="•"/>
            </a:pPr>
            <a:r>
              <a:rPr lang="en-GB" sz="1599" dirty="0">
                <a:latin typeface="Arial" panose="020B0604020202020204" pitchFamily="34" charset="0"/>
                <a:cs typeface="Arial" panose="020B0604020202020204" pitchFamily="34" charset="0"/>
              </a:rPr>
              <a:t>Occupational Therapists</a:t>
            </a:r>
          </a:p>
          <a:p>
            <a:pPr marL="228417" indent="-228417">
              <a:buFont typeface="Arial" panose="020B0604020202020204" pitchFamily="34" charset="0"/>
              <a:buChar char="•"/>
            </a:pPr>
            <a:r>
              <a:rPr lang="en-GB" sz="1599" dirty="0">
                <a:latin typeface="Arial" panose="020B0604020202020204" pitchFamily="34" charset="0"/>
                <a:cs typeface="Arial" panose="020B0604020202020204" pitchFamily="34" charset="0"/>
              </a:rPr>
              <a:t>Physiotherapy</a:t>
            </a:r>
          </a:p>
          <a:p>
            <a:r>
              <a:rPr lang="en-GB" sz="999" b="1" dirty="0">
                <a:latin typeface="Arial" panose="020B0604020202020204" pitchFamily="34" charset="0"/>
                <a:cs typeface="Arial" panose="020B0604020202020204" pitchFamily="34" charset="0"/>
              </a:rPr>
              <a:t>                            + many more services</a:t>
            </a:r>
          </a:p>
          <a:p>
            <a:endParaRPr lang="en-GB" sz="999" b="1" dirty="0">
              <a:latin typeface="Arial" panose="020B0604020202020204" pitchFamily="34" charset="0"/>
              <a:cs typeface="Arial" panose="020B0604020202020204" pitchFamily="34" charset="0"/>
            </a:endParaRPr>
          </a:p>
          <a:p>
            <a:endParaRPr lang="en-GB" sz="999" b="1" dirty="0">
              <a:latin typeface="Arial" panose="020B0604020202020204" pitchFamily="34" charset="0"/>
              <a:cs typeface="Arial" panose="020B0604020202020204" pitchFamily="34" charset="0"/>
            </a:endParaRPr>
          </a:p>
          <a:p>
            <a:endParaRPr lang="en-GB" sz="999" b="1" dirty="0">
              <a:latin typeface="Arial" panose="020B0604020202020204" pitchFamily="34" charset="0"/>
              <a:cs typeface="Arial" panose="020B0604020202020204" pitchFamily="34" charset="0"/>
            </a:endParaRPr>
          </a:p>
          <a:p>
            <a:endParaRPr lang="en-GB" sz="999" b="1" dirty="0">
              <a:latin typeface="Arial" panose="020B0604020202020204" pitchFamily="34" charset="0"/>
              <a:cs typeface="Arial" panose="020B0604020202020204" pitchFamily="34" charset="0"/>
            </a:endParaRPr>
          </a:p>
        </p:txBody>
      </p:sp>
      <p:pic>
        <p:nvPicPr>
          <p:cNvPr id="57" name="Graphic 56" descr="Doctor female with solid fill">
            <a:extLst>
              <a:ext uri="{FF2B5EF4-FFF2-40B4-BE49-F238E27FC236}">
                <a16:creationId xmlns:a16="http://schemas.microsoft.com/office/drawing/2014/main" id="{152723C5-5B57-EDC5-F9FF-6D333DCE6D3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6703065" y="8938981"/>
            <a:ext cx="1354082" cy="1370333"/>
          </a:xfrm>
          <a:prstGeom prst="rect">
            <a:avLst/>
          </a:prstGeom>
        </p:spPr>
      </p:pic>
      <p:sp>
        <p:nvSpPr>
          <p:cNvPr id="80" name="TextBox 79">
            <a:extLst>
              <a:ext uri="{FF2B5EF4-FFF2-40B4-BE49-F238E27FC236}">
                <a16:creationId xmlns:a16="http://schemas.microsoft.com/office/drawing/2014/main" id="{FC9ADD2A-2CAB-F8C2-7ED1-F266C77BCF8A}"/>
              </a:ext>
            </a:extLst>
          </p:cNvPr>
          <p:cNvSpPr txBox="1"/>
          <p:nvPr/>
        </p:nvSpPr>
        <p:spPr>
          <a:xfrm>
            <a:off x="8540934" y="1295507"/>
            <a:ext cx="3227115" cy="584519"/>
          </a:xfrm>
          <a:prstGeom prst="rect">
            <a:avLst/>
          </a:prstGeom>
          <a:noFill/>
        </p:spPr>
        <p:txBody>
          <a:bodyPr wrap="square" rtlCol="0">
            <a:spAutoFit/>
          </a:bodyPr>
          <a:lstStyle/>
          <a:p>
            <a:r>
              <a:rPr lang="en-GB" sz="1599" i="1" dirty="0">
                <a:solidFill>
                  <a:schemeClr val="bg2">
                    <a:lumMod val="75000"/>
                  </a:schemeClr>
                </a:solidFill>
                <a:latin typeface="Arial" panose="020B0604020202020204" pitchFamily="34" charset="0"/>
                <a:cs typeface="Arial" panose="020B0604020202020204" pitchFamily="34" charset="0"/>
              </a:rPr>
              <a:t>Not all clinics and services are available at both practices</a:t>
            </a:r>
          </a:p>
        </p:txBody>
      </p:sp>
      <p:sp>
        <p:nvSpPr>
          <p:cNvPr id="81" name="TextBox 80">
            <a:extLst>
              <a:ext uri="{FF2B5EF4-FFF2-40B4-BE49-F238E27FC236}">
                <a16:creationId xmlns:a16="http://schemas.microsoft.com/office/drawing/2014/main" id="{13D0C8EE-58CC-B59A-7112-5CBBE97780EB}"/>
              </a:ext>
            </a:extLst>
          </p:cNvPr>
          <p:cNvSpPr txBox="1"/>
          <p:nvPr/>
        </p:nvSpPr>
        <p:spPr>
          <a:xfrm>
            <a:off x="13309126" y="3432063"/>
            <a:ext cx="5686128" cy="276871"/>
          </a:xfrm>
          <a:prstGeom prst="rect">
            <a:avLst/>
          </a:prstGeom>
          <a:noFill/>
        </p:spPr>
        <p:txBody>
          <a:bodyPr wrap="square" rtlCol="0">
            <a:spAutoFit/>
          </a:bodyPr>
          <a:lstStyle/>
          <a:p>
            <a:r>
              <a:rPr lang="en-GB" sz="1199" i="1" dirty="0">
                <a:latin typeface="Arial" panose="020B0604020202020204" pitchFamily="34" charset="0"/>
                <a:cs typeface="Arial" panose="020B0604020202020204" pitchFamily="34" charset="0"/>
              </a:rPr>
              <a:t>A referral is required for nearly all clinics and services</a:t>
            </a:r>
          </a:p>
        </p:txBody>
      </p:sp>
      <p:sp>
        <p:nvSpPr>
          <p:cNvPr id="87" name="TextBox 86">
            <a:extLst>
              <a:ext uri="{FF2B5EF4-FFF2-40B4-BE49-F238E27FC236}">
                <a16:creationId xmlns:a16="http://schemas.microsoft.com/office/drawing/2014/main" id="{60CDAD46-8C00-9D89-EE4B-6BFA130C4F8C}"/>
              </a:ext>
            </a:extLst>
          </p:cNvPr>
          <p:cNvSpPr txBox="1"/>
          <p:nvPr/>
        </p:nvSpPr>
        <p:spPr>
          <a:xfrm>
            <a:off x="19405481" y="1797633"/>
            <a:ext cx="2596321" cy="2183996"/>
          </a:xfrm>
          <a:prstGeom prst="rect">
            <a:avLst/>
          </a:prstGeom>
          <a:noFill/>
        </p:spPr>
        <p:txBody>
          <a:bodyPr wrap="square" rtlCol="0">
            <a:spAutoFit/>
          </a:bodyPr>
          <a:lstStyle/>
          <a:p>
            <a:r>
              <a:rPr lang="en-GB" sz="2398" b="1" dirty="0">
                <a:solidFill>
                  <a:schemeClr val="bg1"/>
                </a:solidFill>
                <a:latin typeface="Arial" panose="020B0604020202020204" pitchFamily="34" charset="0"/>
                <a:cs typeface="Arial" panose="020B0604020202020204" pitchFamily="34" charset="0"/>
              </a:rPr>
              <a:t>Acute care</a:t>
            </a:r>
          </a:p>
          <a:p>
            <a:pPr marL="228417" indent="-228417">
              <a:buFont typeface="Arial" panose="020B0604020202020204" pitchFamily="34" charset="0"/>
              <a:buChar char="•"/>
            </a:pPr>
            <a:r>
              <a:rPr lang="en-GB" sz="1599" dirty="0">
                <a:solidFill>
                  <a:schemeClr val="bg2">
                    <a:lumMod val="75000"/>
                  </a:schemeClr>
                </a:solidFill>
                <a:latin typeface="Arial" panose="020B0604020202020204" pitchFamily="34" charset="0"/>
                <a:cs typeface="Arial" panose="020B0604020202020204" pitchFamily="34" charset="0"/>
              </a:rPr>
              <a:t>William Harvey Hospital Ashford includes A&amp;E</a:t>
            </a:r>
          </a:p>
          <a:p>
            <a:pPr marL="228417" indent="-228417">
              <a:buFont typeface="Arial" panose="020B0604020202020204" pitchFamily="34" charset="0"/>
              <a:buChar char="•"/>
            </a:pPr>
            <a:r>
              <a:rPr lang="en-GB" sz="1599" dirty="0">
                <a:solidFill>
                  <a:schemeClr val="bg2">
                    <a:lumMod val="75000"/>
                  </a:schemeClr>
                </a:solidFill>
                <a:latin typeface="Arial" panose="020B0604020202020204" pitchFamily="34" charset="0"/>
                <a:cs typeface="Arial" panose="020B0604020202020204" pitchFamily="34" charset="0"/>
              </a:rPr>
              <a:t>Queen Elizabeth Queen Mother Margate includes A&amp;E</a:t>
            </a:r>
          </a:p>
          <a:p>
            <a:pPr marL="228417" indent="-228417">
              <a:buFont typeface="Arial" panose="020B0604020202020204" pitchFamily="34" charset="0"/>
              <a:buChar char="•"/>
            </a:pPr>
            <a:r>
              <a:rPr lang="en-GB" sz="1599" dirty="0">
                <a:solidFill>
                  <a:schemeClr val="bg2">
                    <a:lumMod val="75000"/>
                  </a:schemeClr>
                </a:solidFill>
                <a:latin typeface="Arial" panose="020B0604020202020204" pitchFamily="34" charset="0"/>
                <a:cs typeface="Arial" panose="020B0604020202020204" pitchFamily="34" charset="0"/>
              </a:rPr>
              <a:t>Kent &amp;Canterbury Hospital includes UTC</a:t>
            </a:r>
          </a:p>
        </p:txBody>
      </p:sp>
      <p:sp>
        <p:nvSpPr>
          <p:cNvPr id="88" name="TextBox 87">
            <a:extLst>
              <a:ext uri="{FF2B5EF4-FFF2-40B4-BE49-F238E27FC236}">
                <a16:creationId xmlns:a16="http://schemas.microsoft.com/office/drawing/2014/main" id="{188D206C-31EC-4D79-F13C-34D98B32E73C}"/>
              </a:ext>
            </a:extLst>
          </p:cNvPr>
          <p:cNvSpPr txBox="1"/>
          <p:nvPr/>
        </p:nvSpPr>
        <p:spPr>
          <a:xfrm>
            <a:off x="19405480" y="4395468"/>
            <a:ext cx="2324961" cy="1691810"/>
          </a:xfrm>
          <a:prstGeom prst="rect">
            <a:avLst/>
          </a:prstGeom>
          <a:noFill/>
        </p:spPr>
        <p:txBody>
          <a:bodyPr wrap="square" rtlCol="0">
            <a:spAutoFit/>
          </a:bodyPr>
          <a:lstStyle/>
          <a:p>
            <a:r>
              <a:rPr lang="en-GB" sz="2398" b="1" dirty="0">
                <a:solidFill>
                  <a:schemeClr val="bg1"/>
                </a:solidFill>
                <a:latin typeface="Arial" panose="020B0604020202020204" pitchFamily="34" charset="0"/>
                <a:cs typeface="Arial" panose="020B0604020202020204" pitchFamily="34" charset="0"/>
              </a:rPr>
              <a:t>Tertiary Care</a:t>
            </a:r>
          </a:p>
          <a:p>
            <a:r>
              <a:rPr lang="en-GB" sz="1599" dirty="0">
                <a:solidFill>
                  <a:schemeClr val="bg2">
                    <a:lumMod val="75000"/>
                  </a:schemeClr>
                </a:solidFill>
                <a:latin typeface="Arial" panose="020B0604020202020204" pitchFamily="34" charset="0"/>
                <a:cs typeface="Arial" panose="020B0604020202020204" pitchFamily="34" charset="0"/>
              </a:rPr>
              <a:t>London Hospitals for Neurosurgery, Transplants, Plastic Surgery and much more</a:t>
            </a:r>
          </a:p>
        </p:txBody>
      </p:sp>
      <p:sp>
        <p:nvSpPr>
          <p:cNvPr id="4" name="TextBox 3">
            <a:extLst>
              <a:ext uri="{FF2B5EF4-FFF2-40B4-BE49-F238E27FC236}">
                <a16:creationId xmlns:a16="http://schemas.microsoft.com/office/drawing/2014/main" id="{3328B096-276B-F241-32C7-78976F6A1ED7}"/>
              </a:ext>
            </a:extLst>
          </p:cNvPr>
          <p:cNvSpPr txBox="1"/>
          <p:nvPr/>
        </p:nvSpPr>
        <p:spPr>
          <a:xfrm>
            <a:off x="10302513" y="1973116"/>
            <a:ext cx="3456529" cy="5182957"/>
          </a:xfrm>
          <a:prstGeom prst="rect">
            <a:avLst/>
          </a:prstGeom>
          <a:noFill/>
        </p:spPr>
        <p:txBody>
          <a:bodyPr wrap="square" rtlCol="0">
            <a:spAutoFit/>
          </a:bodyPr>
          <a:lstStyle/>
          <a:p>
            <a:pPr marL="228417" indent="-228417" fontAlgn="ctr">
              <a:buFont typeface="Arial" panose="020B0604020202020204" pitchFamily="34" charset="0"/>
              <a:buChar char="•"/>
            </a:pPr>
            <a:r>
              <a:rPr lang="en-GB" sz="1399" dirty="0">
                <a:solidFill>
                  <a:schemeClr val="bg1"/>
                </a:solidFill>
                <a:latin typeface="Arial" panose="020B0604020202020204" pitchFamily="34" charset="0"/>
                <a:cs typeface="Arial" panose="020B0604020202020204" pitchFamily="34" charset="0"/>
              </a:rPr>
              <a:t>Child Health 0-6 years</a:t>
            </a:r>
          </a:p>
          <a:p>
            <a:pPr marL="228417" indent="-228417" fontAlgn="ctr">
              <a:buFont typeface="Arial" panose="020B0604020202020204" pitchFamily="34" charset="0"/>
              <a:buChar char="•"/>
            </a:pPr>
            <a:r>
              <a:rPr lang="en-GB" sz="1399" dirty="0">
                <a:solidFill>
                  <a:schemeClr val="bg1"/>
                </a:solidFill>
                <a:latin typeface="Arial" panose="020B0604020202020204" pitchFamily="34" charset="0"/>
                <a:cs typeface="Arial" panose="020B0604020202020204" pitchFamily="34" charset="0"/>
              </a:rPr>
              <a:t>Child Health 7-15 years</a:t>
            </a:r>
          </a:p>
          <a:p>
            <a:pPr marL="228417" indent="-228417" fontAlgn="ctr">
              <a:buFont typeface="Arial" panose="020B0604020202020204" pitchFamily="34" charset="0"/>
              <a:buChar char="•"/>
            </a:pPr>
            <a:r>
              <a:rPr lang="en-GB" sz="1399" dirty="0">
                <a:solidFill>
                  <a:schemeClr val="bg1"/>
                </a:solidFill>
                <a:latin typeface="Arial" panose="020B0604020202020204" pitchFamily="34" charset="0"/>
                <a:cs typeface="Arial" panose="020B0604020202020204" pitchFamily="34" charset="0"/>
              </a:rPr>
              <a:t>Clinical Pharmacists</a:t>
            </a:r>
          </a:p>
          <a:p>
            <a:pPr marL="228417" indent="-228417" fontAlgn="ctr">
              <a:buFont typeface="Arial" panose="020B0604020202020204" pitchFamily="34" charset="0"/>
              <a:buChar char="•"/>
            </a:pPr>
            <a:r>
              <a:rPr lang="en-GB" sz="1399" dirty="0">
                <a:solidFill>
                  <a:schemeClr val="bg1"/>
                </a:solidFill>
                <a:latin typeface="Arial" panose="020B0604020202020204" pitchFamily="34" charset="0"/>
                <a:cs typeface="Arial" panose="020B0604020202020204" pitchFamily="34" charset="0"/>
              </a:rPr>
              <a:t>Contraception</a:t>
            </a:r>
          </a:p>
          <a:p>
            <a:pPr marL="228417" indent="-228417" fontAlgn="ctr">
              <a:buFont typeface="Arial" panose="020B0604020202020204" pitchFamily="34" charset="0"/>
              <a:buChar char="•"/>
            </a:pPr>
            <a:r>
              <a:rPr lang="en-GB" sz="1399" dirty="0">
                <a:solidFill>
                  <a:schemeClr val="bg1"/>
                </a:solidFill>
                <a:latin typeface="Arial" panose="020B0604020202020204" pitchFamily="34" charset="0"/>
                <a:cs typeface="Arial" panose="020B0604020202020204" pitchFamily="34" charset="0"/>
              </a:rPr>
              <a:t>COPD</a:t>
            </a:r>
          </a:p>
          <a:p>
            <a:pPr marL="228417" indent="-228417" fontAlgn="ctr">
              <a:buFont typeface="Arial" panose="020B0604020202020204" pitchFamily="34" charset="0"/>
              <a:buChar char="•"/>
            </a:pPr>
            <a:r>
              <a:rPr lang="en-GB" sz="1399" dirty="0">
                <a:solidFill>
                  <a:schemeClr val="bg1"/>
                </a:solidFill>
                <a:latin typeface="Arial" panose="020B0604020202020204" pitchFamily="34" charset="0"/>
                <a:cs typeface="Arial" panose="020B0604020202020204" pitchFamily="34" charset="0"/>
              </a:rPr>
              <a:t>Diabetes</a:t>
            </a:r>
          </a:p>
          <a:p>
            <a:pPr marL="228417" indent="-228417" fontAlgn="ctr">
              <a:buFont typeface="Arial" panose="020B0604020202020204" pitchFamily="34" charset="0"/>
              <a:buChar char="•"/>
            </a:pPr>
            <a:r>
              <a:rPr lang="en-GB" sz="1399" dirty="0">
                <a:solidFill>
                  <a:schemeClr val="bg1"/>
                </a:solidFill>
                <a:latin typeface="Arial" panose="020B0604020202020204" pitchFamily="34" charset="0"/>
                <a:cs typeface="Arial" panose="020B0604020202020204" pitchFamily="34" charset="0"/>
              </a:rPr>
              <a:t>Doppler</a:t>
            </a:r>
          </a:p>
          <a:p>
            <a:pPr marL="228417" indent="-228417" fontAlgn="ctr">
              <a:buFont typeface="Arial" panose="020B0604020202020204" pitchFamily="34" charset="0"/>
              <a:buChar char="•"/>
            </a:pPr>
            <a:r>
              <a:rPr lang="en-GB" sz="1399" dirty="0">
                <a:solidFill>
                  <a:schemeClr val="bg1"/>
                </a:solidFill>
                <a:latin typeface="Arial" panose="020B0604020202020204" pitchFamily="34" charset="0"/>
                <a:cs typeface="Arial" panose="020B0604020202020204" pitchFamily="34" charset="0"/>
              </a:rPr>
              <a:t>Electrocardiogram (ECG)</a:t>
            </a:r>
          </a:p>
          <a:p>
            <a:pPr marL="228417" indent="-228417" fontAlgn="ctr">
              <a:buFont typeface="Arial" panose="020B0604020202020204" pitchFamily="34" charset="0"/>
              <a:buChar char="•"/>
            </a:pPr>
            <a:r>
              <a:rPr lang="en-GB" sz="1399" dirty="0">
                <a:solidFill>
                  <a:schemeClr val="bg1"/>
                </a:solidFill>
                <a:latin typeface="Arial" panose="020B0604020202020204" pitchFamily="34" charset="0"/>
                <a:cs typeface="Arial" panose="020B0604020202020204" pitchFamily="34" charset="0"/>
              </a:rPr>
              <a:t>Immunisations</a:t>
            </a:r>
          </a:p>
          <a:p>
            <a:pPr marL="228417" indent="-228417" fontAlgn="ctr">
              <a:buFont typeface="Arial" panose="020B0604020202020204" pitchFamily="34" charset="0"/>
              <a:buChar char="•"/>
            </a:pPr>
            <a:r>
              <a:rPr lang="en-GB" sz="1399" dirty="0">
                <a:solidFill>
                  <a:schemeClr val="bg1"/>
                </a:solidFill>
                <a:latin typeface="Arial" panose="020B0604020202020204" pitchFamily="34" charset="0"/>
                <a:cs typeface="Arial" panose="020B0604020202020204" pitchFamily="34" charset="0"/>
              </a:rPr>
              <a:t>Leg Ulcers</a:t>
            </a:r>
          </a:p>
          <a:p>
            <a:pPr marL="228417" indent="-228417" fontAlgn="ctr">
              <a:buFont typeface="Arial" panose="020B0604020202020204" pitchFamily="34" charset="0"/>
              <a:buChar char="•"/>
            </a:pPr>
            <a:r>
              <a:rPr lang="en-GB" sz="1399" dirty="0">
                <a:solidFill>
                  <a:schemeClr val="bg1"/>
                </a:solidFill>
                <a:latin typeface="Arial" panose="020B0604020202020204" pitchFamily="34" charset="0"/>
                <a:cs typeface="Arial" panose="020B0604020202020204" pitchFamily="34" charset="0"/>
              </a:rPr>
              <a:t>Mental Health Social Prescribing</a:t>
            </a:r>
          </a:p>
          <a:p>
            <a:pPr marL="228417" indent="-228417" fontAlgn="ctr">
              <a:buFont typeface="Arial" panose="020B0604020202020204" pitchFamily="34" charset="0"/>
              <a:buChar char="•"/>
            </a:pPr>
            <a:r>
              <a:rPr lang="en-GB" sz="1399" dirty="0">
                <a:solidFill>
                  <a:schemeClr val="bg1"/>
                </a:solidFill>
                <a:latin typeface="Arial" panose="020B0604020202020204" pitchFamily="34" charset="0"/>
                <a:cs typeface="Arial" panose="020B0604020202020204" pitchFamily="34" charset="0"/>
              </a:rPr>
              <a:t>Mental Health to age 25</a:t>
            </a:r>
          </a:p>
          <a:p>
            <a:pPr marL="228417" indent="-228417" fontAlgn="ctr">
              <a:buFont typeface="Arial" panose="020B0604020202020204" pitchFamily="34" charset="0"/>
              <a:buChar char="•"/>
            </a:pPr>
            <a:r>
              <a:rPr lang="en-GB" sz="1399" dirty="0">
                <a:solidFill>
                  <a:schemeClr val="bg1"/>
                </a:solidFill>
                <a:latin typeface="Arial" panose="020B0604020202020204" pitchFamily="34" charset="0"/>
                <a:cs typeface="Arial" panose="020B0604020202020204" pitchFamily="34" charset="0"/>
              </a:rPr>
              <a:t>Minor Surgery</a:t>
            </a:r>
          </a:p>
          <a:p>
            <a:pPr marL="228417" indent="-228417" fontAlgn="ctr">
              <a:buFont typeface="Arial" panose="020B0604020202020204" pitchFamily="34" charset="0"/>
              <a:buChar char="•"/>
            </a:pPr>
            <a:r>
              <a:rPr lang="en-GB" sz="1399" dirty="0">
                <a:solidFill>
                  <a:schemeClr val="bg1"/>
                </a:solidFill>
                <a:latin typeface="Arial" panose="020B0604020202020204" pitchFamily="34" charset="0"/>
                <a:cs typeface="Arial" panose="020B0604020202020204" pitchFamily="34" charset="0"/>
              </a:rPr>
              <a:t>NHS Health Checks</a:t>
            </a:r>
          </a:p>
          <a:p>
            <a:pPr marL="228417" indent="-228417" fontAlgn="ctr">
              <a:buFont typeface="Arial" panose="020B0604020202020204" pitchFamily="34" charset="0"/>
              <a:buChar char="•"/>
            </a:pPr>
            <a:r>
              <a:rPr lang="en-GB" sz="1399" dirty="0">
                <a:solidFill>
                  <a:schemeClr val="bg1"/>
                </a:solidFill>
                <a:latin typeface="Arial" panose="020B0604020202020204" pitchFamily="34" charset="0"/>
                <a:cs typeface="Arial" panose="020B0604020202020204" pitchFamily="34" charset="0"/>
              </a:rPr>
              <a:t>Ophthalmology</a:t>
            </a:r>
          </a:p>
          <a:p>
            <a:pPr marL="228417" indent="-228417" fontAlgn="ctr">
              <a:buFont typeface="Arial" panose="020B0604020202020204" pitchFamily="34" charset="0"/>
              <a:buChar char="•"/>
            </a:pPr>
            <a:r>
              <a:rPr lang="en-GB" sz="1399" dirty="0">
                <a:solidFill>
                  <a:schemeClr val="bg1"/>
                </a:solidFill>
                <a:latin typeface="Arial" panose="020B0604020202020204" pitchFamily="34" charset="0"/>
                <a:cs typeface="Arial" panose="020B0604020202020204" pitchFamily="34" charset="0"/>
              </a:rPr>
              <a:t>Phlebotomy (Blood test)</a:t>
            </a:r>
          </a:p>
          <a:p>
            <a:pPr marL="228417" indent="-228417" fontAlgn="ctr">
              <a:buFont typeface="Arial" panose="020B0604020202020204" pitchFamily="34" charset="0"/>
              <a:buChar char="•"/>
            </a:pPr>
            <a:r>
              <a:rPr lang="en-GB" sz="1399" dirty="0">
                <a:solidFill>
                  <a:schemeClr val="bg1"/>
                </a:solidFill>
                <a:latin typeface="Arial" panose="020B0604020202020204" pitchFamily="34" charset="0"/>
                <a:cs typeface="Arial" panose="020B0604020202020204" pitchFamily="34" charset="0"/>
              </a:rPr>
              <a:t>Physiotherapy</a:t>
            </a:r>
          </a:p>
          <a:p>
            <a:pPr marL="228417" indent="-228417" fontAlgn="ctr">
              <a:buFont typeface="Arial" panose="020B0604020202020204" pitchFamily="34" charset="0"/>
              <a:buChar char="•"/>
            </a:pPr>
            <a:r>
              <a:rPr lang="en-GB" sz="1399" dirty="0">
                <a:solidFill>
                  <a:schemeClr val="bg1"/>
                </a:solidFill>
                <a:latin typeface="Arial" panose="020B0604020202020204" pitchFamily="34" charset="0"/>
                <a:cs typeface="Arial" panose="020B0604020202020204" pitchFamily="34" charset="0"/>
              </a:rPr>
              <a:t>Podiatry</a:t>
            </a:r>
          </a:p>
          <a:p>
            <a:pPr marL="228417" indent="-228417" fontAlgn="ctr">
              <a:buFont typeface="Arial" panose="020B0604020202020204" pitchFamily="34" charset="0"/>
              <a:buChar char="•"/>
            </a:pPr>
            <a:r>
              <a:rPr lang="en-GB" sz="1399" dirty="0">
                <a:solidFill>
                  <a:schemeClr val="bg1"/>
                </a:solidFill>
                <a:latin typeface="Arial" panose="020B0604020202020204" pitchFamily="34" charset="0"/>
                <a:cs typeface="Arial" panose="020B0604020202020204" pitchFamily="34" charset="0"/>
              </a:rPr>
              <a:t>Spirometry</a:t>
            </a:r>
          </a:p>
          <a:p>
            <a:pPr marL="228417" indent="-228417" fontAlgn="ctr">
              <a:buFont typeface="Arial" panose="020B0604020202020204" pitchFamily="34" charset="0"/>
              <a:buChar char="•"/>
            </a:pPr>
            <a:r>
              <a:rPr lang="en-GB" sz="1399" dirty="0">
                <a:solidFill>
                  <a:schemeClr val="bg1"/>
                </a:solidFill>
                <a:latin typeface="Arial" panose="020B0604020202020204" pitchFamily="34" charset="0"/>
                <a:cs typeface="Arial" panose="020B0604020202020204" pitchFamily="34" charset="0"/>
              </a:rPr>
              <a:t>Travel Vaccinations</a:t>
            </a:r>
          </a:p>
          <a:p>
            <a:pPr marL="228417" indent="-228417" fontAlgn="ctr">
              <a:buFont typeface="Arial" panose="020B0604020202020204" pitchFamily="34" charset="0"/>
              <a:buChar char="•"/>
            </a:pPr>
            <a:r>
              <a:rPr lang="en-GB" sz="1399" dirty="0">
                <a:solidFill>
                  <a:schemeClr val="bg1"/>
                </a:solidFill>
                <a:latin typeface="Arial" panose="020B0604020202020204" pitchFamily="34" charset="0"/>
                <a:cs typeface="Arial" panose="020B0604020202020204" pitchFamily="34" charset="0"/>
              </a:rPr>
              <a:t>Ultrasound</a:t>
            </a:r>
          </a:p>
          <a:p>
            <a:pPr marL="228417" indent="-228417" fontAlgn="ctr">
              <a:buFont typeface="Arial" panose="020B0604020202020204" pitchFamily="34" charset="0"/>
              <a:buChar char="•"/>
            </a:pPr>
            <a:r>
              <a:rPr lang="en-GB" sz="1399" dirty="0">
                <a:solidFill>
                  <a:schemeClr val="bg1"/>
                </a:solidFill>
                <a:latin typeface="Arial" panose="020B0604020202020204" pitchFamily="34" charset="0"/>
                <a:cs typeface="Arial" panose="020B0604020202020204" pitchFamily="34" charset="0"/>
              </a:rPr>
              <a:t>Vaccinations</a:t>
            </a:r>
          </a:p>
          <a:p>
            <a:pPr marL="228417" indent="-228417" fontAlgn="ctr">
              <a:buFont typeface="Arial" panose="020B0604020202020204" pitchFamily="34" charset="0"/>
              <a:buChar char="•"/>
            </a:pPr>
            <a:r>
              <a:rPr lang="en-GB" sz="1399" dirty="0">
                <a:solidFill>
                  <a:schemeClr val="bg1"/>
                </a:solidFill>
                <a:latin typeface="Arial" panose="020B0604020202020204" pitchFamily="34" charset="0"/>
                <a:cs typeface="Arial" panose="020B0604020202020204" pitchFamily="34" charset="0"/>
              </a:rPr>
              <a:t>X-ray</a:t>
            </a:r>
          </a:p>
          <a:p>
            <a:endParaRPr lang="en-GB" sz="899" dirty="0"/>
          </a:p>
        </p:txBody>
      </p:sp>
      <p:pic>
        <p:nvPicPr>
          <p:cNvPr id="6" name="Graphic 5" descr="Care with solid fill">
            <a:extLst>
              <a:ext uri="{FF2B5EF4-FFF2-40B4-BE49-F238E27FC236}">
                <a16:creationId xmlns:a16="http://schemas.microsoft.com/office/drawing/2014/main" id="{A5D991FF-D3D4-51B2-7E28-524DB89893D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244763" y="1787468"/>
            <a:ext cx="1455484" cy="1455484"/>
          </a:xfrm>
          <a:prstGeom prst="rect">
            <a:avLst/>
          </a:prstGeom>
        </p:spPr>
      </p:pic>
      <p:pic>
        <p:nvPicPr>
          <p:cNvPr id="37" name="Graphic 36" descr="Heart with pulse with solid fill">
            <a:extLst>
              <a:ext uri="{FF2B5EF4-FFF2-40B4-BE49-F238E27FC236}">
                <a16:creationId xmlns:a16="http://schemas.microsoft.com/office/drawing/2014/main" id="{4BAFB886-0CE2-1283-591E-353236284BB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3253333" y="11671842"/>
            <a:ext cx="3870059" cy="3870059"/>
          </a:xfrm>
          <a:prstGeom prst="rect">
            <a:avLst/>
          </a:prstGeom>
        </p:spPr>
      </p:pic>
      <p:sp>
        <p:nvSpPr>
          <p:cNvPr id="75" name="Rectangle 74">
            <a:extLst>
              <a:ext uri="{FF2B5EF4-FFF2-40B4-BE49-F238E27FC236}">
                <a16:creationId xmlns:a16="http://schemas.microsoft.com/office/drawing/2014/main" id="{CE146166-BE66-8F74-B05D-2D9A64D46015}"/>
              </a:ext>
            </a:extLst>
          </p:cNvPr>
          <p:cNvSpPr/>
          <p:nvPr/>
        </p:nvSpPr>
        <p:spPr>
          <a:xfrm>
            <a:off x="7588137" y="903987"/>
            <a:ext cx="318274" cy="6204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99"/>
          </a:p>
        </p:txBody>
      </p:sp>
      <p:sp>
        <p:nvSpPr>
          <p:cNvPr id="76" name="TextBox 75">
            <a:extLst>
              <a:ext uri="{FF2B5EF4-FFF2-40B4-BE49-F238E27FC236}">
                <a16:creationId xmlns:a16="http://schemas.microsoft.com/office/drawing/2014/main" id="{453C905E-ECAF-AE81-D85A-12FCA3600E24}"/>
              </a:ext>
            </a:extLst>
          </p:cNvPr>
          <p:cNvSpPr txBox="1"/>
          <p:nvPr/>
        </p:nvSpPr>
        <p:spPr>
          <a:xfrm>
            <a:off x="13408007" y="4490856"/>
            <a:ext cx="5211301" cy="2744597"/>
          </a:xfrm>
          <a:prstGeom prst="rect">
            <a:avLst/>
          </a:prstGeom>
          <a:noFill/>
        </p:spPr>
        <p:txBody>
          <a:bodyPr wrap="square" rtlCol="0">
            <a:spAutoFit/>
          </a:bodyPr>
          <a:lstStyle/>
          <a:p>
            <a:pPr algn="ctr"/>
            <a:r>
              <a:rPr lang="en-GB" sz="5745" dirty="0">
                <a:ln>
                  <a:solidFill>
                    <a:schemeClr val="tx1"/>
                  </a:solidFill>
                </a:ln>
                <a:solidFill>
                  <a:schemeClr val="tx1">
                    <a:lumMod val="65000"/>
                    <a:lumOff val="35000"/>
                  </a:schemeClr>
                </a:solidFill>
                <a:effectLst>
                  <a:outerShdw blurRad="50800" dist="38100" dir="2700000" algn="tl" rotWithShape="0">
                    <a:prstClr val="black">
                      <a:alpha val="40000"/>
                    </a:prstClr>
                  </a:outerShdw>
                </a:effectLst>
                <a:latin typeface="Arial Black" panose="020B0A04020102020204" pitchFamily="34" charset="0"/>
              </a:rPr>
              <a:t>Faversham Healthy Futures</a:t>
            </a:r>
          </a:p>
        </p:txBody>
      </p:sp>
      <p:pic>
        <p:nvPicPr>
          <p:cNvPr id="85" name="Graphic 84" descr="Hospital with solid fill">
            <a:extLst>
              <a:ext uri="{FF2B5EF4-FFF2-40B4-BE49-F238E27FC236}">
                <a16:creationId xmlns:a16="http://schemas.microsoft.com/office/drawing/2014/main" id="{8D5AC82E-2721-3F18-F494-C46B2A1F34A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0164753" y="5843508"/>
            <a:ext cx="806416" cy="806416"/>
          </a:xfrm>
          <a:prstGeom prst="rect">
            <a:avLst/>
          </a:prstGeom>
        </p:spPr>
      </p:pic>
      <p:sp>
        <p:nvSpPr>
          <p:cNvPr id="90" name="TextBox 89">
            <a:extLst>
              <a:ext uri="{FF2B5EF4-FFF2-40B4-BE49-F238E27FC236}">
                <a16:creationId xmlns:a16="http://schemas.microsoft.com/office/drawing/2014/main" id="{03E791A1-D68E-3FC5-FC71-9B5587DAB751}"/>
              </a:ext>
            </a:extLst>
          </p:cNvPr>
          <p:cNvSpPr txBox="1"/>
          <p:nvPr/>
        </p:nvSpPr>
        <p:spPr>
          <a:xfrm>
            <a:off x="6872890" y="19632888"/>
            <a:ext cx="14983395" cy="976421"/>
          </a:xfrm>
          <a:prstGeom prst="rect">
            <a:avLst/>
          </a:prstGeom>
          <a:noFill/>
        </p:spPr>
        <p:txBody>
          <a:bodyPr wrap="square" rtlCol="0">
            <a:spAutoFit/>
          </a:bodyPr>
          <a:lstStyle/>
          <a:p>
            <a:pPr algn="ctr"/>
            <a:r>
              <a:rPr lang="en-GB" sz="5745" dirty="0">
                <a:ln>
                  <a:solidFill>
                    <a:schemeClr val="tx1"/>
                  </a:solidFill>
                </a:ln>
                <a:solidFill>
                  <a:schemeClr val="tx1">
                    <a:lumMod val="65000"/>
                    <a:lumOff val="35000"/>
                  </a:schemeClr>
                </a:solidFill>
                <a:effectLst>
                  <a:outerShdw blurRad="50800" dist="38100" dir="2700000" algn="tl" rotWithShape="0">
                    <a:prstClr val="black">
                      <a:alpha val="40000"/>
                    </a:prstClr>
                  </a:outerShdw>
                </a:effectLst>
                <a:latin typeface="Arial Black" panose="020B0A04020102020204" pitchFamily="34" charset="0"/>
              </a:rPr>
              <a:t>Faversham now</a:t>
            </a:r>
          </a:p>
        </p:txBody>
      </p:sp>
    </p:spTree>
    <p:extLst>
      <p:ext uri="{BB962C8B-B14F-4D97-AF65-F5344CB8AC3E}">
        <p14:creationId xmlns:p14="http://schemas.microsoft.com/office/powerpoint/2010/main" val="1320181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tegrated Care System transition :: NHS Kent and Med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0319" y="1831557"/>
            <a:ext cx="16248702" cy="12186529"/>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12" name="Picture 4" descr="Kent and Medway four ICPs ma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3716" y="8088632"/>
            <a:ext cx="7041412" cy="454131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092823" y="6762709"/>
            <a:ext cx="8853083" cy="1162113"/>
          </a:xfrm>
          <a:prstGeom prst="rect">
            <a:avLst/>
          </a:prstGeom>
          <a:noFill/>
        </p:spPr>
        <p:txBody>
          <a:bodyPr wrap="square" rtlCol="0">
            <a:spAutoFit/>
          </a:bodyPr>
          <a:lstStyle/>
          <a:p>
            <a:r>
              <a:rPr lang="en-GB" sz="3476" b="1" dirty="0">
                <a:solidFill>
                  <a:schemeClr val="accent1">
                    <a:lumMod val="75000"/>
                  </a:schemeClr>
                </a:solidFill>
              </a:rPr>
              <a:t>The 4 Kent and Medway Health Care Partnerships</a:t>
            </a:r>
          </a:p>
        </p:txBody>
      </p:sp>
      <p:pic>
        <p:nvPicPr>
          <p:cNvPr id="28" name="Picture 27"/>
          <p:cNvPicPr>
            <a:picLocks noChangeAspect="1"/>
          </p:cNvPicPr>
          <p:nvPr/>
        </p:nvPicPr>
        <p:blipFill>
          <a:blip r:embed="rId4"/>
          <a:stretch>
            <a:fillRect/>
          </a:stretch>
        </p:blipFill>
        <p:spPr>
          <a:xfrm>
            <a:off x="14326632" y="10625230"/>
            <a:ext cx="4956449" cy="1248487"/>
          </a:xfrm>
          <a:prstGeom prst="rect">
            <a:avLst/>
          </a:prstGeom>
          <a:solidFill>
            <a:srgbClr val="D60093"/>
          </a:solidFill>
          <a:ln w="28575">
            <a:solidFill>
              <a:srgbClr val="FFC000"/>
            </a:solidFill>
          </a:ln>
        </p:spPr>
      </p:pic>
      <p:cxnSp>
        <p:nvCxnSpPr>
          <p:cNvPr id="30" name="Straight Arrow Connector 29"/>
          <p:cNvCxnSpPr>
            <a:cxnSpLocks/>
          </p:cNvCxnSpPr>
          <p:nvPr/>
        </p:nvCxnSpPr>
        <p:spPr>
          <a:xfrm flipH="1" flipV="1">
            <a:off x="9315128" y="7729432"/>
            <a:ext cx="5011504" cy="29623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88" name="TextBox 3087"/>
          <p:cNvSpPr txBox="1"/>
          <p:nvPr/>
        </p:nvSpPr>
        <p:spPr>
          <a:xfrm>
            <a:off x="9770911" y="15508551"/>
            <a:ext cx="8915087" cy="2843855"/>
          </a:xfrm>
          <a:prstGeom prst="rect">
            <a:avLst/>
          </a:prstGeom>
          <a:noFill/>
        </p:spPr>
        <p:txBody>
          <a:bodyPr wrap="square" rtlCol="0">
            <a:spAutoFit/>
          </a:bodyPr>
          <a:lstStyle/>
          <a:p>
            <a:pPr algn="ctr"/>
            <a:r>
              <a:rPr lang="en-GB" sz="5960" b="1" dirty="0">
                <a:solidFill>
                  <a:schemeClr val="accent1">
                    <a:lumMod val="75000"/>
                  </a:schemeClr>
                </a:solidFill>
              </a:rPr>
              <a:t>The Kent &amp; Medway</a:t>
            </a:r>
          </a:p>
          <a:p>
            <a:pPr algn="ctr"/>
            <a:r>
              <a:rPr lang="en-GB" sz="5960" dirty="0">
                <a:solidFill>
                  <a:schemeClr val="accent1">
                    <a:lumMod val="75000"/>
                  </a:schemeClr>
                </a:solidFill>
              </a:rPr>
              <a:t>Integrated Health and Care </a:t>
            </a:r>
          </a:p>
          <a:p>
            <a:pPr algn="ctr"/>
            <a:r>
              <a:rPr lang="en-GB" sz="5960" dirty="0">
                <a:solidFill>
                  <a:schemeClr val="accent1">
                    <a:lumMod val="75000"/>
                  </a:schemeClr>
                </a:solidFill>
              </a:rPr>
              <a:t>‘system architecture’</a:t>
            </a:r>
          </a:p>
        </p:txBody>
      </p:sp>
      <p:sp>
        <p:nvSpPr>
          <p:cNvPr id="3089" name="Rectangle 3088"/>
          <p:cNvSpPr/>
          <p:nvPr/>
        </p:nvSpPr>
        <p:spPr>
          <a:xfrm>
            <a:off x="23488680" y="2243030"/>
            <a:ext cx="3916426" cy="142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430"/>
          </a:p>
        </p:txBody>
      </p:sp>
      <p:sp>
        <p:nvSpPr>
          <p:cNvPr id="3090" name="TextBox 3089"/>
          <p:cNvSpPr txBox="1"/>
          <p:nvPr/>
        </p:nvSpPr>
        <p:spPr>
          <a:xfrm>
            <a:off x="17651944" y="3037855"/>
            <a:ext cx="4225452" cy="627223"/>
          </a:xfrm>
          <a:prstGeom prst="rect">
            <a:avLst/>
          </a:prstGeom>
          <a:noFill/>
        </p:spPr>
        <p:txBody>
          <a:bodyPr wrap="none" rtlCol="0">
            <a:spAutoFit/>
          </a:bodyPr>
          <a:lstStyle/>
          <a:p>
            <a:r>
              <a:rPr lang="en-GB" sz="3476" b="1" dirty="0">
                <a:solidFill>
                  <a:schemeClr val="accent1">
                    <a:lumMod val="75000"/>
                  </a:schemeClr>
                </a:solidFill>
              </a:rPr>
              <a:t> NHS Executive + CQC </a:t>
            </a:r>
          </a:p>
        </p:txBody>
      </p:sp>
      <p:pic>
        <p:nvPicPr>
          <p:cNvPr id="3093" name="Picture 3092"/>
          <p:cNvPicPr>
            <a:picLocks noChangeAspect="1"/>
          </p:cNvPicPr>
          <p:nvPr/>
        </p:nvPicPr>
        <p:blipFill>
          <a:blip r:embed="rId5"/>
          <a:stretch>
            <a:fillRect/>
          </a:stretch>
        </p:blipFill>
        <p:spPr>
          <a:xfrm>
            <a:off x="20550213" y="14907712"/>
            <a:ext cx="5330297" cy="4232883"/>
          </a:xfrm>
          <a:prstGeom prst="rect">
            <a:avLst/>
          </a:prstGeom>
        </p:spPr>
      </p:pic>
      <p:pic>
        <p:nvPicPr>
          <p:cNvPr id="3096" name="Picture 3095"/>
          <p:cNvPicPr>
            <a:picLocks noChangeAspect="1"/>
          </p:cNvPicPr>
          <p:nvPr/>
        </p:nvPicPr>
        <p:blipFill>
          <a:blip r:embed="rId6"/>
          <a:stretch>
            <a:fillRect/>
          </a:stretch>
        </p:blipFill>
        <p:spPr>
          <a:xfrm>
            <a:off x="2729499" y="12793758"/>
            <a:ext cx="5865574" cy="7323800"/>
          </a:xfrm>
          <a:prstGeom prst="rect">
            <a:avLst/>
          </a:prstGeom>
        </p:spPr>
      </p:pic>
      <p:cxnSp>
        <p:nvCxnSpPr>
          <p:cNvPr id="40" name="Straight Arrow Connector 39"/>
          <p:cNvCxnSpPr/>
          <p:nvPr/>
        </p:nvCxnSpPr>
        <p:spPr>
          <a:xfrm>
            <a:off x="17817775" y="11850313"/>
            <a:ext cx="3053828" cy="30573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0487B47-D12E-F6F2-A75B-511F6F5D3268}"/>
              </a:ext>
            </a:extLst>
          </p:cNvPr>
          <p:cNvPicPr>
            <a:picLocks noChangeAspect="1"/>
          </p:cNvPicPr>
          <p:nvPr/>
        </p:nvPicPr>
        <p:blipFill>
          <a:blip r:embed="rId7"/>
          <a:stretch>
            <a:fillRect/>
          </a:stretch>
        </p:blipFill>
        <p:spPr>
          <a:xfrm>
            <a:off x="1916847" y="1833828"/>
            <a:ext cx="7217387" cy="5570565"/>
          </a:xfrm>
          <a:prstGeom prst="rect">
            <a:avLst/>
          </a:prstGeom>
        </p:spPr>
      </p:pic>
      <p:sp>
        <p:nvSpPr>
          <p:cNvPr id="3" name="Rectangle 2">
            <a:extLst>
              <a:ext uri="{FF2B5EF4-FFF2-40B4-BE49-F238E27FC236}">
                <a16:creationId xmlns:a16="http://schemas.microsoft.com/office/drawing/2014/main" id="{1FA0DAB3-E33B-9BC8-0233-5561073B833D}"/>
              </a:ext>
            </a:extLst>
          </p:cNvPr>
          <p:cNvSpPr/>
          <p:nvPr/>
        </p:nvSpPr>
        <p:spPr>
          <a:xfrm>
            <a:off x="1136073" y="1025235"/>
            <a:ext cx="27958472" cy="1917469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1078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7469073" y="17201777"/>
            <a:ext cx="2144484" cy="9142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70"/>
          </a:p>
        </p:txBody>
      </p:sp>
      <p:sp>
        <p:nvSpPr>
          <p:cNvPr id="3" name="TextBox 2"/>
          <p:cNvSpPr txBox="1"/>
          <p:nvPr/>
        </p:nvSpPr>
        <p:spPr>
          <a:xfrm>
            <a:off x="10907717" y="4051110"/>
            <a:ext cx="14107407" cy="1009507"/>
          </a:xfrm>
          <a:prstGeom prst="rect">
            <a:avLst/>
          </a:prstGeom>
          <a:noFill/>
        </p:spPr>
        <p:txBody>
          <a:bodyPr wrap="square" rtlCol="0">
            <a:spAutoFit/>
          </a:bodyPr>
          <a:lstStyle/>
          <a:p>
            <a:pPr algn="ctr"/>
            <a:r>
              <a:rPr lang="en-GB" sz="5960" b="1" i="1" dirty="0">
                <a:solidFill>
                  <a:schemeClr val="accent1">
                    <a:lumMod val="75000"/>
                  </a:schemeClr>
                </a:solidFill>
              </a:rPr>
              <a:t>The Alphabet Soup     of Integrated Care! </a:t>
            </a:r>
          </a:p>
        </p:txBody>
      </p:sp>
      <p:sp>
        <p:nvSpPr>
          <p:cNvPr id="6" name="TextBox 5"/>
          <p:cNvSpPr txBox="1"/>
          <p:nvPr/>
        </p:nvSpPr>
        <p:spPr>
          <a:xfrm>
            <a:off x="12946207" y="4051107"/>
            <a:ext cx="5198695" cy="1009507"/>
          </a:xfrm>
          <a:prstGeom prst="rect">
            <a:avLst/>
          </a:prstGeom>
          <a:gradFill>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GB" sz="5960" i="1" dirty="0">
                <a:solidFill>
                  <a:schemeClr val="accent1">
                    <a:lumMod val="75000"/>
                  </a:schemeClr>
                </a:solidFill>
                <a:effectLst>
                  <a:outerShdw blurRad="38100" dist="38100" dir="2700000" algn="tl">
                    <a:srgbClr val="000000">
                      <a:alpha val="43137"/>
                    </a:srgbClr>
                  </a:outerShdw>
                </a:effectLst>
                <a:latin typeface="Permanent Marker" panose="02000000000000000000" pitchFamily="2" charset="0"/>
                <a:ea typeface="Permanent Marker" panose="02000000000000000000" pitchFamily="2" charset="0"/>
              </a:rPr>
              <a:t>Acronym Soup</a:t>
            </a:r>
          </a:p>
        </p:txBody>
      </p:sp>
      <p:sp>
        <p:nvSpPr>
          <p:cNvPr id="7" name="TextBox 6"/>
          <p:cNvSpPr txBox="1"/>
          <p:nvPr/>
        </p:nvSpPr>
        <p:spPr>
          <a:xfrm>
            <a:off x="11916062" y="5591086"/>
            <a:ext cx="2224968" cy="11786303"/>
          </a:xfrm>
          <a:prstGeom prst="rect">
            <a:avLst/>
          </a:prstGeom>
          <a:noFill/>
        </p:spPr>
        <p:txBody>
          <a:bodyPr wrap="none" rtlCol="0">
            <a:spAutoFit/>
          </a:bodyPr>
          <a:lstStyle/>
          <a:p>
            <a:pPr marL="709574" indent="-709574">
              <a:buFont typeface="Arial" panose="020B0604020202020204" pitchFamily="34" charset="0"/>
              <a:buChar char="•"/>
            </a:pPr>
            <a:r>
              <a:rPr lang="en-GB" sz="4470" b="1" dirty="0"/>
              <a:t>DHSC</a:t>
            </a:r>
          </a:p>
          <a:p>
            <a:pPr marL="709574" indent="-709574">
              <a:buFont typeface="Arial" panose="020B0604020202020204" pitchFamily="34" charset="0"/>
              <a:buChar char="•"/>
            </a:pPr>
            <a:r>
              <a:rPr lang="en-GB" sz="4470" b="1" dirty="0"/>
              <a:t>NHSE</a:t>
            </a:r>
          </a:p>
          <a:p>
            <a:pPr marL="709574" indent="-709574">
              <a:buFont typeface="Arial" panose="020B0604020202020204" pitchFamily="34" charset="0"/>
              <a:buChar char="•"/>
            </a:pPr>
            <a:r>
              <a:rPr lang="en-GB" sz="4470" b="1" dirty="0"/>
              <a:t>CQC</a:t>
            </a:r>
          </a:p>
          <a:p>
            <a:pPr marL="709574" indent="-709574">
              <a:buFont typeface="Arial" panose="020B0604020202020204" pitchFamily="34" charset="0"/>
              <a:buChar char="•"/>
            </a:pPr>
            <a:r>
              <a:rPr lang="en-GB" sz="4470" b="1" dirty="0"/>
              <a:t>ICS </a:t>
            </a:r>
          </a:p>
          <a:p>
            <a:pPr marL="709574" indent="-709574">
              <a:buFont typeface="Arial" panose="020B0604020202020204" pitchFamily="34" charset="0"/>
              <a:buChar char="•"/>
            </a:pPr>
            <a:r>
              <a:rPr lang="en-GB" sz="4470" b="1" dirty="0"/>
              <a:t>ICB</a:t>
            </a:r>
          </a:p>
          <a:p>
            <a:pPr marL="709574" indent="-709574">
              <a:buFont typeface="Arial" panose="020B0604020202020204" pitchFamily="34" charset="0"/>
              <a:buChar char="•"/>
            </a:pPr>
            <a:r>
              <a:rPr lang="en-GB" sz="4470" b="1" dirty="0"/>
              <a:t>ICP</a:t>
            </a:r>
          </a:p>
          <a:p>
            <a:pPr marL="709574" indent="-709574">
              <a:buFont typeface="Arial" panose="020B0604020202020204" pitchFamily="34" charset="0"/>
              <a:buChar char="•"/>
            </a:pPr>
            <a:r>
              <a:rPr lang="en-GB" sz="4470" b="1" dirty="0" err="1"/>
              <a:t>HaCP</a:t>
            </a:r>
            <a:endParaRPr lang="en-GB" sz="4470" b="1" dirty="0"/>
          </a:p>
          <a:p>
            <a:pPr marL="709574" indent="-709574">
              <a:buFont typeface="Arial" panose="020B0604020202020204" pitchFamily="34" charset="0"/>
              <a:buChar char="•"/>
            </a:pPr>
            <a:r>
              <a:rPr lang="en-GB" sz="4470" b="1" dirty="0"/>
              <a:t>PBP</a:t>
            </a:r>
          </a:p>
          <a:p>
            <a:pPr marL="709574" indent="-709574">
              <a:buFont typeface="Arial" panose="020B0604020202020204" pitchFamily="34" charset="0"/>
              <a:buChar char="•"/>
            </a:pPr>
            <a:r>
              <a:rPr lang="en-GB" sz="4470" b="1" dirty="0"/>
              <a:t>PCN</a:t>
            </a:r>
          </a:p>
          <a:p>
            <a:pPr marL="709574" indent="-709574">
              <a:buFont typeface="Arial" panose="020B0604020202020204" pitchFamily="34" charset="0"/>
              <a:buChar char="•"/>
            </a:pPr>
            <a:r>
              <a:rPr lang="en-GB" sz="4470" b="1" dirty="0"/>
              <a:t>LMC</a:t>
            </a:r>
          </a:p>
          <a:p>
            <a:pPr marL="709574" indent="-709574">
              <a:buFont typeface="Arial" panose="020B0604020202020204" pitchFamily="34" charset="0"/>
              <a:buChar char="•"/>
            </a:pPr>
            <a:r>
              <a:rPr lang="en-GB" sz="4470" b="1" dirty="0"/>
              <a:t>HOSC</a:t>
            </a:r>
          </a:p>
          <a:p>
            <a:pPr marL="709574" indent="-709574">
              <a:buFont typeface="Arial" panose="020B0604020202020204" pitchFamily="34" charset="0"/>
              <a:buChar char="•"/>
            </a:pPr>
            <a:r>
              <a:rPr lang="en-GB" sz="4470" b="1" dirty="0"/>
              <a:t>HWB</a:t>
            </a:r>
          </a:p>
          <a:p>
            <a:pPr marL="709574" indent="-709574">
              <a:buFont typeface="Arial" panose="020B0604020202020204" pitchFamily="34" charset="0"/>
              <a:buChar char="•"/>
            </a:pPr>
            <a:r>
              <a:rPr lang="en-GB" sz="4470" b="1" dirty="0"/>
              <a:t>VCSE</a:t>
            </a:r>
          </a:p>
          <a:p>
            <a:pPr marL="709574" indent="-709574">
              <a:buFont typeface="Arial" panose="020B0604020202020204" pitchFamily="34" charset="0"/>
              <a:buChar char="•"/>
            </a:pPr>
            <a:r>
              <a:rPr lang="en-GB" sz="4470" dirty="0"/>
              <a:t> ____</a:t>
            </a:r>
          </a:p>
          <a:p>
            <a:pPr marL="709574" indent="-709574">
              <a:buFont typeface="Arial" panose="020B0604020202020204" pitchFamily="34" charset="0"/>
              <a:buChar char="•"/>
            </a:pPr>
            <a:r>
              <a:rPr lang="en-GB" sz="4470" dirty="0"/>
              <a:t> ____</a:t>
            </a:r>
          </a:p>
          <a:p>
            <a:pPr marL="709574" indent="-709574">
              <a:buFont typeface="Arial" panose="020B0604020202020204" pitchFamily="34" charset="0"/>
              <a:buChar char="•"/>
            </a:pPr>
            <a:r>
              <a:rPr lang="en-GB" sz="4470" dirty="0"/>
              <a:t> ____</a:t>
            </a:r>
          </a:p>
          <a:p>
            <a:endParaRPr lang="en-GB" sz="4470" dirty="0"/>
          </a:p>
        </p:txBody>
      </p:sp>
      <p:sp>
        <p:nvSpPr>
          <p:cNvPr id="14" name="Rectangle 13"/>
          <p:cNvSpPr/>
          <p:nvPr/>
        </p:nvSpPr>
        <p:spPr>
          <a:xfrm>
            <a:off x="14134533" y="5591083"/>
            <a:ext cx="11103104" cy="11786303"/>
          </a:xfrm>
          <a:prstGeom prst="rect">
            <a:avLst/>
          </a:prstGeom>
        </p:spPr>
        <p:txBody>
          <a:bodyPr wrap="none">
            <a:spAutoFit/>
          </a:bodyPr>
          <a:lstStyle/>
          <a:p>
            <a:pPr marL="709574" indent="-709574">
              <a:buFont typeface="Wingdings" panose="05000000000000000000" pitchFamily="2" charset="2"/>
              <a:buChar char="Ø"/>
            </a:pPr>
            <a:r>
              <a:rPr lang="en-GB" sz="4470" dirty="0"/>
              <a:t>Department of Health and Social Care</a:t>
            </a:r>
          </a:p>
          <a:p>
            <a:pPr marL="709574" indent="-709574">
              <a:buFont typeface="Wingdings" panose="05000000000000000000" pitchFamily="2" charset="2"/>
              <a:buChar char="Ø"/>
            </a:pPr>
            <a:r>
              <a:rPr lang="en-GB" sz="4470" dirty="0"/>
              <a:t>National Health Service England </a:t>
            </a:r>
          </a:p>
          <a:p>
            <a:pPr marL="709574" indent="-709574">
              <a:buFont typeface="Wingdings" panose="05000000000000000000" pitchFamily="2" charset="2"/>
              <a:buChar char="Ø"/>
            </a:pPr>
            <a:r>
              <a:rPr lang="en-GB" sz="4470" dirty="0"/>
              <a:t>Care Quality Commission</a:t>
            </a:r>
          </a:p>
          <a:p>
            <a:pPr marL="709574" indent="-709574">
              <a:buFont typeface="Wingdings" panose="05000000000000000000" pitchFamily="2" charset="2"/>
              <a:buChar char="Ø"/>
            </a:pPr>
            <a:r>
              <a:rPr lang="en-GB" sz="4470" dirty="0"/>
              <a:t>Integrated Care System</a:t>
            </a:r>
          </a:p>
          <a:p>
            <a:pPr marL="709574" indent="-709574">
              <a:buFont typeface="Wingdings" panose="05000000000000000000" pitchFamily="2" charset="2"/>
              <a:buChar char="Ø"/>
            </a:pPr>
            <a:r>
              <a:rPr lang="en-GB" sz="4470" dirty="0"/>
              <a:t>Integrated Care Board</a:t>
            </a:r>
          </a:p>
          <a:p>
            <a:pPr marL="709574" indent="-709574">
              <a:buFont typeface="Wingdings" panose="05000000000000000000" pitchFamily="2" charset="2"/>
              <a:buChar char="Ø"/>
            </a:pPr>
            <a:r>
              <a:rPr lang="en-GB" sz="4470" dirty="0"/>
              <a:t>Integrated Health Partnership</a:t>
            </a:r>
          </a:p>
          <a:p>
            <a:pPr marL="709574" indent="-709574">
              <a:buFont typeface="Wingdings" panose="05000000000000000000" pitchFamily="2" charset="2"/>
              <a:buChar char="Ø"/>
            </a:pPr>
            <a:r>
              <a:rPr lang="en-GB" sz="4470" dirty="0"/>
              <a:t>Health and Care Partnership</a:t>
            </a:r>
          </a:p>
          <a:p>
            <a:pPr marL="709574" indent="-709574">
              <a:buFont typeface="Wingdings" panose="05000000000000000000" pitchFamily="2" charset="2"/>
              <a:buChar char="Ø"/>
            </a:pPr>
            <a:r>
              <a:rPr lang="en-GB" sz="4470" dirty="0"/>
              <a:t>Place Based Partnership</a:t>
            </a:r>
          </a:p>
          <a:p>
            <a:pPr marL="709574" indent="-709574">
              <a:buFont typeface="Wingdings" panose="05000000000000000000" pitchFamily="2" charset="2"/>
              <a:buChar char="Ø"/>
            </a:pPr>
            <a:r>
              <a:rPr lang="en-GB" sz="4470" dirty="0"/>
              <a:t>Primary Care Network</a:t>
            </a:r>
          </a:p>
          <a:p>
            <a:pPr marL="709574" indent="-709574">
              <a:buFont typeface="Wingdings" panose="05000000000000000000" pitchFamily="2" charset="2"/>
              <a:buChar char="Ø"/>
            </a:pPr>
            <a:r>
              <a:rPr lang="en-GB" sz="4470" dirty="0"/>
              <a:t>Local Medical Committee</a:t>
            </a:r>
          </a:p>
          <a:p>
            <a:pPr marL="709574" indent="-709574">
              <a:buFont typeface="Wingdings" panose="05000000000000000000" pitchFamily="2" charset="2"/>
              <a:buChar char="Ø"/>
            </a:pPr>
            <a:r>
              <a:rPr lang="en-GB" sz="4470" dirty="0"/>
              <a:t>Health Overview and Scrutiny Committee</a:t>
            </a:r>
          </a:p>
          <a:p>
            <a:pPr marL="709574" indent="-709574">
              <a:buFont typeface="Wingdings" panose="05000000000000000000" pitchFamily="2" charset="2"/>
              <a:buChar char="Ø"/>
            </a:pPr>
            <a:r>
              <a:rPr lang="en-GB" sz="4470" dirty="0"/>
              <a:t>Health and Wellbeing Board</a:t>
            </a:r>
          </a:p>
          <a:p>
            <a:pPr marL="709574" indent="-709574">
              <a:buFont typeface="Wingdings" panose="05000000000000000000" pitchFamily="2" charset="2"/>
              <a:buChar char="Ø"/>
            </a:pPr>
            <a:r>
              <a:rPr lang="en-GB" sz="4470" dirty="0"/>
              <a:t>Voluntary, Community and Social Enterprise</a:t>
            </a:r>
          </a:p>
          <a:p>
            <a:pPr marL="709574" indent="-709574">
              <a:buFont typeface="Wingdings" panose="05000000000000000000" pitchFamily="2" charset="2"/>
              <a:buChar char="Ø"/>
            </a:pPr>
            <a:r>
              <a:rPr lang="en-GB" sz="4470" dirty="0"/>
              <a:t>_______________________</a:t>
            </a:r>
          </a:p>
          <a:p>
            <a:pPr marL="709574" indent="-709574">
              <a:buFont typeface="Wingdings" panose="05000000000000000000" pitchFamily="2" charset="2"/>
              <a:buChar char="Ø"/>
            </a:pPr>
            <a:r>
              <a:rPr lang="en-GB" sz="4470" dirty="0"/>
              <a:t>_______________________</a:t>
            </a:r>
          </a:p>
          <a:p>
            <a:pPr marL="709574" indent="-709574">
              <a:buFont typeface="Wingdings" panose="05000000000000000000" pitchFamily="2" charset="2"/>
              <a:buChar char="Ø"/>
            </a:pPr>
            <a:r>
              <a:rPr lang="en-GB" sz="4470" dirty="0"/>
              <a:t>_______________________</a:t>
            </a:r>
          </a:p>
          <a:p>
            <a:pPr marL="709574" indent="-709574">
              <a:buFont typeface="Wingdings" panose="05000000000000000000" pitchFamily="2" charset="2"/>
              <a:buChar char="Ø"/>
            </a:pPr>
            <a:endParaRPr lang="en-GB" sz="4470" dirty="0"/>
          </a:p>
        </p:txBody>
      </p:sp>
      <p:sp>
        <p:nvSpPr>
          <p:cNvPr id="15" name="Rectangle 14"/>
          <p:cNvSpPr/>
          <p:nvPr/>
        </p:nvSpPr>
        <p:spPr>
          <a:xfrm>
            <a:off x="9823480" y="17238536"/>
            <a:ext cx="19092239" cy="703719"/>
          </a:xfrm>
          <a:prstGeom prst="rect">
            <a:avLst/>
          </a:prstGeom>
        </p:spPr>
        <p:txBody>
          <a:bodyPr wrap="square">
            <a:spAutoFit/>
          </a:bodyPr>
          <a:lstStyle/>
          <a:p>
            <a:r>
              <a:rPr lang="en-GB" sz="3973" dirty="0"/>
              <a:t>https://www.nhsconfed.org/publications/acronym-buster?alphabet=I</a:t>
            </a:r>
          </a:p>
        </p:txBody>
      </p:sp>
      <p:sp>
        <p:nvSpPr>
          <p:cNvPr id="17" name="TextBox 16"/>
          <p:cNvSpPr txBox="1"/>
          <p:nvPr/>
        </p:nvSpPr>
        <p:spPr>
          <a:xfrm>
            <a:off x="4699442" y="7071454"/>
            <a:ext cx="6727151" cy="8346900"/>
          </a:xfrm>
          <a:prstGeom prst="rect">
            <a:avLst/>
          </a:prstGeom>
          <a:noFill/>
        </p:spPr>
        <p:txBody>
          <a:bodyPr wrap="square" rtlCol="0">
            <a:spAutoFit/>
          </a:bodyPr>
          <a:lstStyle/>
          <a:p>
            <a:r>
              <a:rPr lang="en-GB" sz="4470" dirty="0">
                <a:solidFill>
                  <a:schemeClr val="accent1">
                    <a:lumMod val="75000"/>
                  </a:schemeClr>
                </a:solidFill>
              </a:rPr>
              <a:t>These are just a few acronyms that relate to integrated care. There are many more – and names and titles have changed frequently. It’s confusing even to people who work in the system! The address below might help but we’ve left spaces for you to add any obvious ones we missed! </a:t>
            </a:r>
          </a:p>
        </p:txBody>
      </p:sp>
      <p:pic>
        <p:nvPicPr>
          <p:cNvPr id="9" name="Picture 2" descr="SPF, DKIM, and DMARC: Acronym Soup or Useful Email Secur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1867" y="16641153"/>
            <a:ext cx="2885194" cy="1913340"/>
          </a:xfrm>
          <a:prstGeom prst="rect">
            <a:avLst/>
          </a:prstGeom>
          <a:noFill/>
          <a:ln w="28575">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a:stretch>
            <a:fillRect/>
          </a:stretch>
        </p:blipFill>
        <p:spPr>
          <a:xfrm>
            <a:off x="5098599" y="3348444"/>
            <a:ext cx="5284465" cy="4078686"/>
          </a:xfrm>
          <a:prstGeom prst="rect">
            <a:avLst/>
          </a:prstGeom>
        </p:spPr>
      </p:pic>
    </p:spTree>
    <p:extLst>
      <p:ext uri="{BB962C8B-B14F-4D97-AF65-F5344CB8AC3E}">
        <p14:creationId xmlns:p14="http://schemas.microsoft.com/office/powerpoint/2010/main" val="2244709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A32617-13D7-25C8-CC05-7C0A48DBC9C9}"/>
              </a:ext>
            </a:extLst>
          </p:cNvPr>
          <p:cNvPicPr>
            <a:picLocks noChangeAspect="1"/>
          </p:cNvPicPr>
          <p:nvPr/>
        </p:nvPicPr>
        <p:blipFill>
          <a:blip r:embed="rId2"/>
          <a:stretch>
            <a:fillRect/>
          </a:stretch>
        </p:blipFill>
        <p:spPr>
          <a:xfrm>
            <a:off x="9472344" y="5782061"/>
            <a:ext cx="11330523" cy="9323294"/>
          </a:xfrm>
          <a:prstGeom prst="rect">
            <a:avLst/>
          </a:prstGeom>
        </p:spPr>
      </p:pic>
      <p:sp>
        <p:nvSpPr>
          <p:cNvPr id="3" name="Oval 2">
            <a:extLst>
              <a:ext uri="{FF2B5EF4-FFF2-40B4-BE49-F238E27FC236}">
                <a16:creationId xmlns:a16="http://schemas.microsoft.com/office/drawing/2014/main" id="{29E66EC8-1BBB-4805-73C5-0DDC27F58D7F}"/>
              </a:ext>
            </a:extLst>
          </p:cNvPr>
          <p:cNvSpPr/>
          <p:nvPr/>
        </p:nvSpPr>
        <p:spPr>
          <a:xfrm>
            <a:off x="13567251" y="7654450"/>
            <a:ext cx="4069080" cy="409559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p>
        </p:txBody>
      </p:sp>
      <p:sp>
        <p:nvSpPr>
          <p:cNvPr id="4" name="TextBox 3">
            <a:extLst>
              <a:ext uri="{FF2B5EF4-FFF2-40B4-BE49-F238E27FC236}">
                <a16:creationId xmlns:a16="http://schemas.microsoft.com/office/drawing/2014/main" id="{5531E6BD-1402-7778-205D-F9220317A605}"/>
              </a:ext>
            </a:extLst>
          </p:cNvPr>
          <p:cNvSpPr txBox="1"/>
          <p:nvPr/>
        </p:nvSpPr>
        <p:spPr>
          <a:xfrm>
            <a:off x="9801562" y="2828404"/>
            <a:ext cx="10672089" cy="1015663"/>
          </a:xfrm>
          <a:prstGeom prst="rect">
            <a:avLst/>
          </a:prstGeom>
          <a:noFill/>
        </p:spPr>
        <p:txBody>
          <a:bodyPr wrap="none" rtlCol="0">
            <a:spAutoFit/>
          </a:bodyPr>
          <a:lstStyle/>
          <a:p>
            <a:r>
              <a:rPr lang="en-US" sz="6000" dirty="0"/>
              <a:t>GP SURGERIES CATCHMENT AREA</a:t>
            </a:r>
          </a:p>
        </p:txBody>
      </p:sp>
      <p:sp>
        <p:nvSpPr>
          <p:cNvPr id="5" name="TextBox 4">
            <a:extLst>
              <a:ext uri="{FF2B5EF4-FFF2-40B4-BE49-F238E27FC236}">
                <a16:creationId xmlns:a16="http://schemas.microsoft.com/office/drawing/2014/main" id="{229005D1-5E7B-CC2C-7DA7-77E8E82C625B}"/>
              </a:ext>
            </a:extLst>
          </p:cNvPr>
          <p:cNvSpPr txBox="1"/>
          <p:nvPr/>
        </p:nvSpPr>
        <p:spPr>
          <a:xfrm>
            <a:off x="8747245" y="17023803"/>
            <a:ext cx="12780723" cy="1200329"/>
          </a:xfrm>
          <a:prstGeom prst="rect">
            <a:avLst/>
          </a:prstGeom>
          <a:noFill/>
        </p:spPr>
        <p:txBody>
          <a:bodyPr wrap="square" rtlCol="0">
            <a:spAutoFit/>
          </a:bodyPr>
          <a:lstStyle/>
          <a:p>
            <a:r>
              <a:rPr lang="en-US" sz="3600" dirty="0" err="1"/>
              <a:t>Faversham</a:t>
            </a:r>
            <a:r>
              <a:rPr lang="en-US" sz="3600" dirty="0"/>
              <a:t> Medical Practice – approx. 2 mile radius from </a:t>
            </a:r>
            <a:r>
              <a:rPr lang="en-US" sz="3600" dirty="0" err="1"/>
              <a:t>Faversham</a:t>
            </a:r>
            <a:endParaRPr lang="en-US" sz="3600" dirty="0"/>
          </a:p>
          <a:p>
            <a:r>
              <a:rPr lang="en-US" sz="3600" dirty="0"/>
              <a:t>Newton Place Surgery – approx. 5 mile radius from </a:t>
            </a:r>
            <a:r>
              <a:rPr lang="en-US" sz="3600" dirty="0" err="1"/>
              <a:t>Faversham</a:t>
            </a:r>
            <a:endParaRPr lang="en-US" sz="3600" dirty="0"/>
          </a:p>
        </p:txBody>
      </p:sp>
    </p:spTree>
    <p:extLst>
      <p:ext uri="{BB962C8B-B14F-4D97-AF65-F5344CB8AC3E}">
        <p14:creationId xmlns:p14="http://schemas.microsoft.com/office/powerpoint/2010/main" val="36590636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26</TotalTime>
  <Words>3139</Words>
  <Application>Microsoft Macintosh PowerPoint</Application>
  <PresentationFormat>Custom</PresentationFormat>
  <Paragraphs>680</Paragraphs>
  <Slides>12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Arial Black</vt:lpstr>
      <vt:lpstr>Calibri</vt:lpstr>
      <vt:lpstr>Calibri Light</vt:lpstr>
      <vt:lpstr>Google Sans</vt:lpstr>
      <vt:lpstr>Permanent Marker</vt:lpstr>
      <vt:lpstr>Roboto</vt:lpstr>
      <vt:lpstr>Sigmar One</vt:lpstr>
      <vt:lpstr>Wingdings</vt:lpstr>
      <vt:lpstr>Office Theme</vt:lpstr>
      <vt:lpstr>PowerPoint Presentation</vt:lpstr>
      <vt:lpstr>PowerPoint Presentation</vt:lpstr>
      <vt:lpstr>PowerPoint Presentation</vt:lpstr>
      <vt:lpstr>Our local health  Data from the Kent Integrated Dataset*  How does Faversham compare to Kent and Medway on health conditions?</vt:lpstr>
      <vt:lpstr>Faversham environment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 Wagstaff</dc:creator>
  <cp:lastModifiedBy>Gill Wagstaff</cp:lastModifiedBy>
  <cp:revision>3</cp:revision>
  <cp:lastPrinted>2023-05-30T11:51:26Z</cp:lastPrinted>
  <dcterms:created xsi:type="dcterms:W3CDTF">2023-04-13T09:20:58Z</dcterms:created>
  <dcterms:modified xsi:type="dcterms:W3CDTF">2024-10-29T17:57:47Z</dcterms:modified>
</cp:coreProperties>
</file>