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9" r:id="rId2"/>
    <p:sldId id="260" r:id="rId3"/>
    <p:sldId id="318" r:id="rId4"/>
    <p:sldId id="299" r:id="rId5"/>
    <p:sldId id="326" r:id="rId6"/>
    <p:sldId id="329" r:id="rId7"/>
    <p:sldId id="298" r:id="rId8"/>
    <p:sldId id="295" r:id="rId9"/>
    <p:sldId id="321" r:id="rId10"/>
    <p:sldId id="327" r:id="rId11"/>
    <p:sldId id="300" r:id="rId12"/>
    <p:sldId id="324" r:id="rId13"/>
    <p:sldId id="328" r:id="rId14"/>
    <p:sldId id="285" r:id="rId15"/>
  </p:sldIdLst>
  <p:sldSz cx="9144000" cy="6858000" type="screen4x3"/>
  <p:notesSz cx="6889750"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76634" autoAdjust="0"/>
  </p:normalViewPr>
  <p:slideViewPr>
    <p:cSldViewPr snapToGrid="0">
      <p:cViewPr varScale="1">
        <p:scale>
          <a:sx n="97" d="100"/>
          <a:sy n="97" d="100"/>
        </p:scale>
        <p:origin x="1576" y="184"/>
      </p:cViewPr>
      <p:guideLst/>
    </p:cSldViewPr>
  </p:slideViewPr>
  <p:notesTextViewPr>
    <p:cViewPr>
      <p:scale>
        <a:sx n="1" d="1"/>
        <a:sy n="1" d="1"/>
      </p:scale>
      <p:origin x="0" y="0"/>
    </p:cViewPr>
  </p:notesTextViewPr>
  <p:sorterViewPr>
    <p:cViewPr>
      <p:scale>
        <a:sx n="132" d="100"/>
        <a:sy n="13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755F2D71-BC9D-4835-A89A-EE7C75D71E0E}" type="datetimeFigureOut">
              <a:rPr lang="en-GB" smtClean="0"/>
              <a:t>12/10/2025</a:t>
            </a:fld>
            <a:endParaRPr lang="en-GB"/>
          </a:p>
        </p:txBody>
      </p:sp>
      <p:sp>
        <p:nvSpPr>
          <p:cNvPr id="4" name="Slide Image Placeholder 3"/>
          <p:cNvSpPr>
            <a:spLocks noGrp="1" noRot="1" noChangeAspect="1"/>
          </p:cNvSpPr>
          <p:nvPr>
            <p:ph type="sldImg" idx="2"/>
          </p:nvPr>
        </p:nvSpPr>
        <p:spPr>
          <a:xfrm>
            <a:off x="1190625" y="1252538"/>
            <a:ext cx="4508500"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DC902985-CD90-4774-B5CA-45B9C6C64746}" type="slidenum">
              <a:rPr lang="en-GB" smtClean="0"/>
              <a:t>‹#›</a:t>
            </a:fld>
            <a:endParaRPr lang="en-GB"/>
          </a:p>
        </p:txBody>
      </p:sp>
    </p:spTree>
    <p:extLst>
      <p:ext uri="{BB962C8B-B14F-4D97-AF65-F5344CB8AC3E}">
        <p14:creationId xmlns:p14="http://schemas.microsoft.com/office/powerpoint/2010/main" val="1806276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Holding slide</a:t>
            </a:r>
          </a:p>
        </p:txBody>
      </p:sp>
      <p:sp>
        <p:nvSpPr>
          <p:cNvPr id="4" name="Slide Number Placeholder 3"/>
          <p:cNvSpPr>
            <a:spLocks noGrp="1"/>
          </p:cNvSpPr>
          <p:nvPr>
            <p:ph type="sldNum" sz="quarter" idx="10"/>
          </p:nvPr>
        </p:nvSpPr>
        <p:spPr/>
        <p:txBody>
          <a:bodyPr/>
          <a:lstStyle/>
          <a:p>
            <a:fld id="{F1AE5917-571B-4918-BB84-EDB7CE405F27}" type="slidenum">
              <a:rPr lang="en-GB" smtClean="0"/>
              <a:t>1</a:t>
            </a:fld>
            <a:endParaRPr lang="en-GB"/>
          </a:p>
        </p:txBody>
      </p:sp>
    </p:spTree>
    <p:extLst>
      <p:ext uri="{BB962C8B-B14F-4D97-AF65-F5344CB8AC3E}">
        <p14:creationId xmlns:p14="http://schemas.microsoft.com/office/powerpoint/2010/main" val="2261578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26828-BB14-440B-207A-17CFE72DF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57375-3EE2-1F24-9833-E446CC1363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E73C83-D56B-B34B-67EA-E4402905A939}"/>
              </a:ext>
            </a:extLst>
          </p:cNvPr>
          <p:cNvSpPr>
            <a:spLocks noGrp="1"/>
          </p:cNvSpPr>
          <p:nvPr>
            <p:ph type="body" idx="1"/>
          </p:nvPr>
        </p:nvSpPr>
        <p:spPr/>
        <p:txBody>
          <a:bodyPr/>
          <a:lstStyle/>
          <a:p>
            <a:r>
              <a:rPr lang="en-GB" dirty="0"/>
              <a:t> </a:t>
            </a:r>
          </a:p>
        </p:txBody>
      </p:sp>
      <p:sp>
        <p:nvSpPr>
          <p:cNvPr id="4" name="Slide Number Placeholder 3">
            <a:extLst>
              <a:ext uri="{FF2B5EF4-FFF2-40B4-BE49-F238E27FC236}">
                <a16:creationId xmlns:a16="http://schemas.microsoft.com/office/drawing/2014/main" id="{D22F0CF6-6D94-12B8-7535-692D74E45FB0}"/>
              </a:ext>
            </a:extLst>
          </p:cNvPr>
          <p:cNvSpPr>
            <a:spLocks noGrp="1"/>
          </p:cNvSpPr>
          <p:nvPr>
            <p:ph type="sldNum" sz="quarter" idx="10"/>
          </p:nvPr>
        </p:nvSpPr>
        <p:spPr/>
        <p:txBody>
          <a:bodyPr/>
          <a:lstStyle/>
          <a:p>
            <a:fld id="{F1AE5917-571B-4918-BB84-EDB7CE405F27}" type="slidenum">
              <a:rPr lang="en-GB" smtClean="0"/>
              <a:t>10</a:t>
            </a:fld>
            <a:endParaRPr lang="en-GB"/>
          </a:p>
        </p:txBody>
      </p:sp>
    </p:spTree>
    <p:extLst>
      <p:ext uri="{BB962C8B-B14F-4D97-AF65-F5344CB8AC3E}">
        <p14:creationId xmlns:p14="http://schemas.microsoft.com/office/powerpoint/2010/main" val="3831762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453C7-0134-7F38-A03B-D29FF7714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208B1-6EED-E124-7C34-A1FE33450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5582-B09B-2F08-F3C3-6FA87FE9CDED}"/>
              </a:ext>
            </a:extLst>
          </p:cNvPr>
          <p:cNvSpPr>
            <a:spLocks noGrp="1"/>
          </p:cNvSpPr>
          <p:nvPr>
            <p:ph type="body" idx="1"/>
          </p:nvPr>
        </p:nvSpPr>
        <p:spPr/>
        <p:txBody>
          <a:bodyPr/>
          <a:lstStyle/>
          <a:p>
            <a:r>
              <a:rPr lang="en-GB" dirty="0"/>
              <a:t>This says it all . Localise decentralise integrated built around/with community </a:t>
            </a:r>
            <a:r>
              <a:rPr lang="en-GB" dirty="0" err="1"/>
              <a:t>etc</a:t>
            </a:r>
            <a:r>
              <a:rPr lang="en-GB" dirty="0"/>
              <a:t> etc. No need to go though it in any way – everybody has seen it before somewhere and will understand its significance. SO are you OK with it here? </a:t>
            </a:r>
          </a:p>
        </p:txBody>
      </p:sp>
      <p:sp>
        <p:nvSpPr>
          <p:cNvPr id="4" name="Slide Number Placeholder 3">
            <a:extLst>
              <a:ext uri="{FF2B5EF4-FFF2-40B4-BE49-F238E27FC236}">
                <a16:creationId xmlns:a16="http://schemas.microsoft.com/office/drawing/2014/main" id="{9358D166-4878-D38C-8CE7-7D98EEA225D3}"/>
              </a:ext>
            </a:extLst>
          </p:cNvPr>
          <p:cNvSpPr>
            <a:spLocks noGrp="1"/>
          </p:cNvSpPr>
          <p:nvPr>
            <p:ph type="sldNum" sz="quarter" idx="10"/>
          </p:nvPr>
        </p:nvSpPr>
        <p:spPr/>
        <p:txBody>
          <a:bodyPr/>
          <a:lstStyle/>
          <a:p>
            <a:fld id="{F1AE5917-571B-4918-BB84-EDB7CE405F27}" type="slidenum">
              <a:rPr lang="en-GB" smtClean="0"/>
              <a:t>12</a:t>
            </a:fld>
            <a:endParaRPr lang="en-GB"/>
          </a:p>
        </p:txBody>
      </p:sp>
    </p:spTree>
    <p:extLst>
      <p:ext uri="{BB962C8B-B14F-4D97-AF65-F5344CB8AC3E}">
        <p14:creationId xmlns:p14="http://schemas.microsoft.com/office/powerpoint/2010/main" val="3043139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66E85-D11B-7CA3-5436-4FEC9E6F7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29B9FB-D48F-3A8A-996C-0E98A53FC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C72E2-3E50-4EE0-D25F-1E8DCD36DAA5}"/>
              </a:ext>
            </a:extLst>
          </p:cNvPr>
          <p:cNvSpPr>
            <a:spLocks noGrp="1"/>
          </p:cNvSpPr>
          <p:nvPr>
            <p:ph type="body" idx="1"/>
          </p:nvPr>
        </p:nvSpPr>
        <p:spPr/>
        <p:txBody>
          <a:bodyPr/>
          <a:lstStyle/>
          <a:p>
            <a:r>
              <a:rPr lang="en-GB" dirty="0"/>
              <a:t> </a:t>
            </a:r>
          </a:p>
        </p:txBody>
      </p:sp>
      <p:sp>
        <p:nvSpPr>
          <p:cNvPr id="4" name="Slide Number Placeholder 3">
            <a:extLst>
              <a:ext uri="{FF2B5EF4-FFF2-40B4-BE49-F238E27FC236}">
                <a16:creationId xmlns:a16="http://schemas.microsoft.com/office/drawing/2014/main" id="{130FFCAE-16DF-C261-08CD-363B7094D23A}"/>
              </a:ext>
            </a:extLst>
          </p:cNvPr>
          <p:cNvSpPr>
            <a:spLocks noGrp="1"/>
          </p:cNvSpPr>
          <p:nvPr>
            <p:ph type="sldNum" sz="quarter" idx="10"/>
          </p:nvPr>
        </p:nvSpPr>
        <p:spPr/>
        <p:txBody>
          <a:bodyPr/>
          <a:lstStyle/>
          <a:p>
            <a:fld id="{F1AE5917-571B-4918-BB84-EDB7CE405F27}" type="slidenum">
              <a:rPr lang="en-GB" smtClean="0"/>
              <a:t>13</a:t>
            </a:fld>
            <a:endParaRPr lang="en-GB"/>
          </a:p>
        </p:txBody>
      </p:sp>
    </p:spTree>
    <p:extLst>
      <p:ext uri="{BB962C8B-B14F-4D97-AF65-F5344CB8AC3E}">
        <p14:creationId xmlns:p14="http://schemas.microsoft.com/office/powerpoint/2010/main" val="364278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1AE5917-571B-4918-BB84-EDB7CE405F27}" type="slidenum">
              <a:rPr lang="en-GB" smtClean="0"/>
              <a:t>14</a:t>
            </a:fld>
            <a:endParaRPr lang="en-GB"/>
          </a:p>
        </p:txBody>
      </p:sp>
    </p:spTree>
    <p:extLst>
      <p:ext uri="{BB962C8B-B14F-4D97-AF65-F5344CB8AC3E}">
        <p14:creationId xmlns:p14="http://schemas.microsoft.com/office/powerpoint/2010/main" val="123546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AE5917-571B-4918-BB84-EDB7CE405F27}" type="slidenum">
              <a:rPr lang="en-GB" smtClean="0"/>
              <a:t>2</a:t>
            </a:fld>
            <a:endParaRPr lang="en-GB"/>
          </a:p>
        </p:txBody>
      </p:sp>
    </p:spTree>
    <p:extLst>
      <p:ext uri="{BB962C8B-B14F-4D97-AF65-F5344CB8AC3E}">
        <p14:creationId xmlns:p14="http://schemas.microsoft.com/office/powerpoint/2010/main" val="4136717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902985-CD90-4774-B5CA-45B9C6C64746}" type="slidenum">
              <a:rPr lang="en-GB" smtClean="0"/>
              <a:t>3</a:t>
            </a:fld>
            <a:endParaRPr lang="en-GB"/>
          </a:p>
        </p:txBody>
      </p:sp>
    </p:spTree>
    <p:extLst>
      <p:ext uri="{BB962C8B-B14F-4D97-AF65-F5344CB8AC3E}">
        <p14:creationId xmlns:p14="http://schemas.microsoft.com/office/powerpoint/2010/main" val="1487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Karen Sharp add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Anne Ford	Deputy Director East Kent Health &amp; Care Partnership;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Sadia Rashid: Chair of East Kent GP Committee; </a:t>
            </a:r>
            <a:r>
              <a:rPr lang="en-GB"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Co-Chair of Clinical and Quality Group for East Kent Health &amp; Care Partnership; Clinical Director for Mid Kent Primary Care Network; General Practitioner</a:t>
            </a:r>
          </a:p>
          <a:p>
            <a:r>
              <a:rPr lang="en-GB"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Jonathan Bryant :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Medical Director East Kent Health &amp; Care Partnership; Primary Care Clinical Lead for Cancer	Kent &amp; Medway Cancer Alliance; General Practitioner.</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Allow 40 minutes for feedback – 4 minutes each if there are 10 facilitators</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8.40 – Mel to say something</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8.45 – Closing remarks</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8.55 – Cottage hospital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C902985-CD90-4774-B5CA-45B9C6C64746}" type="slidenum">
              <a:rPr lang="en-GB" smtClean="0"/>
              <a:t>4</a:t>
            </a:fld>
            <a:endParaRPr lang="en-GB"/>
          </a:p>
        </p:txBody>
      </p:sp>
    </p:spTree>
    <p:extLst>
      <p:ext uri="{BB962C8B-B14F-4D97-AF65-F5344CB8AC3E}">
        <p14:creationId xmlns:p14="http://schemas.microsoft.com/office/powerpoint/2010/main" val="297461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1410F-66EA-6C82-42D7-15393DEDD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47561-CB2E-89EB-7748-B8B8E86978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56A352-B40C-EE77-DB92-58F71F4F4050}"/>
              </a:ext>
            </a:extLst>
          </p:cNvPr>
          <p:cNvSpPr>
            <a:spLocks noGrp="1"/>
          </p:cNvSpPr>
          <p:nvPr>
            <p:ph type="body" idx="1"/>
          </p:nvPr>
        </p:nvSpPr>
        <p:spPr/>
        <p:txBody>
          <a:bodyPr/>
          <a:lstStyle/>
          <a:p>
            <a:r>
              <a:rPr lang="en-US" dirty="0"/>
              <a:t>Amend as slide 4</a:t>
            </a:r>
          </a:p>
        </p:txBody>
      </p:sp>
      <p:sp>
        <p:nvSpPr>
          <p:cNvPr id="4" name="Slide Number Placeholder 3">
            <a:extLst>
              <a:ext uri="{FF2B5EF4-FFF2-40B4-BE49-F238E27FC236}">
                <a16:creationId xmlns:a16="http://schemas.microsoft.com/office/drawing/2014/main" id="{65E0C8C8-7451-EB53-5589-AE9BFCA699B0}"/>
              </a:ext>
            </a:extLst>
          </p:cNvPr>
          <p:cNvSpPr>
            <a:spLocks noGrp="1"/>
          </p:cNvSpPr>
          <p:nvPr>
            <p:ph type="sldNum" sz="quarter" idx="5"/>
          </p:nvPr>
        </p:nvSpPr>
        <p:spPr/>
        <p:txBody>
          <a:bodyPr/>
          <a:lstStyle/>
          <a:p>
            <a:fld id="{DC902985-CD90-4774-B5CA-45B9C6C64746}" type="slidenum">
              <a:rPr lang="en-GB" smtClean="0"/>
              <a:t>5</a:t>
            </a:fld>
            <a:endParaRPr lang="en-GB"/>
          </a:p>
        </p:txBody>
      </p:sp>
    </p:spTree>
    <p:extLst>
      <p:ext uri="{BB962C8B-B14F-4D97-AF65-F5344CB8AC3E}">
        <p14:creationId xmlns:p14="http://schemas.microsoft.com/office/powerpoint/2010/main" val="3536349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45C24-FA8A-3347-3D60-8BBF63D0C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D1C1D-694A-A606-D6C9-8ACFB8361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7385D-D345-5BCB-4F20-B969B7B9D035}"/>
              </a:ext>
            </a:extLst>
          </p:cNvPr>
          <p:cNvSpPr>
            <a:spLocks noGrp="1"/>
          </p:cNvSpPr>
          <p:nvPr>
            <p:ph type="body" idx="1"/>
          </p:nvPr>
        </p:nvSpPr>
        <p:spPr/>
        <p:txBody>
          <a:bodyPr/>
          <a:lstStyle/>
          <a:p>
            <a:pPr marL="181154" indent="-181154">
              <a:buFont typeface="Arial" panose="020B0604020202020204" pitchFamily="34" charset="0"/>
              <a:buChar char="•"/>
            </a:pPr>
            <a:r>
              <a:rPr lang="en-GB" dirty="0"/>
              <a:t>This! </a:t>
            </a:r>
          </a:p>
          <a:p>
            <a:pPr marL="181154" indent="-181154">
              <a:buFont typeface="Arial" panose="020B0604020202020204" pitchFamily="34" charset="0"/>
              <a:buChar char="•"/>
            </a:pPr>
            <a:r>
              <a:rPr lang="en-GB" dirty="0"/>
              <a:t>Key points highlighted here</a:t>
            </a:r>
          </a:p>
          <a:p>
            <a:pPr marL="181154" indent="-181154">
              <a:buFont typeface="Arial" panose="020B0604020202020204" pitchFamily="34" charset="0"/>
              <a:buChar char="•"/>
            </a:pPr>
            <a:r>
              <a:rPr lang="en-GB" i="1" dirty="0"/>
              <a:t>access, quality </a:t>
            </a:r>
            <a:r>
              <a:rPr lang="en-GB" dirty="0"/>
              <a:t>AND </a:t>
            </a:r>
            <a:r>
              <a:rPr lang="en-GB" i="1" dirty="0"/>
              <a:t>efficiency</a:t>
            </a:r>
            <a:r>
              <a:rPr lang="en-GB" dirty="0"/>
              <a:t> by </a:t>
            </a:r>
            <a:r>
              <a:rPr lang="en-GB" i="1" dirty="0"/>
              <a:t>localising</a:t>
            </a:r>
            <a:r>
              <a:rPr lang="en-GB" dirty="0"/>
              <a:t> and </a:t>
            </a:r>
            <a:r>
              <a:rPr lang="en-GB" i="1" dirty="0"/>
              <a:t>decentralising</a:t>
            </a:r>
          </a:p>
          <a:p>
            <a:pPr marL="181154" indent="-181154">
              <a:buFont typeface="Arial" panose="020B0604020202020204" pitchFamily="34" charset="0"/>
              <a:buChar char="•"/>
              <a:defRPr/>
            </a:pPr>
            <a:r>
              <a:rPr lang="en-GB" i="0" baseline="0" dirty="0"/>
              <a:t>PLUS </a:t>
            </a:r>
            <a:r>
              <a:rPr lang="en-GB" i="0" dirty="0"/>
              <a:t>the move to </a:t>
            </a:r>
            <a:r>
              <a:rPr lang="en-GB" i="1" dirty="0"/>
              <a:t>prevention –</a:t>
            </a:r>
          </a:p>
          <a:p>
            <a:pPr marL="181154" indent="-181154">
              <a:buFont typeface="Arial" panose="020B0604020202020204" pitchFamily="34" charset="0"/>
              <a:buChar char="•"/>
              <a:defRPr/>
            </a:pPr>
            <a:r>
              <a:rPr lang="en-GB" dirty="0"/>
              <a:t>(Ara and Wes must have been in the room! )</a:t>
            </a:r>
          </a:p>
          <a:p>
            <a:pPr marL="181154" indent="-181154">
              <a:buFont typeface="Arial" panose="020B0604020202020204" pitchFamily="34" charset="0"/>
              <a:buChar char="•"/>
              <a:defRPr/>
            </a:pPr>
            <a:r>
              <a:rPr lang="en-GB" dirty="0"/>
              <a:t>Leading </a:t>
            </a:r>
            <a:r>
              <a:rPr lang="en-GB" i="0" dirty="0"/>
              <a:t>(segueing)</a:t>
            </a:r>
            <a:r>
              <a:rPr lang="en-GB" dirty="0"/>
              <a:t>  neatly to </a:t>
            </a:r>
            <a:r>
              <a:rPr lang="en-GB" i="0" dirty="0"/>
              <a:t>the focus for this symposium.</a:t>
            </a:r>
          </a:p>
          <a:p>
            <a:pPr defTabSz="966155">
              <a:defRPr/>
            </a:pPr>
            <a:endParaRPr lang="en-GB" i="1" dirty="0"/>
          </a:p>
        </p:txBody>
      </p:sp>
      <p:sp>
        <p:nvSpPr>
          <p:cNvPr id="4" name="Slide Number Placeholder 3">
            <a:extLst>
              <a:ext uri="{FF2B5EF4-FFF2-40B4-BE49-F238E27FC236}">
                <a16:creationId xmlns:a16="http://schemas.microsoft.com/office/drawing/2014/main" id="{FD240A37-DD42-6A9B-5030-68114463236F}"/>
              </a:ext>
            </a:extLst>
          </p:cNvPr>
          <p:cNvSpPr>
            <a:spLocks noGrp="1"/>
          </p:cNvSpPr>
          <p:nvPr>
            <p:ph type="sldNum" sz="quarter" idx="10"/>
          </p:nvPr>
        </p:nvSpPr>
        <p:spPr/>
        <p:txBody>
          <a:bodyPr/>
          <a:lstStyle/>
          <a:p>
            <a:fld id="{F1AE5917-571B-4918-BB84-EDB7CE405F27}" type="slidenum">
              <a:rPr lang="en-GB" smtClean="0"/>
              <a:t>6</a:t>
            </a:fld>
            <a:endParaRPr lang="en-GB"/>
          </a:p>
        </p:txBody>
      </p:sp>
    </p:spTree>
    <p:extLst>
      <p:ext uri="{BB962C8B-B14F-4D97-AF65-F5344CB8AC3E}">
        <p14:creationId xmlns:p14="http://schemas.microsoft.com/office/powerpoint/2010/main" val="773659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pPr>
            <a:r>
              <a:rPr lang="en-GB" dirty="0"/>
              <a:t>This! </a:t>
            </a:r>
          </a:p>
          <a:p>
            <a:pPr marL="181154" indent="-181154">
              <a:buFont typeface="Arial" panose="020B0604020202020204" pitchFamily="34" charset="0"/>
              <a:buChar char="•"/>
            </a:pPr>
            <a:r>
              <a:rPr lang="en-GB" dirty="0"/>
              <a:t>Key points highlighted here</a:t>
            </a:r>
          </a:p>
          <a:p>
            <a:pPr marL="181154" indent="-181154">
              <a:buFont typeface="Arial" panose="020B0604020202020204" pitchFamily="34" charset="0"/>
              <a:buChar char="•"/>
            </a:pPr>
            <a:r>
              <a:rPr lang="en-GB" i="1" dirty="0"/>
              <a:t>access, quality </a:t>
            </a:r>
            <a:r>
              <a:rPr lang="en-GB" dirty="0"/>
              <a:t>AND </a:t>
            </a:r>
            <a:r>
              <a:rPr lang="en-GB" i="1" dirty="0"/>
              <a:t>efficiency</a:t>
            </a:r>
            <a:r>
              <a:rPr lang="en-GB" dirty="0"/>
              <a:t> by </a:t>
            </a:r>
            <a:r>
              <a:rPr lang="en-GB" i="1" dirty="0"/>
              <a:t>localising</a:t>
            </a:r>
            <a:r>
              <a:rPr lang="en-GB" dirty="0"/>
              <a:t> and </a:t>
            </a:r>
            <a:r>
              <a:rPr lang="en-GB" i="1" dirty="0"/>
              <a:t>decentralising</a:t>
            </a:r>
          </a:p>
          <a:p>
            <a:pPr marL="181154" indent="-181154">
              <a:buFont typeface="Arial" panose="020B0604020202020204" pitchFamily="34" charset="0"/>
              <a:buChar char="•"/>
              <a:defRPr/>
            </a:pPr>
            <a:r>
              <a:rPr lang="en-GB" i="0" baseline="0" dirty="0"/>
              <a:t>PLUS </a:t>
            </a:r>
            <a:r>
              <a:rPr lang="en-GB" i="0" dirty="0"/>
              <a:t>the move to </a:t>
            </a:r>
            <a:r>
              <a:rPr lang="en-GB" i="1" dirty="0"/>
              <a:t>prevention –</a:t>
            </a:r>
          </a:p>
          <a:p>
            <a:pPr marL="181154" indent="-181154">
              <a:buFont typeface="Arial" panose="020B0604020202020204" pitchFamily="34" charset="0"/>
              <a:buChar char="•"/>
              <a:defRPr/>
            </a:pPr>
            <a:r>
              <a:rPr lang="en-GB" dirty="0"/>
              <a:t>(Ara and Wes must have been in the room! )</a:t>
            </a:r>
          </a:p>
          <a:p>
            <a:pPr marL="181154" indent="-181154">
              <a:buFont typeface="Arial" panose="020B0604020202020204" pitchFamily="34" charset="0"/>
              <a:buChar char="•"/>
              <a:defRPr/>
            </a:pPr>
            <a:r>
              <a:rPr lang="en-GB" dirty="0"/>
              <a:t>Leading </a:t>
            </a:r>
            <a:r>
              <a:rPr lang="en-GB" i="0" dirty="0"/>
              <a:t>(segueing)</a:t>
            </a:r>
            <a:r>
              <a:rPr lang="en-GB" dirty="0"/>
              <a:t>  neatly to </a:t>
            </a:r>
            <a:r>
              <a:rPr lang="en-GB" i="0" dirty="0"/>
              <a:t>the focus for this symposium.</a:t>
            </a:r>
          </a:p>
          <a:p>
            <a:pPr defTabSz="966155">
              <a:defRPr/>
            </a:pPr>
            <a:endParaRPr lang="en-GB" i="1" dirty="0"/>
          </a:p>
        </p:txBody>
      </p:sp>
      <p:sp>
        <p:nvSpPr>
          <p:cNvPr id="4" name="Slide Number Placeholder 3"/>
          <p:cNvSpPr>
            <a:spLocks noGrp="1"/>
          </p:cNvSpPr>
          <p:nvPr>
            <p:ph type="sldNum" sz="quarter" idx="10"/>
          </p:nvPr>
        </p:nvSpPr>
        <p:spPr/>
        <p:txBody>
          <a:bodyPr/>
          <a:lstStyle/>
          <a:p>
            <a:fld id="{F1AE5917-571B-4918-BB84-EDB7CE405F27}" type="slidenum">
              <a:rPr lang="en-GB" smtClean="0"/>
              <a:t>7</a:t>
            </a:fld>
            <a:endParaRPr lang="en-GB"/>
          </a:p>
        </p:txBody>
      </p:sp>
    </p:spTree>
    <p:extLst>
      <p:ext uri="{BB962C8B-B14F-4D97-AF65-F5344CB8AC3E}">
        <p14:creationId xmlns:p14="http://schemas.microsoft.com/office/powerpoint/2010/main" val="1587725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902985-CD90-4774-B5CA-45B9C6C64746}" type="slidenum">
              <a:rPr lang="en-GB" smtClean="0"/>
              <a:t>8</a:t>
            </a:fld>
            <a:endParaRPr lang="en-GB"/>
          </a:p>
        </p:txBody>
      </p:sp>
    </p:spTree>
    <p:extLst>
      <p:ext uri="{BB962C8B-B14F-4D97-AF65-F5344CB8AC3E}">
        <p14:creationId xmlns:p14="http://schemas.microsoft.com/office/powerpoint/2010/main" val="400037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902985-CD90-4774-B5CA-45B9C6C64746}" type="slidenum">
              <a:rPr lang="en-GB" smtClean="0"/>
              <a:t>9</a:t>
            </a:fld>
            <a:endParaRPr lang="en-GB"/>
          </a:p>
        </p:txBody>
      </p:sp>
    </p:spTree>
    <p:extLst>
      <p:ext uri="{BB962C8B-B14F-4D97-AF65-F5344CB8AC3E}">
        <p14:creationId xmlns:p14="http://schemas.microsoft.com/office/powerpoint/2010/main" val="288418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32167E-928D-423E-A5F2-DAFD9199E7F6}" type="datetimeFigureOut">
              <a:rPr lang="en-GB" smtClean="0"/>
              <a:t>12/10/2025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C35877-630E-4FA9-926D-8164D7131437}" type="slidenum">
              <a:rPr lang="en-GB" smtClean="0"/>
              <a:t>‹#›</a:t>
            </a:fld>
            <a:endParaRPr lang="en-GB"/>
          </a:p>
        </p:txBody>
      </p:sp>
    </p:spTree>
    <p:extLst>
      <p:ext uri="{BB962C8B-B14F-4D97-AF65-F5344CB8AC3E}">
        <p14:creationId xmlns:p14="http://schemas.microsoft.com/office/powerpoint/2010/main" val="421961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32167E-928D-423E-A5F2-DAFD9199E7F6}" type="datetimeFigureOut">
              <a:rPr lang="en-GB" smtClean="0"/>
              <a:t>12/10/2025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C35877-630E-4FA9-926D-8164D7131437}" type="slidenum">
              <a:rPr lang="en-GB" smtClean="0"/>
              <a:t>‹#›</a:t>
            </a:fld>
            <a:endParaRPr lang="en-GB"/>
          </a:p>
        </p:txBody>
      </p:sp>
    </p:spTree>
    <p:extLst>
      <p:ext uri="{BB962C8B-B14F-4D97-AF65-F5344CB8AC3E}">
        <p14:creationId xmlns:p14="http://schemas.microsoft.com/office/powerpoint/2010/main" val="291249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32167E-928D-423E-A5F2-DAFD9199E7F6}" type="datetimeFigureOut">
              <a:rPr lang="en-GB" smtClean="0"/>
              <a:t>12/10/2025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C35877-630E-4FA9-926D-8164D7131437}" type="slidenum">
              <a:rPr lang="en-GB" smtClean="0"/>
              <a:t>‹#›</a:t>
            </a:fld>
            <a:endParaRPr lang="en-GB"/>
          </a:p>
        </p:txBody>
      </p:sp>
    </p:spTree>
    <p:extLst>
      <p:ext uri="{BB962C8B-B14F-4D97-AF65-F5344CB8AC3E}">
        <p14:creationId xmlns:p14="http://schemas.microsoft.com/office/powerpoint/2010/main" val="328523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32167E-928D-423E-A5F2-DAFD9199E7F6}" type="datetimeFigureOut">
              <a:rPr lang="en-GB" smtClean="0"/>
              <a:t>12/10/2025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C35877-630E-4FA9-926D-8164D7131437}" type="slidenum">
              <a:rPr lang="en-GB" smtClean="0"/>
              <a:t>‹#›</a:t>
            </a:fld>
            <a:endParaRPr lang="en-GB"/>
          </a:p>
        </p:txBody>
      </p:sp>
    </p:spTree>
    <p:extLst>
      <p:ext uri="{BB962C8B-B14F-4D97-AF65-F5344CB8AC3E}">
        <p14:creationId xmlns:p14="http://schemas.microsoft.com/office/powerpoint/2010/main" val="239413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32167E-928D-423E-A5F2-DAFD9199E7F6}" type="datetimeFigureOut">
              <a:rPr lang="en-GB" smtClean="0"/>
              <a:t>12/10/2025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C35877-630E-4FA9-926D-8164D7131437}" type="slidenum">
              <a:rPr lang="en-GB" smtClean="0"/>
              <a:t>‹#›</a:t>
            </a:fld>
            <a:endParaRPr lang="en-GB"/>
          </a:p>
        </p:txBody>
      </p:sp>
    </p:spTree>
    <p:extLst>
      <p:ext uri="{BB962C8B-B14F-4D97-AF65-F5344CB8AC3E}">
        <p14:creationId xmlns:p14="http://schemas.microsoft.com/office/powerpoint/2010/main" val="3698157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32167E-928D-423E-A5F2-DAFD9199E7F6}" type="datetimeFigureOut">
              <a:rPr lang="en-GB" smtClean="0"/>
              <a:t>12/10/2025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C35877-630E-4FA9-926D-8164D7131437}" type="slidenum">
              <a:rPr lang="en-GB" smtClean="0"/>
              <a:t>‹#›</a:t>
            </a:fld>
            <a:endParaRPr lang="en-GB"/>
          </a:p>
        </p:txBody>
      </p:sp>
    </p:spTree>
    <p:extLst>
      <p:ext uri="{BB962C8B-B14F-4D97-AF65-F5344CB8AC3E}">
        <p14:creationId xmlns:p14="http://schemas.microsoft.com/office/powerpoint/2010/main" val="3299312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32167E-928D-423E-A5F2-DAFD9199E7F6}" type="datetimeFigureOut">
              <a:rPr lang="en-GB" smtClean="0"/>
              <a:t>12/10/2025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C35877-630E-4FA9-926D-8164D7131437}" type="slidenum">
              <a:rPr lang="en-GB" smtClean="0"/>
              <a:t>‹#›</a:t>
            </a:fld>
            <a:endParaRPr lang="en-GB"/>
          </a:p>
        </p:txBody>
      </p:sp>
    </p:spTree>
    <p:extLst>
      <p:ext uri="{BB962C8B-B14F-4D97-AF65-F5344CB8AC3E}">
        <p14:creationId xmlns:p14="http://schemas.microsoft.com/office/powerpoint/2010/main" val="188185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32167E-928D-423E-A5F2-DAFD9199E7F6}" type="datetimeFigureOut">
              <a:rPr lang="en-GB" smtClean="0"/>
              <a:t>12/10/2025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C35877-630E-4FA9-926D-8164D7131437}" type="slidenum">
              <a:rPr lang="en-GB" smtClean="0"/>
              <a:t>‹#›</a:t>
            </a:fld>
            <a:endParaRPr lang="en-GB"/>
          </a:p>
        </p:txBody>
      </p:sp>
    </p:spTree>
    <p:extLst>
      <p:ext uri="{BB962C8B-B14F-4D97-AF65-F5344CB8AC3E}">
        <p14:creationId xmlns:p14="http://schemas.microsoft.com/office/powerpoint/2010/main" val="126667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D61489-8266-4CD4-3D65-1E44C022CA79}"/>
              </a:ext>
            </a:extLst>
          </p:cNvPr>
          <p:cNvPicPr>
            <a:picLocks noChangeAspect="1"/>
          </p:cNvPicPr>
          <p:nvPr userDrawn="1"/>
        </p:nvPicPr>
        <p:blipFill>
          <a:blip r:embed="rId2"/>
          <a:stretch>
            <a:fillRect/>
          </a:stretch>
        </p:blipFill>
        <p:spPr>
          <a:xfrm>
            <a:off x="338485" y="5849554"/>
            <a:ext cx="1306571" cy="1008446"/>
          </a:xfrm>
          <a:prstGeom prst="rect">
            <a:avLst/>
          </a:prstGeom>
        </p:spPr>
      </p:pic>
    </p:spTree>
    <p:extLst>
      <p:ext uri="{BB962C8B-B14F-4D97-AF65-F5344CB8AC3E}">
        <p14:creationId xmlns:p14="http://schemas.microsoft.com/office/powerpoint/2010/main" val="254920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32167E-928D-423E-A5F2-DAFD9199E7F6}" type="datetimeFigureOut">
              <a:rPr lang="en-GB" smtClean="0"/>
              <a:t>12/10/2025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C35877-630E-4FA9-926D-8164D7131437}" type="slidenum">
              <a:rPr lang="en-GB" smtClean="0"/>
              <a:t>‹#›</a:t>
            </a:fld>
            <a:endParaRPr lang="en-GB"/>
          </a:p>
        </p:txBody>
      </p:sp>
    </p:spTree>
    <p:extLst>
      <p:ext uri="{BB962C8B-B14F-4D97-AF65-F5344CB8AC3E}">
        <p14:creationId xmlns:p14="http://schemas.microsoft.com/office/powerpoint/2010/main" val="7334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32167E-928D-423E-A5F2-DAFD9199E7F6}" type="datetimeFigureOut">
              <a:rPr lang="en-GB" smtClean="0"/>
              <a:t>12/10/2025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C35877-630E-4FA9-926D-8164D7131437}" type="slidenum">
              <a:rPr lang="en-GB" smtClean="0"/>
              <a:t>‹#›</a:t>
            </a:fld>
            <a:endParaRPr lang="en-GB"/>
          </a:p>
        </p:txBody>
      </p:sp>
    </p:spTree>
    <p:extLst>
      <p:ext uri="{BB962C8B-B14F-4D97-AF65-F5344CB8AC3E}">
        <p14:creationId xmlns:p14="http://schemas.microsoft.com/office/powerpoint/2010/main" val="39578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32167E-928D-423E-A5F2-DAFD9199E7F6}" type="datetimeFigureOut">
              <a:rPr lang="en-GB" smtClean="0"/>
              <a:t>12/10/2025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C35877-630E-4FA9-926D-8164D7131437}" type="slidenum">
              <a:rPr lang="en-GB" smtClean="0"/>
              <a:t>‹#›</a:t>
            </a:fld>
            <a:endParaRPr lang="en-GB"/>
          </a:p>
        </p:txBody>
      </p:sp>
    </p:spTree>
    <p:extLst>
      <p:ext uri="{BB962C8B-B14F-4D97-AF65-F5344CB8AC3E}">
        <p14:creationId xmlns:p14="http://schemas.microsoft.com/office/powerpoint/2010/main" val="2864714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fhf@favershamtowncouncil.gov.u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s://favershamtowncouncil.gov.uk/directory/faversham-healthy-futures/"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755383" y="34947597"/>
            <a:ext cx="10634174" cy="2030558"/>
          </a:xfrm>
          <a:prstGeom prst="rect">
            <a:avLst/>
          </a:prstGeom>
          <a:noFill/>
          <a:ln w="2921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1056945" y="4595529"/>
            <a:ext cx="7047558" cy="1687992"/>
          </a:xfrm>
          <a:prstGeom prst="rect">
            <a:avLst/>
          </a:prstGeom>
        </p:spPr>
      </p:pic>
      <p:sp>
        <p:nvSpPr>
          <p:cNvPr id="3" name="Rectangle 2"/>
          <p:cNvSpPr/>
          <p:nvPr/>
        </p:nvSpPr>
        <p:spPr>
          <a:xfrm>
            <a:off x="2599362" y="4231600"/>
            <a:ext cx="4109663" cy="1113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Mid Kent INT Working Group</a:t>
            </a:r>
          </a:p>
        </p:txBody>
      </p:sp>
      <p:sp>
        <p:nvSpPr>
          <p:cNvPr id="14" name="TextBox 13"/>
          <p:cNvSpPr txBox="1"/>
          <p:nvPr/>
        </p:nvSpPr>
        <p:spPr>
          <a:xfrm>
            <a:off x="1647312" y="4824172"/>
            <a:ext cx="6013762" cy="369332"/>
          </a:xfrm>
          <a:prstGeom prst="rect">
            <a:avLst/>
          </a:prstGeom>
          <a:noFill/>
        </p:spPr>
        <p:txBody>
          <a:bodyPr wrap="none" rtlCol="0">
            <a:spAutoFit/>
          </a:bodyPr>
          <a:lstStyle/>
          <a:p>
            <a:r>
              <a:rPr lang="en-GB" b="1" dirty="0">
                <a:solidFill>
                  <a:schemeClr val="accent1">
                    <a:lumMod val="75000"/>
                  </a:schemeClr>
                </a:solidFill>
              </a:rPr>
              <a:t>a community-led research and planning project supported by</a:t>
            </a:r>
          </a:p>
        </p:txBody>
      </p:sp>
      <p:pic>
        <p:nvPicPr>
          <p:cNvPr id="10" name="Picture 9"/>
          <p:cNvPicPr>
            <a:picLocks noChangeAspect="1"/>
          </p:cNvPicPr>
          <p:nvPr/>
        </p:nvPicPr>
        <p:blipFill>
          <a:blip r:embed="rId4"/>
          <a:stretch>
            <a:fillRect/>
          </a:stretch>
        </p:blipFill>
        <p:spPr>
          <a:xfrm>
            <a:off x="2942247" y="2671145"/>
            <a:ext cx="3055810" cy="2358553"/>
          </a:xfrm>
          <a:prstGeom prst="rect">
            <a:avLst/>
          </a:prstGeom>
        </p:spPr>
      </p:pic>
      <p:sp>
        <p:nvSpPr>
          <p:cNvPr id="4" name="Rectangle 3"/>
          <p:cNvSpPr/>
          <p:nvPr/>
        </p:nvSpPr>
        <p:spPr>
          <a:xfrm>
            <a:off x="216907" y="5845996"/>
            <a:ext cx="1375587" cy="884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73393" y="494910"/>
            <a:ext cx="7814662" cy="5788611"/>
          </a:xfrm>
          <a:prstGeom prst="rect">
            <a:avLst/>
          </a:prstGeom>
          <a:noFill/>
          <a:ln w="76200" cmpd="thickThi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506673" y="1060789"/>
            <a:ext cx="6295040" cy="1446550"/>
          </a:xfrm>
          <a:prstGeom prst="rect">
            <a:avLst/>
          </a:prstGeom>
        </p:spPr>
        <p:txBody>
          <a:bodyPr wrap="square">
            <a:spAutoFit/>
          </a:bodyPr>
          <a:lstStyle/>
          <a:p>
            <a:pPr algn="ctr"/>
            <a:r>
              <a:rPr lang="en-GB" sz="4000" i="1" dirty="0">
                <a:solidFill>
                  <a:srgbClr val="0070C0"/>
                </a:solidFill>
                <a:latin typeface="Calibri" panose="020F0502020204030204" pitchFamily="34" charset="0"/>
                <a:ea typeface="Calibri" panose="020F0502020204030204" pitchFamily="34" charset="0"/>
                <a:cs typeface="Calibri" panose="020F0502020204030204" pitchFamily="34" charset="0"/>
              </a:rPr>
              <a:t>A ‘Big Live Talk’ Health Event</a:t>
            </a:r>
          </a:p>
          <a:p>
            <a:pPr algn="ctr"/>
            <a:r>
              <a:rPr lang="en-GB" sz="2400" i="1" dirty="0">
                <a:solidFill>
                  <a:srgbClr val="0070C0"/>
                </a:solidFill>
                <a:ea typeface="Roboto" panose="02000000000000000000" pitchFamily="2" charset="0"/>
              </a:rPr>
              <a:t>Faversham and the NHS 10 Year Plan -</a:t>
            </a:r>
          </a:p>
          <a:p>
            <a:pPr algn="ctr"/>
            <a:r>
              <a:rPr lang="en-GB" sz="2400" i="1" dirty="0">
                <a:solidFill>
                  <a:srgbClr val="0070C0"/>
                </a:solidFill>
                <a:ea typeface="Roboto" panose="02000000000000000000" pitchFamily="2" charset="0"/>
              </a:rPr>
              <a:t>what should our neighbourhood expect?</a:t>
            </a:r>
          </a:p>
        </p:txBody>
      </p:sp>
    </p:spTree>
    <p:extLst>
      <p:ext uri="{BB962C8B-B14F-4D97-AF65-F5344CB8AC3E}">
        <p14:creationId xmlns:p14="http://schemas.microsoft.com/office/powerpoint/2010/main" val="2302294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26744-4EA8-50FE-179D-F8A019FAE3B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2CFEC34-049C-F634-BABC-32F602F5F334}"/>
              </a:ext>
            </a:extLst>
          </p:cNvPr>
          <p:cNvPicPr>
            <a:picLocks noChangeAspect="1"/>
          </p:cNvPicPr>
          <p:nvPr/>
        </p:nvPicPr>
        <p:blipFill>
          <a:blip r:embed="rId3"/>
          <a:stretch>
            <a:fillRect/>
          </a:stretch>
        </p:blipFill>
        <p:spPr>
          <a:xfrm>
            <a:off x="2129622" y="974655"/>
            <a:ext cx="5233977" cy="4039718"/>
          </a:xfrm>
          <a:prstGeom prst="rect">
            <a:avLst/>
          </a:prstGeom>
        </p:spPr>
      </p:pic>
      <p:sp>
        <p:nvSpPr>
          <p:cNvPr id="9" name="Rectangle 8">
            <a:extLst>
              <a:ext uri="{FF2B5EF4-FFF2-40B4-BE49-F238E27FC236}">
                <a16:creationId xmlns:a16="http://schemas.microsoft.com/office/drawing/2014/main" id="{684E6E23-7278-7974-3CE9-9C8FE004F704}"/>
              </a:ext>
            </a:extLst>
          </p:cNvPr>
          <p:cNvSpPr/>
          <p:nvPr/>
        </p:nvSpPr>
        <p:spPr>
          <a:xfrm>
            <a:off x="241158" y="5764140"/>
            <a:ext cx="1432194" cy="929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0D178BC-5956-8368-8765-0EEEA7985033}"/>
              </a:ext>
            </a:extLst>
          </p:cNvPr>
          <p:cNvSpPr txBox="1"/>
          <p:nvPr/>
        </p:nvSpPr>
        <p:spPr>
          <a:xfrm>
            <a:off x="2705826" y="4598874"/>
            <a:ext cx="4081567" cy="830997"/>
          </a:xfrm>
          <a:prstGeom prst="rect">
            <a:avLst/>
          </a:prstGeom>
          <a:noFill/>
        </p:spPr>
        <p:txBody>
          <a:bodyPr wrap="none" rtlCol="0">
            <a:spAutoFit/>
          </a:bodyPr>
          <a:lstStyle/>
          <a:p>
            <a:r>
              <a:rPr lang="en-GB" sz="4800" b="1" dirty="0">
                <a:solidFill>
                  <a:srgbClr val="0070C0"/>
                </a:solidFill>
              </a:rPr>
              <a:t>The Discussion </a:t>
            </a:r>
          </a:p>
        </p:txBody>
      </p:sp>
    </p:spTree>
    <p:extLst>
      <p:ext uri="{BB962C8B-B14F-4D97-AF65-F5344CB8AC3E}">
        <p14:creationId xmlns:p14="http://schemas.microsoft.com/office/powerpoint/2010/main" val="2626450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822" y="1245178"/>
            <a:ext cx="4354617" cy="50517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223624" y="1303309"/>
            <a:ext cx="4147289" cy="5139869"/>
          </a:xfrm>
          <a:prstGeom prst="rect">
            <a:avLst/>
          </a:prstGeom>
          <a:noFill/>
          <a:ln>
            <a:noFill/>
          </a:ln>
        </p:spPr>
        <p:txBody>
          <a:bodyPr wrap="none" rtlCol="0">
            <a:spAutoFit/>
          </a:bodyPr>
          <a:lstStyle/>
          <a:p>
            <a:r>
              <a:rPr lang="en-GB" sz="1600" dirty="0">
                <a:solidFill>
                  <a:schemeClr val="bg2">
                    <a:lumMod val="50000"/>
                  </a:schemeClr>
                </a:solidFill>
              </a:rPr>
              <a:t>Topic Area</a:t>
            </a:r>
            <a:endParaRPr lang="en-GB" sz="1200" dirty="0">
              <a:solidFill>
                <a:schemeClr val="bg2">
                  <a:lumMod val="50000"/>
                </a:schemeClr>
              </a:solidFill>
            </a:endParaRP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a:t>
            </a:r>
          </a:p>
          <a:p>
            <a:pPr marL="171450" indent="-171450">
              <a:buFont typeface="Courier New" panose="02070309020205020404" pitchFamily="49" charset="0"/>
              <a:buChar char="o"/>
            </a:pPr>
            <a:r>
              <a:rPr lang="en-GB" sz="1200" dirty="0"/>
              <a:t>…………………………………………………………………………..………………...</a:t>
            </a:r>
          </a:p>
          <a:p>
            <a:pPr marL="171450" indent="-171450">
              <a:buFont typeface="Courier New" panose="02070309020205020404" pitchFamily="49" charset="0"/>
              <a:buChar char="o"/>
            </a:pPr>
            <a:r>
              <a:rPr lang="en-GB" sz="1200" dirty="0"/>
              <a:t>……………………………………………………………………………………………..</a:t>
            </a:r>
          </a:p>
          <a:p>
            <a:endParaRPr lang="en-GB" sz="1200" dirty="0"/>
          </a:p>
        </p:txBody>
      </p:sp>
      <p:sp>
        <p:nvSpPr>
          <p:cNvPr id="11" name="Rectangle 10"/>
          <p:cNvSpPr/>
          <p:nvPr/>
        </p:nvSpPr>
        <p:spPr>
          <a:xfrm>
            <a:off x="4664353" y="1247403"/>
            <a:ext cx="4354617" cy="50495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for</a:t>
            </a:r>
            <a:endParaRPr lang="en-GB" dirty="0"/>
          </a:p>
        </p:txBody>
      </p:sp>
      <p:sp>
        <p:nvSpPr>
          <p:cNvPr id="13" name="TextBox 12"/>
          <p:cNvSpPr txBox="1"/>
          <p:nvPr/>
        </p:nvSpPr>
        <p:spPr>
          <a:xfrm>
            <a:off x="4772825" y="1303309"/>
            <a:ext cx="4137671" cy="4955203"/>
          </a:xfrm>
          <a:prstGeom prst="rect">
            <a:avLst/>
          </a:prstGeom>
          <a:noFill/>
          <a:ln>
            <a:noFill/>
          </a:ln>
        </p:spPr>
        <p:txBody>
          <a:bodyPr wrap="none" rtlCol="0">
            <a:spAutoFit/>
          </a:bodyPr>
          <a:lstStyle/>
          <a:p>
            <a:r>
              <a:rPr lang="en-GB" sz="1600" dirty="0">
                <a:solidFill>
                  <a:schemeClr val="bg2">
                    <a:lumMod val="50000"/>
                  </a:schemeClr>
                </a:solidFill>
              </a:rPr>
              <a:t>Other Issues</a:t>
            </a:r>
          </a:p>
          <a:p>
            <a:r>
              <a:rPr lang="en-GB" sz="1200" dirty="0"/>
              <a:t>…………………………………………………………………………………………….</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 …………………………………………………………………………………………….</a:t>
            </a:r>
          </a:p>
          <a:p>
            <a:pPr marL="171450" indent="-171450">
              <a:buFont typeface="Courier New" panose="02070309020205020404" pitchFamily="49" charset="0"/>
              <a:buChar char="o"/>
            </a:pPr>
            <a:r>
              <a:rPr lang="en-GB" sz="1200" dirty="0"/>
              <a:t>……………………………………………………………………………………………..</a:t>
            </a:r>
          </a:p>
          <a:p>
            <a:pPr marL="171450" indent="-171450">
              <a:buFont typeface="Courier New" panose="02070309020205020404" pitchFamily="49" charset="0"/>
              <a:buChar char="o"/>
            </a:pPr>
            <a:r>
              <a:rPr lang="en-GB" sz="1200" dirty="0"/>
              <a:t>……………………………………………………………………………………………..</a:t>
            </a:r>
          </a:p>
        </p:txBody>
      </p:sp>
      <p:sp>
        <p:nvSpPr>
          <p:cNvPr id="12" name="Rectangle 11"/>
          <p:cNvSpPr/>
          <p:nvPr/>
        </p:nvSpPr>
        <p:spPr>
          <a:xfrm>
            <a:off x="223624" y="6394582"/>
            <a:ext cx="2784279" cy="369332"/>
          </a:xfrm>
          <a:prstGeom prst="rect">
            <a:avLst/>
          </a:prstGeom>
        </p:spPr>
        <p:txBody>
          <a:bodyPr wrap="square">
            <a:spAutoFit/>
          </a:bodyPr>
          <a:lstStyle/>
          <a:p>
            <a:r>
              <a:rPr lang="en-GB" b="1" dirty="0">
                <a:solidFill>
                  <a:schemeClr val="bg2">
                    <a:lumMod val="50000"/>
                  </a:schemeClr>
                </a:solidFill>
                <a:latin typeface="+mj-lt"/>
              </a:rPr>
              <a:t>Facilitator ……………………….</a:t>
            </a:r>
          </a:p>
        </p:txBody>
      </p:sp>
      <p:sp>
        <p:nvSpPr>
          <p:cNvPr id="5" name="TextBox 4"/>
          <p:cNvSpPr txBox="1"/>
          <p:nvPr/>
        </p:nvSpPr>
        <p:spPr>
          <a:xfrm>
            <a:off x="172821" y="91885"/>
            <a:ext cx="4534831" cy="646331"/>
          </a:xfrm>
          <a:prstGeom prst="rect">
            <a:avLst/>
          </a:prstGeom>
          <a:noFill/>
        </p:spPr>
        <p:txBody>
          <a:bodyPr wrap="none" rtlCol="0">
            <a:spAutoFit/>
          </a:bodyPr>
          <a:lstStyle/>
          <a:p>
            <a:r>
              <a:rPr lang="en-GB" sz="3600" dirty="0">
                <a:solidFill>
                  <a:srgbClr val="00B0F0"/>
                </a:solidFill>
                <a:latin typeface="+mj-lt"/>
              </a:rPr>
              <a:t>The ‘</a:t>
            </a:r>
            <a:r>
              <a:rPr lang="en-GB" sz="3600" i="1" dirty="0">
                <a:solidFill>
                  <a:srgbClr val="00B050"/>
                </a:solidFill>
                <a:latin typeface="+mj-lt"/>
              </a:rPr>
              <a:t>Big Live Talk</a:t>
            </a:r>
            <a:r>
              <a:rPr lang="en-GB" sz="3600" dirty="0">
                <a:solidFill>
                  <a:srgbClr val="00B050"/>
                </a:solidFill>
                <a:latin typeface="+mj-lt"/>
              </a:rPr>
              <a:t>’ </a:t>
            </a:r>
            <a:r>
              <a:rPr lang="en-GB" sz="3600" dirty="0">
                <a:solidFill>
                  <a:srgbClr val="00B0F0"/>
                </a:solidFill>
                <a:latin typeface="+mj-lt"/>
              </a:rPr>
              <a:t>Event</a:t>
            </a:r>
            <a:endParaRPr lang="en-GB" sz="2800" dirty="0">
              <a:solidFill>
                <a:srgbClr val="00B0F0"/>
              </a:solidFill>
              <a:latin typeface="+mj-lt"/>
            </a:endParaRPr>
          </a:p>
        </p:txBody>
      </p:sp>
      <p:sp>
        <p:nvSpPr>
          <p:cNvPr id="4" name="TextBox 3"/>
          <p:cNvSpPr txBox="1"/>
          <p:nvPr/>
        </p:nvSpPr>
        <p:spPr>
          <a:xfrm>
            <a:off x="172821" y="717925"/>
            <a:ext cx="8226111" cy="400110"/>
          </a:xfrm>
          <a:prstGeom prst="rect">
            <a:avLst/>
          </a:prstGeom>
          <a:noFill/>
        </p:spPr>
        <p:txBody>
          <a:bodyPr wrap="square" rtlCol="0">
            <a:spAutoFit/>
          </a:bodyPr>
          <a:lstStyle/>
          <a:p>
            <a:r>
              <a:rPr lang="en-GB" sz="2000" b="1" i="1" dirty="0">
                <a:solidFill>
                  <a:srgbClr val="0070C0"/>
                </a:solidFill>
              </a:rPr>
              <a:t>Faversham and the NHS 10 Year Plan – What Should We Expect?</a:t>
            </a:r>
          </a:p>
        </p:txBody>
      </p:sp>
      <p:sp>
        <p:nvSpPr>
          <p:cNvPr id="6" name="Rectangle 5"/>
          <p:cNvSpPr/>
          <p:nvPr/>
        </p:nvSpPr>
        <p:spPr>
          <a:xfrm>
            <a:off x="6841660" y="6351450"/>
            <a:ext cx="2242868" cy="369332"/>
          </a:xfrm>
          <a:prstGeom prst="rect">
            <a:avLst/>
          </a:prstGeom>
        </p:spPr>
        <p:txBody>
          <a:bodyPr wrap="square">
            <a:spAutoFit/>
          </a:bodyPr>
          <a:lstStyle/>
          <a:p>
            <a:r>
              <a:rPr lang="en-GB" dirty="0">
                <a:solidFill>
                  <a:schemeClr val="bg2">
                    <a:lumMod val="50000"/>
                  </a:schemeClr>
                </a:solidFill>
              </a:rPr>
              <a:t>     2</a:t>
            </a:r>
            <a:r>
              <a:rPr lang="en-GB" baseline="30000" dirty="0">
                <a:solidFill>
                  <a:schemeClr val="bg2">
                    <a:lumMod val="50000"/>
                  </a:schemeClr>
                </a:solidFill>
              </a:rPr>
              <a:t>nd</a:t>
            </a:r>
            <a:r>
              <a:rPr lang="en-GB" dirty="0">
                <a:solidFill>
                  <a:schemeClr val="bg2">
                    <a:lumMod val="50000"/>
                  </a:schemeClr>
                </a:solidFill>
              </a:rPr>
              <a:t> October 2025</a:t>
            </a:r>
          </a:p>
        </p:txBody>
      </p:sp>
      <p:pic>
        <p:nvPicPr>
          <p:cNvPr id="2" name="Picture 1">
            <a:extLst>
              <a:ext uri="{FF2B5EF4-FFF2-40B4-BE49-F238E27FC236}">
                <a16:creationId xmlns:a16="http://schemas.microsoft.com/office/drawing/2014/main" id="{DD8D574D-71CB-87EB-39CB-30020AA72658}"/>
              </a:ext>
            </a:extLst>
          </p:cNvPr>
          <p:cNvPicPr>
            <a:picLocks noChangeAspect="1"/>
          </p:cNvPicPr>
          <p:nvPr/>
        </p:nvPicPr>
        <p:blipFill>
          <a:blip r:embed="rId2"/>
          <a:stretch>
            <a:fillRect/>
          </a:stretch>
        </p:blipFill>
        <p:spPr>
          <a:xfrm>
            <a:off x="7414687" y="179049"/>
            <a:ext cx="1300384" cy="1003670"/>
          </a:xfrm>
          <a:prstGeom prst="rect">
            <a:avLst/>
          </a:prstGeom>
        </p:spPr>
      </p:pic>
    </p:spTree>
    <p:extLst>
      <p:ext uri="{BB962C8B-B14F-4D97-AF65-F5344CB8AC3E}">
        <p14:creationId xmlns:p14="http://schemas.microsoft.com/office/powerpoint/2010/main" val="147113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DA236-7129-5990-B523-A462D8064910}"/>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960F23C8-ED26-C6BD-9559-224BFB81B793}"/>
              </a:ext>
            </a:extLst>
          </p:cNvPr>
          <p:cNvSpPr/>
          <p:nvPr/>
        </p:nvSpPr>
        <p:spPr>
          <a:xfrm>
            <a:off x="155448" y="5843015"/>
            <a:ext cx="1929384"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48A45EC-F46E-301D-45C5-DED7EBF1D354}"/>
              </a:ext>
            </a:extLst>
          </p:cNvPr>
          <p:cNvPicPr>
            <a:picLocks noChangeAspect="1"/>
          </p:cNvPicPr>
          <p:nvPr/>
        </p:nvPicPr>
        <p:blipFill>
          <a:blip r:embed="rId3"/>
          <a:stretch>
            <a:fillRect/>
          </a:stretch>
        </p:blipFill>
        <p:spPr>
          <a:xfrm>
            <a:off x="155449" y="6079999"/>
            <a:ext cx="1078992" cy="832793"/>
          </a:xfrm>
          <a:prstGeom prst="rect">
            <a:avLst/>
          </a:prstGeom>
        </p:spPr>
      </p:pic>
      <p:sp>
        <p:nvSpPr>
          <p:cNvPr id="5" name="TextBox 4">
            <a:extLst>
              <a:ext uri="{FF2B5EF4-FFF2-40B4-BE49-F238E27FC236}">
                <a16:creationId xmlns:a16="http://schemas.microsoft.com/office/drawing/2014/main" id="{BA678E40-485A-F5FC-9C50-9F8DA79D00F3}"/>
              </a:ext>
            </a:extLst>
          </p:cNvPr>
          <p:cNvSpPr txBox="1"/>
          <p:nvPr/>
        </p:nvSpPr>
        <p:spPr>
          <a:xfrm>
            <a:off x="1120140" y="463639"/>
            <a:ext cx="3380990" cy="461665"/>
          </a:xfrm>
          <a:prstGeom prst="rect">
            <a:avLst/>
          </a:prstGeom>
          <a:noFill/>
        </p:spPr>
        <p:txBody>
          <a:bodyPr wrap="none" rtlCol="0">
            <a:spAutoFit/>
          </a:bodyPr>
          <a:lstStyle/>
          <a:p>
            <a:r>
              <a:rPr lang="en-GB" sz="2400" b="1" dirty="0">
                <a:solidFill>
                  <a:schemeClr val="accent4">
                    <a:lumMod val="75000"/>
                  </a:schemeClr>
                </a:solidFill>
              </a:rPr>
              <a:t>It might look like this…….</a:t>
            </a:r>
          </a:p>
        </p:txBody>
      </p:sp>
      <p:pic>
        <p:nvPicPr>
          <p:cNvPr id="10" name="Picture 9">
            <a:extLst>
              <a:ext uri="{FF2B5EF4-FFF2-40B4-BE49-F238E27FC236}">
                <a16:creationId xmlns:a16="http://schemas.microsoft.com/office/drawing/2014/main" id="{BA1D595E-6420-D2A5-D2A2-6A13495858B0}"/>
              </a:ext>
            </a:extLst>
          </p:cNvPr>
          <p:cNvPicPr>
            <a:picLocks noChangeAspect="1"/>
          </p:cNvPicPr>
          <p:nvPr/>
        </p:nvPicPr>
        <p:blipFill>
          <a:blip r:embed="rId4"/>
          <a:stretch>
            <a:fillRect/>
          </a:stretch>
        </p:blipFill>
        <p:spPr>
          <a:xfrm>
            <a:off x="1234441" y="1080846"/>
            <a:ext cx="6803726" cy="4999153"/>
          </a:xfrm>
          <a:prstGeom prst="rect">
            <a:avLst/>
          </a:prstGeom>
        </p:spPr>
      </p:pic>
    </p:spTree>
    <p:extLst>
      <p:ext uri="{BB962C8B-B14F-4D97-AF65-F5344CB8AC3E}">
        <p14:creationId xmlns:p14="http://schemas.microsoft.com/office/powerpoint/2010/main" val="383044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72638-A298-0F97-B293-D74C189A9CF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72DAF68-7714-DA1F-1B6D-CEFB3D51A4B2}"/>
              </a:ext>
            </a:extLst>
          </p:cNvPr>
          <p:cNvPicPr>
            <a:picLocks noChangeAspect="1"/>
          </p:cNvPicPr>
          <p:nvPr/>
        </p:nvPicPr>
        <p:blipFill>
          <a:blip r:embed="rId3"/>
          <a:stretch>
            <a:fillRect/>
          </a:stretch>
        </p:blipFill>
        <p:spPr>
          <a:xfrm>
            <a:off x="3997899" y="927048"/>
            <a:ext cx="1574433" cy="1215188"/>
          </a:xfrm>
          <a:prstGeom prst="rect">
            <a:avLst/>
          </a:prstGeom>
        </p:spPr>
      </p:pic>
      <p:sp>
        <p:nvSpPr>
          <p:cNvPr id="9" name="Rectangle 8">
            <a:extLst>
              <a:ext uri="{FF2B5EF4-FFF2-40B4-BE49-F238E27FC236}">
                <a16:creationId xmlns:a16="http://schemas.microsoft.com/office/drawing/2014/main" id="{FF9B868F-EC30-2144-D526-E74791763A10}"/>
              </a:ext>
            </a:extLst>
          </p:cNvPr>
          <p:cNvSpPr/>
          <p:nvPr/>
        </p:nvSpPr>
        <p:spPr>
          <a:xfrm>
            <a:off x="241158" y="5764140"/>
            <a:ext cx="1432194" cy="929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0A64816-7FBB-1CFE-33A8-65D1DB8B23CF}"/>
              </a:ext>
            </a:extLst>
          </p:cNvPr>
          <p:cNvSpPr txBox="1"/>
          <p:nvPr/>
        </p:nvSpPr>
        <p:spPr>
          <a:xfrm>
            <a:off x="408996" y="4624634"/>
            <a:ext cx="7639982" cy="931024"/>
          </a:xfrm>
          <a:prstGeom prst="rect">
            <a:avLst/>
          </a:prstGeom>
          <a:noFill/>
        </p:spPr>
        <p:txBody>
          <a:bodyPr wrap="square">
            <a:spAutoFit/>
          </a:bodyPr>
          <a:lstStyle/>
          <a:p>
            <a:pPr lvl="2" algn="ctr">
              <a:lnSpc>
                <a:spcPct val="107000"/>
              </a:lnSpc>
            </a:pPr>
            <a:r>
              <a:rPr lang="en-GB" sz="2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Cedi Frederick, </a:t>
            </a:r>
          </a:p>
          <a:p>
            <a:pPr lvl="2" algn="ctr">
              <a:lnSpc>
                <a:spcPct val="107000"/>
              </a:lnSpc>
            </a:pPr>
            <a:r>
              <a:rPr lang="en-GB" sz="2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Chair, Kent and Medway Integrated Care Board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150CF89-3148-61B5-42C5-8D26D5931A0D}"/>
              </a:ext>
            </a:extLst>
          </p:cNvPr>
          <p:cNvSpPr/>
          <p:nvPr/>
        </p:nvSpPr>
        <p:spPr>
          <a:xfrm>
            <a:off x="1284188" y="2052566"/>
            <a:ext cx="7001856" cy="1446550"/>
          </a:xfrm>
          <a:prstGeom prst="rect">
            <a:avLst/>
          </a:prstGeom>
        </p:spPr>
        <p:txBody>
          <a:bodyPr wrap="square">
            <a:spAutoFit/>
          </a:bodyPr>
          <a:lstStyle/>
          <a:p>
            <a:pPr algn="ctr"/>
            <a:r>
              <a:rPr lang="en-GB" sz="4000" i="1" dirty="0">
                <a:solidFill>
                  <a:srgbClr val="0070C0"/>
                </a:solidFill>
                <a:latin typeface="Calibri" panose="020F0502020204030204" pitchFamily="34" charset="0"/>
                <a:ea typeface="Calibri" panose="020F0502020204030204" pitchFamily="34" charset="0"/>
                <a:cs typeface="Calibri" panose="020F0502020204030204" pitchFamily="34" charset="0"/>
              </a:rPr>
              <a:t>The ‘Big Live Talk’ Health Event</a:t>
            </a:r>
          </a:p>
          <a:p>
            <a:pPr algn="ctr"/>
            <a:r>
              <a:rPr lang="en-GB" sz="2400" i="1" dirty="0">
                <a:solidFill>
                  <a:srgbClr val="00B050"/>
                </a:solidFill>
                <a:ea typeface="Roboto" panose="02000000000000000000" pitchFamily="2" charset="0"/>
              </a:rPr>
              <a:t>Faversham and the NHS 10 Year Plan -</a:t>
            </a:r>
          </a:p>
          <a:p>
            <a:pPr algn="ctr"/>
            <a:r>
              <a:rPr lang="en-GB" sz="2400" i="1" dirty="0">
                <a:solidFill>
                  <a:srgbClr val="00B050"/>
                </a:solidFill>
                <a:ea typeface="Roboto" panose="02000000000000000000" pitchFamily="2" charset="0"/>
              </a:rPr>
              <a:t>what should the neighbourhood expect?</a:t>
            </a:r>
          </a:p>
        </p:txBody>
      </p:sp>
      <p:sp>
        <p:nvSpPr>
          <p:cNvPr id="8" name="TextBox 7">
            <a:extLst>
              <a:ext uri="{FF2B5EF4-FFF2-40B4-BE49-F238E27FC236}">
                <a16:creationId xmlns:a16="http://schemas.microsoft.com/office/drawing/2014/main" id="{FCD49735-A2F2-FD74-F59C-9F9ED5D00841}"/>
              </a:ext>
            </a:extLst>
          </p:cNvPr>
          <p:cNvSpPr txBox="1"/>
          <p:nvPr/>
        </p:nvSpPr>
        <p:spPr>
          <a:xfrm>
            <a:off x="3369733" y="3892932"/>
            <a:ext cx="3064934" cy="523220"/>
          </a:xfrm>
          <a:prstGeom prst="rect">
            <a:avLst/>
          </a:prstGeom>
          <a:noFill/>
        </p:spPr>
        <p:txBody>
          <a:bodyPr wrap="square">
            <a:spAutoFit/>
          </a:bodyPr>
          <a:lstStyle/>
          <a:p>
            <a:r>
              <a:rPr lang="en-GB" sz="28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Closing Remarks</a:t>
            </a:r>
            <a:endParaRPr lang="en-GB" sz="2800" b="1" dirty="0"/>
          </a:p>
        </p:txBody>
      </p:sp>
    </p:spTree>
    <p:extLst>
      <p:ext uri="{BB962C8B-B14F-4D97-AF65-F5344CB8AC3E}">
        <p14:creationId xmlns:p14="http://schemas.microsoft.com/office/powerpoint/2010/main" val="115084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1913" y="5273727"/>
            <a:ext cx="4905254" cy="430887"/>
          </a:xfrm>
          <a:prstGeom prst="rect">
            <a:avLst/>
          </a:prstGeom>
        </p:spPr>
        <p:txBody>
          <a:bodyPr wrap="none">
            <a:spAutoFit/>
          </a:bodyPr>
          <a:lstStyle/>
          <a:p>
            <a:r>
              <a:rPr lang="en-GB" sz="2200" dirty="0">
                <a:solidFill>
                  <a:schemeClr val="accent1">
                    <a:lumMod val="75000"/>
                  </a:schemeClr>
                </a:solidFill>
                <a:hlinkClick r:id="rId3"/>
              </a:rPr>
              <a:t>Email: fhf@favershamtowncouncil.gov.uk</a:t>
            </a:r>
            <a:endParaRPr lang="en-GB" sz="2200" dirty="0">
              <a:solidFill>
                <a:schemeClr val="accent1">
                  <a:lumMod val="75000"/>
                </a:schemeClr>
              </a:solidFill>
            </a:endParaRPr>
          </a:p>
        </p:txBody>
      </p:sp>
      <p:pic>
        <p:nvPicPr>
          <p:cNvPr id="7" name="Picture 6"/>
          <p:cNvPicPr>
            <a:picLocks noChangeAspect="1"/>
          </p:cNvPicPr>
          <p:nvPr/>
        </p:nvPicPr>
        <p:blipFill>
          <a:blip r:embed="rId4"/>
          <a:stretch>
            <a:fillRect/>
          </a:stretch>
        </p:blipFill>
        <p:spPr>
          <a:xfrm>
            <a:off x="1955011" y="372236"/>
            <a:ext cx="5233977" cy="4039718"/>
          </a:xfrm>
          <a:prstGeom prst="rect">
            <a:avLst/>
          </a:prstGeom>
        </p:spPr>
      </p:pic>
      <p:sp>
        <p:nvSpPr>
          <p:cNvPr id="9" name="Rectangle 8"/>
          <p:cNvSpPr/>
          <p:nvPr/>
        </p:nvSpPr>
        <p:spPr>
          <a:xfrm>
            <a:off x="241158" y="5764140"/>
            <a:ext cx="1432194" cy="929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172A5C7-057E-8046-D622-57E9D2F8EB32}"/>
              </a:ext>
            </a:extLst>
          </p:cNvPr>
          <p:cNvSpPr txBox="1"/>
          <p:nvPr/>
        </p:nvSpPr>
        <p:spPr>
          <a:xfrm>
            <a:off x="382135" y="4627397"/>
            <a:ext cx="8849345" cy="430887"/>
          </a:xfrm>
          <a:prstGeom prst="rect">
            <a:avLst/>
          </a:prstGeom>
          <a:noFill/>
        </p:spPr>
        <p:txBody>
          <a:bodyPr wrap="square">
            <a:spAutoFit/>
          </a:bodyPr>
          <a:lstStyle/>
          <a:p>
            <a:r>
              <a:rPr lang="en-GB" sz="2200" u="sng" dirty="0">
                <a:solidFill>
                  <a:srgbClr val="0000FF"/>
                </a:solidFill>
                <a:effectLst/>
                <a:ea typeface="Times New Roman" panose="02020603050405020304" pitchFamily="18" charset="0"/>
                <a:cs typeface="Aptos" panose="020B0004020202020204" pitchFamily="34" charset="0"/>
                <a:hlinkClick r:id="rId5"/>
              </a:rPr>
              <a:t>https://favershamtowncouncil.gov.uk/directory/faversham-healthy-futures</a:t>
            </a:r>
            <a:endParaRPr lang="en-GB" sz="2200" dirty="0"/>
          </a:p>
        </p:txBody>
      </p:sp>
      <p:sp>
        <p:nvSpPr>
          <p:cNvPr id="5" name="TextBox 4">
            <a:extLst>
              <a:ext uri="{FF2B5EF4-FFF2-40B4-BE49-F238E27FC236}">
                <a16:creationId xmlns:a16="http://schemas.microsoft.com/office/drawing/2014/main" id="{E3BF815B-0AC4-ECD4-2AFC-6F11051E478D}"/>
              </a:ext>
            </a:extLst>
          </p:cNvPr>
          <p:cNvSpPr txBox="1"/>
          <p:nvPr/>
        </p:nvSpPr>
        <p:spPr>
          <a:xfrm>
            <a:off x="3778114" y="3921541"/>
            <a:ext cx="1786451" cy="584775"/>
          </a:xfrm>
          <a:prstGeom prst="rect">
            <a:avLst/>
          </a:prstGeom>
          <a:noFill/>
        </p:spPr>
        <p:txBody>
          <a:bodyPr wrap="none" rtlCol="0">
            <a:spAutoFit/>
          </a:bodyPr>
          <a:lstStyle/>
          <a:p>
            <a:r>
              <a:rPr lang="en-GB" sz="3200" b="1" dirty="0">
                <a:solidFill>
                  <a:srgbClr val="0070C0"/>
                </a:solidFill>
              </a:rPr>
              <a:t>CONTACT</a:t>
            </a:r>
          </a:p>
        </p:txBody>
      </p:sp>
    </p:spTree>
    <p:extLst>
      <p:ext uri="{BB962C8B-B14F-4D97-AF65-F5344CB8AC3E}">
        <p14:creationId xmlns:p14="http://schemas.microsoft.com/office/powerpoint/2010/main" val="175823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33278" y="1153828"/>
            <a:ext cx="6799820" cy="4801314"/>
          </a:xfrm>
          <a:prstGeom prst="rect">
            <a:avLst/>
          </a:prstGeom>
        </p:spPr>
        <p:txBody>
          <a:bodyPr wrap="square">
            <a:spAutoFit/>
          </a:bodyPr>
          <a:lstStyle/>
          <a:p>
            <a:endParaRPr lang="en-GB" dirty="0">
              <a:solidFill>
                <a:schemeClr val="accent1">
                  <a:lumMod val="75000"/>
                </a:schemeClr>
              </a:solidFill>
            </a:endParaRPr>
          </a:p>
          <a:p>
            <a:r>
              <a:rPr lang="en-GB" dirty="0">
                <a:solidFill>
                  <a:srgbClr val="00B050"/>
                </a:solidFill>
              </a:rPr>
              <a:t>The FHF project began because…</a:t>
            </a:r>
          </a:p>
          <a:p>
            <a:endParaRPr lang="en-GB" b="1" dirty="0">
              <a:solidFill>
                <a:srgbClr val="00B050"/>
              </a:solidFill>
            </a:endParaRPr>
          </a:p>
          <a:p>
            <a:pPr marL="342900" indent="-342900">
              <a:buFont typeface="Courier New" panose="02070309020205020404" pitchFamily="49" charset="0"/>
              <a:buChar char="o"/>
            </a:pPr>
            <a:r>
              <a:rPr lang="en-GB" dirty="0">
                <a:solidFill>
                  <a:srgbClr val="0070C0"/>
                </a:solidFill>
              </a:rPr>
              <a:t>Demise of our local Commissioning Group and the ‘centralisation’ of decision-making at a Kent and Medway level</a:t>
            </a:r>
          </a:p>
          <a:p>
            <a:pPr marL="342900" indent="-342900">
              <a:buFont typeface="Courier New" panose="02070309020205020404" pitchFamily="49" charset="0"/>
              <a:buChar char="o"/>
            </a:pPr>
            <a:r>
              <a:rPr lang="en-GB" dirty="0">
                <a:solidFill>
                  <a:srgbClr val="0070C0"/>
                </a:solidFill>
              </a:rPr>
              <a:t>Concern about how local voices would be heard in planning joined-up health and care services for smaller communities like ours </a:t>
            </a:r>
          </a:p>
          <a:p>
            <a:pPr marL="342900" indent="-342900">
              <a:buFont typeface="Courier New" panose="02070309020205020404" pitchFamily="49" charset="0"/>
              <a:buChar char="o"/>
            </a:pPr>
            <a:r>
              <a:rPr lang="en-GB" dirty="0">
                <a:solidFill>
                  <a:srgbClr val="0070C0"/>
                </a:solidFill>
              </a:rPr>
              <a:t>Impact of extensive house building in and around the town</a:t>
            </a:r>
          </a:p>
          <a:p>
            <a:endParaRPr lang="en-GB" b="1" dirty="0">
              <a:solidFill>
                <a:srgbClr val="00B050"/>
              </a:solidFill>
              <a:latin typeface="+mj-lt"/>
            </a:endParaRPr>
          </a:p>
          <a:p>
            <a:r>
              <a:rPr lang="en-GB" dirty="0">
                <a:solidFill>
                  <a:srgbClr val="00B050"/>
                </a:solidFill>
                <a:latin typeface="+mj-lt"/>
              </a:rPr>
              <a:t>Progress so far…</a:t>
            </a:r>
          </a:p>
          <a:p>
            <a:endParaRPr lang="en-GB" dirty="0">
              <a:solidFill>
                <a:srgbClr val="00B050"/>
              </a:solidFill>
              <a:latin typeface="+mj-lt"/>
            </a:endParaRPr>
          </a:p>
          <a:p>
            <a:pPr marL="285750" indent="-285750">
              <a:buFont typeface="Courier New" panose="02070309020205020404" pitchFamily="49" charset="0"/>
              <a:buChar char="o"/>
            </a:pPr>
            <a:r>
              <a:rPr lang="en-GB" dirty="0">
                <a:solidFill>
                  <a:srgbClr val="0070C0"/>
                </a:solidFill>
                <a:latin typeface="+mj-lt"/>
              </a:rPr>
              <a:t>The 2023 Healthy Futures Exhibition and Survey</a:t>
            </a:r>
          </a:p>
          <a:p>
            <a:pPr lvl="1"/>
            <a:r>
              <a:rPr lang="en-GB" dirty="0">
                <a:solidFill>
                  <a:srgbClr val="0070C0"/>
                </a:solidFill>
                <a:latin typeface="+mj-lt"/>
              </a:rPr>
              <a:t>                  (for full report see FHF website) </a:t>
            </a:r>
          </a:p>
          <a:p>
            <a:pPr marL="285750" indent="-285750">
              <a:buFont typeface="Courier New" panose="02070309020205020404" pitchFamily="49" charset="0"/>
              <a:buChar char="o"/>
            </a:pPr>
            <a:r>
              <a:rPr lang="en-GB" dirty="0">
                <a:solidFill>
                  <a:srgbClr val="0070C0"/>
                </a:solidFill>
                <a:latin typeface="+mj-lt"/>
                <a:ea typeface="Times New Roman" panose="02020603050405020304" pitchFamily="18" charset="0"/>
              </a:rPr>
              <a:t>The 2024 Faversham Healthy Futures ‘Live Talk’</a:t>
            </a:r>
          </a:p>
          <a:p>
            <a:r>
              <a:rPr lang="en-GB" dirty="0">
                <a:solidFill>
                  <a:srgbClr val="0070C0"/>
                </a:solidFill>
              </a:rPr>
              <a:t>                              (for full report see FHF website) </a:t>
            </a:r>
          </a:p>
          <a:p>
            <a:pPr marL="342900" indent="-342900">
              <a:buFont typeface="Courier New" panose="02070309020205020404" pitchFamily="49" charset="0"/>
              <a:buChar char="o"/>
            </a:pPr>
            <a:r>
              <a:rPr lang="en-GB" dirty="0">
                <a:solidFill>
                  <a:srgbClr val="0070C0"/>
                </a:solidFill>
              </a:rPr>
              <a:t>Output: a clear and comprehensive view of what local people expected from their health and care system in the future…</a:t>
            </a:r>
          </a:p>
        </p:txBody>
      </p:sp>
      <p:sp>
        <p:nvSpPr>
          <p:cNvPr id="3" name="TextBox 2">
            <a:extLst>
              <a:ext uri="{FF2B5EF4-FFF2-40B4-BE49-F238E27FC236}">
                <a16:creationId xmlns:a16="http://schemas.microsoft.com/office/drawing/2014/main" id="{7CDEF77B-BA84-D36B-8939-E7A8A156B083}"/>
              </a:ext>
            </a:extLst>
          </p:cNvPr>
          <p:cNvSpPr txBox="1"/>
          <p:nvPr/>
        </p:nvSpPr>
        <p:spPr>
          <a:xfrm>
            <a:off x="603504" y="902858"/>
            <a:ext cx="4599432" cy="461665"/>
          </a:xfrm>
          <a:prstGeom prst="rect">
            <a:avLst/>
          </a:prstGeom>
          <a:noFill/>
        </p:spPr>
        <p:txBody>
          <a:bodyPr wrap="square">
            <a:spAutoFit/>
          </a:bodyPr>
          <a:lstStyle/>
          <a:p>
            <a:r>
              <a:rPr lang="en-GB" sz="2400" dirty="0">
                <a:solidFill>
                  <a:srgbClr val="0070C0"/>
                </a:solidFill>
              </a:rPr>
              <a:t>Some background……</a:t>
            </a:r>
          </a:p>
        </p:txBody>
      </p:sp>
      <p:sp>
        <p:nvSpPr>
          <p:cNvPr id="5" name="TextBox 4">
            <a:extLst>
              <a:ext uri="{FF2B5EF4-FFF2-40B4-BE49-F238E27FC236}">
                <a16:creationId xmlns:a16="http://schemas.microsoft.com/office/drawing/2014/main" id="{C71C269F-B2FF-33E0-0F90-CF8B7CB2CC9C}"/>
              </a:ext>
            </a:extLst>
          </p:cNvPr>
          <p:cNvSpPr txBox="1"/>
          <p:nvPr/>
        </p:nvSpPr>
        <p:spPr>
          <a:xfrm>
            <a:off x="1920240" y="307496"/>
            <a:ext cx="6193402" cy="523220"/>
          </a:xfrm>
          <a:prstGeom prst="rect">
            <a:avLst/>
          </a:prstGeom>
          <a:noFill/>
        </p:spPr>
        <p:txBody>
          <a:bodyPr wrap="square">
            <a:spAutoFit/>
          </a:bodyPr>
          <a:lstStyle/>
          <a:p>
            <a:r>
              <a:rPr lang="en-GB" sz="2800" b="1" i="1" dirty="0">
                <a:solidFill>
                  <a:srgbClr val="0070C0"/>
                </a:solidFill>
                <a:ea typeface="Roboto" panose="02000000000000000000" pitchFamily="2" charset="0"/>
              </a:rPr>
              <a:t>Faversham and the NHS 10 Year Plan </a:t>
            </a:r>
            <a:endParaRPr lang="en-GB" sz="2800" b="1" dirty="0"/>
          </a:p>
        </p:txBody>
      </p:sp>
    </p:spTree>
    <p:extLst>
      <p:ext uri="{BB962C8B-B14F-4D97-AF65-F5344CB8AC3E}">
        <p14:creationId xmlns:p14="http://schemas.microsoft.com/office/powerpoint/2010/main" val="107007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593C5D-96D1-14EB-CFF0-D6FD937AF504}"/>
              </a:ext>
            </a:extLst>
          </p:cNvPr>
          <p:cNvSpPr/>
          <p:nvPr/>
        </p:nvSpPr>
        <p:spPr>
          <a:xfrm>
            <a:off x="1627632" y="2332882"/>
            <a:ext cx="6331262" cy="2554545"/>
          </a:xfrm>
          <a:prstGeom prst="rect">
            <a:avLst/>
          </a:prstGeom>
        </p:spPr>
        <p:txBody>
          <a:bodyPr wrap="square">
            <a:spAutoFit/>
          </a:bodyPr>
          <a:lstStyle/>
          <a:p>
            <a:pPr marL="342900" indent="-342900">
              <a:buFont typeface="Courier New" panose="02070309020205020404" pitchFamily="49" charset="0"/>
              <a:buChar char="o"/>
            </a:pPr>
            <a:r>
              <a:rPr lang="en-GB" sz="2000" dirty="0">
                <a:solidFill>
                  <a:srgbClr val="0070C0"/>
                </a:solidFill>
              </a:rPr>
              <a:t>To hear from local health and care service providers about how the </a:t>
            </a:r>
            <a:r>
              <a:rPr lang="en-GB" sz="2000" i="1" dirty="0">
                <a:solidFill>
                  <a:srgbClr val="0070C0"/>
                </a:solidFill>
              </a:rPr>
              <a:t>NHS 10 Year Plan </a:t>
            </a:r>
            <a:r>
              <a:rPr lang="en-GB" sz="2000" dirty="0">
                <a:solidFill>
                  <a:srgbClr val="0070C0"/>
                </a:solidFill>
              </a:rPr>
              <a:t>will deliver the improvements we need.</a:t>
            </a:r>
          </a:p>
          <a:p>
            <a:pPr marL="342900" indent="-342900">
              <a:buFont typeface="Courier New" panose="02070309020205020404" pitchFamily="49" charset="0"/>
              <a:buChar char="o"/>
            </a:pPr>
            <a:r>
              <a:rPr lang="en-GB" sz="2000" dirty="0">
                <a:solidFill>
                  <a:srgbClr val="0070C0"/>
                </a:solidFill>
              </a:rPr>
              <a:t>To clarify where the responsibilities will lie for planning and delivering our services in the future </a:t>
            </a:r>
          </a:p>
          <a:p>
            <a:pPr marL="342900" indent="-342900">
              <a:buFont typeface="Courier New" panose="02070309020205020404" pitchFamily="49" charset="0"/>
              <a:buChar char="o"/>
            </a:pPr>
            <a:r>
              <a:rPr lang="en-GB" sz="2000" dirty="0">
                <a:solidFill>
                  <a:srgbClr val="0070C0"/>
                </a:solidFill>
              </a:rPr>
              <a:t>To understand how the Faversham community and its health and care providers can develop effective ‘partnership working’ at a neighbourhood level.</a:t>
            </a:r>
          </a:p>
        </p:txBody>
      </p:sp>
      <p:sp>
        <p:nvSpPr>
          <p:cNvPr id="5" name="TextBox 4">
            <a:extLst>
              <a:ext uri="{FF2B5EF4-FFF2-40B4-BE49-F238E27FC236}">
                <a16:creationId xmlns:a16="http://schemas.microsoft.com/office/drawing/2014/main" id="{148A2AEF-706B-D6F1-3033-2A42BDC45B20}"/>
              </a:ext>
            </a:extLst>
          </p:cNvPr>
          <p:cNvSpPr txBox="1"/>
          <p:nvPr/>
        </p:nvSpPr>
        <p:spPr>
          <a:xfrm>
            <a:off x="1252728" y="1251151"/>
            <a:ext cx="4572000" cy="461665"/>
          </a:xfrm>
          <a:prstGeom prst="rect">
            <a:avLst/>
          </a:prstGeom>
          <a:noFill/>
        </p:spPr>
        <p:txBody>
          <a:bodyPr wrap="square">
            <a:spAutoFit/>
          </a:bodyPr>
          <a:lstStyle/>
          <a:p>
            <a:r>
              <a:rPr lang="en-GB" sz="2400" dirty="0">
                <a:solidFill>
                  <a:srgbClr val="00B050"/>
                </a:solidFill>
              </a:rPr>
              <a:t>our purpose tonight…</a:t>
            </a:r>
          </a:p>
        </p:txBody>
      </p:sp>
      <p:sp>
        <p:nvSpPr>
          <p:cNvPr id="6" name="TextBox 5">
            <a:extLst>
              <a:ext uri="{FF2B5EF4-FFF2-40B4-BE49-F238E27FC236}">
                <a16:creationId xmlns:a16="http://schemas.microsoft.com/office/drawing/2014/main" id="{724E0D93-B017-7EAB-653A-3C7CB3189E60}"/>
              </a:ext>
            </a:extLst>
          </p:cNvPr>
          <p:cNvSpPr txBox="1"/>
          <p:nvPr/>
        </p:nvSpPr>
        <p:spPr>
          <a:xfrm>
            <a:off x="1627632" y="270920"/>
            <a:ext cx="6193402" cy="523220"/>
          </a:xfrm>
          <a:prstGeom prst="rect">
            <a:avLst/>
          </a:prstGeom>
          <a:noFill/>
        </p:spPr>
        <p:txBody>
          <a:bodyPr wrap="square">
            <a:spAutoFit/>
          </a:bodyPr>
          <a:lstStyle/>
          <a:p>
            <a:r>
              <a:rPr lang="en-GB" sz="2800" b="1" i="1" dirty="0">
                <a:solidFill>
                  <a:srgbClr val="0070C0"/>
                </a:solidFill>
                <a:ea typeface="Roboto" panose="02000000000000000000" pitchFamily="2" charset="0"/>
              </a:rPr>
              <a:t>Faversham and the NHS 10 Year Plan </a:t>
            </a:r>
            <a:endParaRPr lang="en-GB" sz="2800" b="1" dirty="0"/>
          </a:p>
        </p:txBody>
      </p:sp>
    </p:spTree>
    <p:extLst>
      <p:ext uri="{BB962C8B-B14F-4D97-AF65-F5344CB8AC3E}">
        <p14:creationId xmlns:p14="http://schemas.microsoft.com/office/powerpoint/2010/main" val="2421721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DC05B0-853B-D3BD-3D21-A75CA07D598A}"/>
              </a:ext>
            </a:extLst>
          </p:cNvPr>
          <p:cNvSpPr txBox="1"/>
          <p:nvPr/>
        </p:nvSpPr>
        <p:spPr>
          <a:xfrm>
            <a:off x="1115568" y="805182"/>
            <a:ext cx="7196328" cy="4762458"/>
          </a:xfrm>
          <a:prstGeom prst="rect">
            <a:avLst/>
          </a:prstGeom>
          <a:noFill/>
        </p:spPr>
        <p:txBody>
          <a:bodyPr wrap="square">
            <a:spAutoFit/>
          </a:bodyPr>
          <a:lstStyle/>
          <a:p>
            <a:pPr>
              <a:lnSpc>
                <a:spcPct val="107000"/>
              </a:lnSpc>
              <a:spcAft>
                <a:spcPts val="800"/>
              </a:spcAft>
              <a:buNone/>
            </a:pPr>
            <a:r>
              <a:rPr lang="en-GB"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Tonight’s Programme</a:t>
            </a:r>
          </a:p>
          <a:p>
            <a:pPr marL="742950" lvl="1" indent="-285750">
              <a:lnSpc>
                <a:spcPct val="107000"/>
              </a:lnSpc>
              <a:buFont typeface="Courier New" panose="02070309020205020404" pitchFamily="49" charset="0"/>
              <a:buChar char="o"/>
            </a:pPr>
            <a:r>
              <a:rPr lang="en-GB" sz="16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6.15 </a:t>
            </a:r>
            <a:r>
              <a:rPr lang="en-GB" sz="1600" b="1"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Gathering</a:t>
            </a:r>
            <a:r>
              <a:rPr lang="en-GB" sz="16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after registration, participants will be able to meet with        contributors and facilitators.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6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6.45 </a:t>
            </a:r>
            <a:r>
              <a:rPr lang="en-GB" sz="1600" b="1"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Welcome and introduction </a:t>
            </a:r>
            <a:r>
              <a:rPr lang="en-GB" sz="1600"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to the Faversham Healthy Futures Project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GB"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Gill Wagstaff and Laurie McMahon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6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7.00 </a:t>
            </a:r>
            <a:r>
              <a:rPr lang="en-GB" sz="1600" b="1"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The 10 Year Plan – Question Time for Providers </a:t>
            </a:r>
            <a:r>
              <a:rPr lang="en-GB"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Contributors: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GB"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Dr. Jonathan Bryant, GP; Medical Director, East Kent H&amp;CP;  Primary Care Clinical Lead, Kent and Medway Cancer Alliance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GB"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Pauline Butterworth, Deputy Chief Executive and Chief Operating Officer, Kent Community Health NHS Foundation Trust</a:t>
            </a:r>
          </a:p>
          <a:p>
            <a:pPr marL="1143000" lvl="2" indent="-228600">
              <a:lnSpc>
                <a:spcPct val="107000"/>
              </a:lnSpc>
              <a:buFont typeface="Wingdings" panose="05000000000000000000" pitchFamily="2" charset="2"/>
              <a:buChar char=""/>
            </a:pPr>
            <a:r>
              <a:rPr lang="en-GB" sz="1600" dirty="0">
                <a:solidFill>
                  <a:srgbClr val="2F5496"/>
                </a:solidFill>
                <a:latin typeface="Calibri" panose="020F0502020204030204" pitchFamily="34" charset="0"/>
                <a:ea typeface="Calibri" panose="020F0502020204030204" pitchFamily="34" charset="0"/>
                <a:cs typeface="Times New Roman" panose="02020603050405020304" pitchFamily="18" charset="0"/>
              </a:rPr>
              <a:t>Rachel Dalton, Chief Allied Health Professional Officer, Kent Community Health NHS Foundation Trust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6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7.40   </a:t>
            </a:r>
            <a:r>
              <a:rPr lang="en-GB" sz="1600" b="1"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Facilitated Discussion Groups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6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8.20   </a:t>
            </a:r>
            <a:r>
              <a:rPr lang="en-GB" sz="1600" b="1"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Facilitators’ Feedback</a:t>
            </a:r>
            <a:r>
              <a:rPr lang="en-GB" sz="16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buFont typeface="Courier New" panose="02070309020205020404" pitchFamily="49" charset="0"/>
              <a:buChar char="o"/>
            </a:pPr>
            <a:r>
              <a:rPr lang="en-GB" sz="1600" b="1" i="1" dirty="0">
                <a:solidFill>
                  <a:srgbClr val="2F5496"/>
                </a:solidFill>
                <a:latin typeface="Calibri" panose="020F0502020204030204" pitchFamily="34" charset="0"/>
                <a:ea typeface="Calibri" panose="020F0502020204030204" pitchFamily="34" charset="0"/>
                <a:cs typeface="Times New Roman" panose="02020603050405020304" pitchFamily="18" charset="0"/>
              </a:rPr>
              <a:t>8.45   Closing Remarks and Meeting Close</a:t>
            </a:r>
            <a:endParaRPr lang="en-GB" sz="1600" b="1"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GB" sz="16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Cedi Frederick, Chair, Kent and Medway Integrated Care Board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en-GB"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10A1064-C393-A4AA-7924-ECC215A901CB}"/>
              </a:ext>
            </a:extLst>
          </p:cNvPr>
          <p:cNvSpPr txBox="1"/>
          <p:nvPr/>
        </p:nvSpPr>
        <p:spPr>
          <a:xfrm>
            <a:off x="1545336" y="172744"/>
            <a:ext cx="6193402" cy="523220"/>
          </a:xfrm>
          <a:prstGeom prst="rect">
            <a:avLst/>
          </a:prstGeom>
          <a:noFill/>
        </p:spPr>
        <p:txBody>
          <a:bodyPr wrap="square">
            <a:spAutoFit/>
          </a:bodyPr>
          <a:lstStyle/>
          <a:p>
            <a:r>
              <a:rPr lang="en-GB" sz="2800" b="1" i="1" dirty="0">
                <a:solidFill>
                  <a:srgbClr val="0070C0"/>
                </a:solidFill>
                <a:ea typeface="Roboto" panose="02000000000000000000" pitchFamily="2" charset="0"/>
              </a:rPr>
              <a:t>Faversham and the NHS 10 Year Plan </a:t>
            </a:r>
            <a:endParaRPr lang="en-GB" sz="2800" b="1" dirty="0"/>
          </a:p>
        </p:txBody>
      </p:sp>
    </p:spTree>
    <p:extLst>
      <p:ext uri="{BB962C8B-B14F-4D97-AF65-F5344CB8AC3E}">
        <p14:creationId xmlns:p14="http://schemas.microsoft.com/office/powerpoint/2010/main" val="196527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8C58A-303E-0F3A-57A0-3087063536E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F226BA1-380F-7A9B-A3DC-B376E70826C9}"/>
              </a:ext>
            </a:extLst>
          </p:cNvPr>
          <p:cNvSpPr txBox="1"/>
          <p:nvPr/>
        </p:nvSpPr>
        <p:spPr>
          <a:xfrm>
            <a:off x="1335024" y="1181558"/>
            <a:ext cx="3383280" cy="470000"/>
          </a:xfrm>
          <a:prstGeom prst="rect">
            <a:avLst/>
          </a:prstGeom>
          <a:noFill/>
        </p:spPr>
        <p:txBody>
          <a:bodyPr wrap="square">
            <a:spAutoFit/>
          </a:bodyPr>
          <a:lstStyle/>
          <a:p>
            <a:pPr>
              <a:lnSpc>
                <a:spcPct val="107000"/>
              </a:lnSpc>
              <a:spcAft>
                <a:spcPts val="800"/>
              </a:spcAft>
              <a:buNone/>
            </a:pPr>
            <a:r>
              <a:rPr lang="en-GB"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Tonight’s Contributors…</a:t>
            </a:r>
            <a:endParaRPr lang="en-GB"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5DF2EA8-691A-185C-EA11-53C6A14CD5C9}"/>
              </a:ext>
            </a:extLst>
          </p:cNvPr>
          <p:cNvSpPr txBox="1"/>
          <p:nvPr/>
        </p:nvSpPr>
        <p:spPr>
          <a:xfrm>
            <a:off x="1755648" y="288878"/>
            <a:ext cx="6193402" cy="523220"/>
          </a:xfrm>
          <a:prstGeom prst="rect">
            <a:avLst/>
          </a:prstGeom>
          <a:noFill/>
        </p:spPr>
        <p:txBody>
          <a:bodyPr wrap="square">
            <a:spAutoFit/>
          </a:bodyPr>
          <a:lstStyle/>
          <a:p>
            <a:r>
              <a:rPr lang="en-GB" sz="2800" b="1" i="1" dirty="0">
                <a:solidFill>
                  <a:srgbClr val="0070C0"/>
                </a:solidFill>
                <a:ea typeface="Roboto" panose="02000000000000000000" pitchFamily="2" charset="0"/>
              </a:rPr>
              <a:t>Faversham and the NHS 10 Year Plan </a:t>
            </a:r>
            <a:endParaRPr lang="en-GB" sz="2800" b="1" dirty="0"/>
          </a:p>
        </p:txBody>
      </p:sp>
      <p:sp>
        <p:nvSpPr>
          <p:cNvPr id="4" name="TextBox 3">
            <a:extLst>
              <a:ext uri="{FF2B5EF4-FFF2-40B4-BE49-F238E27FC236}">
                <a16:creationId xmlns:a16="http://schemas.microsoft.com/office/drawing/2014/main" id="{D443ACAD-EBC1-1EAC-BF28-EBB2920B917A}"/>
              </a:ext>
            </a:extLst>
          </p:cNvPr>
          <p:cNvSpPr txBox="1"/>
          <p:nvPr/>
        </p:nvSpPr>
        <p:spPr>
          <a:xfrm>
            <a:off x="1019797" y="1928380"/>
            <a:ext cx="6929253" cy="3339184"/>
          </a:xfrm>
          <a:prstGeom prst="rect">
            <a:avLst/>
          </a:prstGeom>
          <a:noFill/>
        </p:spPr>
        <p:txBody>
          <a:bodyPr wrap="square">
            <a:spAutoFit/>
          </a:bodyPr>
          <a:lstStyle/>
          <a:p>
            <a:pPr lvl="2">
              <a:lnSpc>
                <a:spcPct val="107000"/>
              </a:lnSpc>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GB"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Dr. Jonathan Bryant</a:t>
            </a:r>
            <a:r>
              <a:rPr lang="en-GB"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GP; Medical Director, East Kent H&amp;CP; Primary Care Clinical Lead, Kent and Medway Cancer Alliance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GB"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Pauline Butterworth, </a:t>
            </a:r>
            <a:r>
              <a:rPr lang="en-GB"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Deputy Chief Executive and Chief Operating Officer, Kent Community Health NHS Foundation Trust</a:t>
            </a:r>
            <a:endParaRPr lang="en-GB" dirty="0">
              <a:solidFill>
                <a:srgbClr val="2F5496"/>
              </a:solidFill>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GB" b="1" dirty="0">
                <a:solidFill>
                  <a:srgbClr val="2F5496"/>
                </a:solidFill>
                <a:latin typeface="Calibri" panose="020F0502020204030204" pitchFamily="34" charset="0"/>
                <a:ea typeface="Calibri" panose="020F0502020204030204" pitchFamily="34" charset="0"/>
                <a:cs typeface="Times New Roman" panose="02020603050405020304" pitchFamily="18" charset="0"/>
              </a:rPr>
              <a:t>Rachel Dalton</a:t>
            </a:r>
            <a:r>
              <a:rPr lang="en-GB" dirty="0">
                <a:solidFill>
                  <a:srgbClr val="2F5496"/>
                </a:solidFill>
                <a:latin typeface="Calibri" panose="020F0502020204030204" pitchFamily="34" charset="0"/>
                <a:ea typeface="Calibri" panose="020F0502020204030204" pitchFamily="34" charset="0"/>
                <a:cs typeface="Times New Roman" panose="02020603050405020304" pitchFamily="18" charset="0"/>
              </a:rPr>
              <a:t>, Chief Allied Health Professional Officer, Kent Community Health NHS Foundation Trust</a:t>
            </a:r>
          </a:p>
          <a:p>
            <a:pPr marL="1143000" lvl="2" indent="-228600">
              <a:lnSpc>
                <a:spcPct val="107000"/>
              </a:lnSpc>
              <a:buFont typeface="Wingdings" panose="05000000000000000000" pitchFamily="2" charset="2"/>
              <a:buChar char=""/>
            </a:pPr>
            <a:r>
              <a:rPr lang="en-GB"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Cedi Frederick</a:t>
            </a:r>
            <a:r>
              <a:rPr lang="en-GB"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Chair, Kent and Medway Integrated Care Board</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042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1DC48-FB86-4D9D-761D-7231AA02887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8914B24-7FCF-21E2-CA55-5709B43DE7A1}"/>
              </a:ext>
            </a:extLst>
          </p:cNvPr>
          <p:cNvSpPr/>
          <p:nvPr/>
        </p:nvSpPr>
        <p:spPr>
          <a:xfrm>
            <a:off x="779380" y="342445"/>
            <a:ext cx="4385431" cy="523220"/>
          </a:xfrm>
          <a:prstGeom prst="rect">
            <a:avLst/>
          </a:prstGeom>
        </p:spPr>
        <p:txBody>
          <a:bodyPr wrap="none">
            <a:spAutoFit/>
          </a:bodyPr>
          <a:lstStyle/>
          <a:p>
            <a:r>
              <a:rPr lang="en-GB" sz="2800" b="1" dirty="0">
                <a:solidFill>
                  <a:srgbClr val="00B050"/>
                </a:solidFill>
              </a:rPr>
              <a:t>Faversham’s starting point…</a:t>
            </a:r>
          </a:p>
        </p:txBody>
      </p:sp>
      <p:sp>
        <p:nvSpPr>
          <p:cNvPr id="5" name="Rectangle 4">
            <a:extLst>
              <a:ext uri="{FF2B5EF4-FFF2-40B4-BE49-F238E27FC236}">
                <a16:creationId xmlns:a16="http://schemas.microsoft.com/office/drawing/2014/main" id="{55D7E51D-0874-E73D-2663-A389B73359B7}"/>
              </a:ext>
            </a:extLst>
          </p:cNvPr>
          <p:cNvSpPr/>
          <p:nvPr/>
        </p:nvSpPr>
        <p:spPr>
          <a:xfrm>
            <a:off x="1361662" y="1288366"/>
            <a:ext cx="7400500" cy="5062924"/>
          </a:xfrm>
          <a:prstGeom prst="rect">
            <a:avLst/>
          </a:prstGeom>
        </p:spPr>
        <p:txBody>
          <a:bodyPr wrap="square">
            <a:spAutoFit/>
          </a:bodyPr>
          <a:lstStyle/>
          <a:p>
            <a:pPr marL="342900" lvl="0" indent="-342900">
              <a:spcAft>
                <a:spcPts val="0"/>
              </a:spcAft>
              <a:buFont typeface="Symbol" panose="05050102010706020507" pitchFamily="18" charset="2"/>
              <a:buChar char=""/>
            </a:pPr>
            <a:r>
              <a:rPr lang="en-GB" sz="17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Improving access, quality and efficiency by decentralising and localising services and…</a:t>
            </a:r>
            <a:endParaRPr lang="en-GB" sz="1700" dirty="0">
              <a:solidFill>
                <a:schemeClr val="accent4">
                  <a:lumMod val="50000"/>
                </a:schemeClr>
              </a:solidFill>
              <a:latin typeface="Aptos"/>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7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Integrating and managing those services locally.</a:t>
            </a:r>
            <a:endParaRPr lang="en-GB" sz="1700" dirty="0">
              <a:solidFill>
                <a:schemeClr val="accent4">
                  <a:lumMod val="50000"/>
                </a:schemeClr>
              </a:solidFill>
              <a:latin typeface="Aptos"/>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7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Securing the right human and physical resources to do that  </a:t>
            </a:r>
            <a:endParaRPr lang="en-GB" sz="1700" dirty="0">
              <a:solidFill>
                <a:schemeClr val="accent4">
                  <a:lumMod val="50000"/>
                </a:schemeClr>
              </a:solidFill>
              <a:latin typeface="Aptos"/>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7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Associated concern that the current local buildings/facilities not being utilised to best effect</a:t>
            </a:r>
            <a:endParaRPr lang="en-GB" sz="1700" dirty="0">
              <a:solidFill>
                <a:schemeClr val="accent4">
                  <a:lumMod val="50000"/>
                </a:schemeClr>
              </a:solidFill>
              <a:latin typeface="Aptos"/>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7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Rebalancing provision of care to include more home/social support/ health promotion/etc.</a:t>
            </a:r>
          </a:p>
          <a:p>
            <a:pPr marL="342900" lvl="0" indent="-342900">
              <a:spcAft>
                <a:spcPts val="0"/>
              </a:spcAft>
              <a:buFont typeface="Symbol" panose="05050102010706020507" pitchFamily="18" charset="2"/>
              <a:buChar char=""/>
            </a:pPr>
            <a:r>
              <a:rPr lang="en-GB" sz="17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Stronger focus on preventing illness - rather than just treating it.</a:t>
            </a:r>
            <a:endParaRPr lang="en-GB" sz="1700" dirty="0">
              <a:solidFill>
                <a:schemeClr val="accent4">
                  <a:lumMod val="50000"/>
                </a:schemeClr>
              </a:solidFill>
              <a:latin typeface="Aptos"/>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7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Better local mental health and NHS dentistry services urgently required</a:t>
            </a:r>
          </a:p>
          <a:p>
            <a:pPr marL="342900" lvl="0" indent="-342900">
              <a:spcAft>
                <a:spcPts val="0"/>
              </a:spcAft>
              <a:buFont typeface="Symbol" panose="05050102010706020507" pitchFamily="18" charset="2"/>
              <a:buChar char=""/>
            </a:pPr>
            <a:r>
              <a:rPr lang="en-GB" sz="1700" dirty="0">
                <a:solidFill>
                  <a:schemeClr val="accent4">
                    <a:lumMod val="50000"/>
                  </a:schemeClr>
                </a:solidFill>
                <a:ea typeface="Calibri" panose="020F0502020204030204" pitchFamily="34" charset="0"/>
                <a:cs typeface="Times New Roman" panose="02020603050405020304" pitchFamily="18" charset="0"/>
              </a:rPr>
              <a:t>More emphasis needed on supporting young people –</a:t>
            </a:r>
          </a:p>
          <a:p>
            <a:pPr marL="342900" lvl="0" indent="-342900">
              <a:spcAft>
                <a:spcPts val="0"/>
              </a:spcAft>
              <a:buFont typeface="Symbol" panose="05050102010706020507" pitchFamily="18" charset="2"/>
              <a:buChar char=""/>
            </a:pPr>
            <a:r>
              <a:rPr lang="en-GB" sz="1700" dirty="0">
                <a:solidFill>
                  <a:schemeClr val="accent4">
                    <a:lumMod val="50000"/>
                  </a:schemeClr>
                </a:solidFill>
                <a:ea typeface="Calibri" panose="020F0502020204030204" pitchFamily="34" charset="0"/>
                <a:cs typeface="Times New Roman" panose="02020603050405020304" pitchFamily="18" charset="0"/>
              </a:rPr>
              <a:t>Tackling the immediate problem of obesity – especially in school-age children </a:t>
            </a:r>
          </a:p>
          <a:p>
            <a:pPr marL="342900" lvl="0" indent="-342900">
              <a:spcAft>
                <a:spcPts val="0"/>
              </a:spcAft>
              <a:buFont typeface="Symbol" panose="05050102010706020507" pitchFamily="18" charset="2"/>
              <a:buChar char=""/>
            </a:pPr>
            <a:r>
              <a:rPr lang="en-GB" sz="17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Concern that NHS not reassuring public about the impact of any new housing developments on services</a:t>
            </a:r>
            <a:endParaRPr lang="en-GB" sz="1700" dirty="0">
              <a:solidFill>
                <a:schemeClr val="accent4">
                  <a:lumMod val="50000"/>
                </a:schemeClr>
              </a:solidFill>
              <a:latin typeface="Aptos"/>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7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Concern too that L.A. planning process does not focus enough on creating healthy environments – open spaces/cycling/walking/air quality/water treatment etc. Does the NHS have any influence? </a:t>
            </a:r>
            <a:endParaRPr lang="en-GB" sz="1700" dirty="0">
              <a:solidFill>
                <a:schemeClr val="accent4">
                  <a:lumMod val="50000"/>
                </a:schemeClr>
              </a:solidFill>
              <a:latin typeface="Aptos"/>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7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Particular concern about how S106 was to be used in planning health and care facilities/services</a:t>
            </a:r>
            <a:endParaRPr lang="en-GB" sz="1700" dirty="0">
              <a:solidFill>
                <a:schemeClr val="accent4">
                  <a:lumMod val="50000"/>
                </a:schemeClr>
              </a:solidFill>
              <a:effectLst/>
              <a:latin typeface="Aptos"/>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45BFF95-8F00-F512-7201-5ACD54E18854}"/>
              </a:ext>
            </a:extLst>
          </p:cNvPr>
          <p:cNvSpPr txBox="1"/>
          <p:nvPr/>
        </p:nvSpPr>
        <p:spPr>
          <a:xfrm>
            <a:off x="861676" y="889334"/>
            <a:ext cx="7514686" cy="369332"/>
          </a:xfrm>
          <a:prstGeom prst="rect">
            <a:avLst/>
          </a:prstGeom>
          <a:noFill/>
        </p:spPr>
        <p:txBody>
          <a:bodyPr wrap="none" rtlCol="0">
            <a:spAutoFit/>
          </a:bodyPr>
          <a:lstStyle/>
          <a:p>
            <a:r>
              <a:rPr lang="en-GB" b="1" dirty="0">
                <a:solidFill>
                  <a:srgbClr val="0070C0"/>
                </a:solidFill>
              </a:rPr>
              <a:t>Participants’ comments, concerns, issues and advice from the 2024 event. </a:t>
            </a:r>
          </a:p>
        </p:txBody>
      </p:sp>
    </p:spTree>
    <p:extLst>
      <p:ext uri="{BB962C8B-B14F-4D97-AF65-F5344CB8AC3E}">
        <p14:creationId xmlns:p14="http://schemas.microsoft.com/office/powerpoint/2010/main" val="217111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9380" y="342445"/>
            <a:ext cx="4385431" cy="523220"/>
          </a:xfrm>
          <a:prstGeom prst="rect">
            <a:avLst/>
          </a:prstGeom>
        </p:spPr>
        <p:txBody>
          <a:bodyPr wrap="none">
            <a:spAutoFit/>
          </a:bodyPr>
          <a:lstStyle/>
          <a:p>
            <a:r>
              <a:rPr lang="en-GB" sz="2800" b="1" dirty="0">
                <a:solidFill>
                  <a:srgbClr val="0070C0"/>
                </a:solidFill>
              </a:rPr>
              <a:t>Faversham’s starting point…</a:t>
            </a:r>
          </a:p>
        </p:txBody>
      </p:sp>
      <p:sp>
        <p:nvSpPr>
          <p:cNvPr id="5" name="Rectangle 4"/>
          <p:cNvSpPr/>
          <p:nvPr/>
        </p:nvSpPr>
        <p:spPr>
          <a:xfrm>
            <a:off x="1361662" y="1288366"/>
            <a:ext cx="7400500" cy="5062924"/>
          </a:xfrm>
          <a:prstGeom prst="rect">
            <a:avLst/>
          </a:prstGeom>
        </p:spPr>
        <p:txBody>
          <a:bodyPr wrap="square">
            <a:spAutoFit/>
          </a:bodyPr>
          <a:lstStyle/>
          <a:p>
            <a:pPr marL="342900" lvl="0" indent="-342900">
              <a:spcAft>
                <a:spcPts val="0"/>
              </a:spcAft>
              <a:buFont typeface="Symbol" panose="05050102010706020507" pitchFamily="18" charset="2"/>
              <a:buChar char=""/>
            </a:pPr>
            <a:r>
              <a:rPr lang="en-GB" sz="17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Improving access, quality and efficiency by decentralising and localising services and…</a:t>
            </a:r>
            <a:endParaRPr lang="en-GB" sz="1700" dirty="0">
              <a:solidFill>
                <a:srgbClr val="FF0000"/>
              </a:solidFill>
              <a:latin typeface="Aptos"/>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7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Integrating and managing those services locally.</a:t>
            </a:r>
            <a:endParaRPr lang="en-GB" sz="1700" dirty="0">
              <a:solidFill>
                <a:srgbClr val="FF0000"/>
              </a:solidFill>
              <a:latin typeface="Aptos"/>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700" dirty="0">
                <a:solidFill>
                  <a:srgbClr val="2F5496"/>
                </a:solidFill>
                <a:latin typeface="Calibri" panose="020F0502020204030204" pitchFamily="34" charset="0"/>
                <a:ea typeface="Calibri" panose="020F0502020204030204" pitchFamily="34" charset="0"/>
                <a:cs typeface="Times New Roman" panose="02020603050405020304" pitchFamily="18" charset="0"/>
              </a:rPr>
              <a:t>Securing the right human and physical resources to do that  </a:t>
            </a:r>
            <a:endParaRPr lang="en-GB" sz="1700" dirty="0">
              <a:latin typeface="Aptos"/>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700" dirty="0">
                <a:solidFill>
                  <a:srgbClr val="2F5496"/>
                </a:solidFill>
                <a:latin typeface="Calibri" panose="020F0502020204030204" pitchFamily="34" charset="0"/>
                <a:ea typeface="Calibri" panose="020F0502020204030204" pitchFamily="34" charset="0"/>
                <a:cs typeface="Times New Roman" panose="02020603050405020304" pitchFamily="18" charset="0"/>
              </a:rPr>
              <a:t>Associated concern that the current local buildings/facilities not being utilised to best effect</a:t>
            </a:r>
            <a:endParaRPr lang="en-GB" sz="1700" dirty="0">
              <a:latin typeface="Aptos"/>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7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Rebalancing provision of care to include more home/social support/ health promotion/etc.</a:t>
            </a:r>
          </a:p>
          <a:p>
            <a:pPr marL="342900" lvl="0" indent="-342900">
              <a:spcAft>
                <a:spcPts val="0"/>
              </a:spcAft>
              <a:buFont typeface="Symbol" panose="05050102010706020507" pitchFamily="18" charset="2"/>
              <a:buChar char=""/>
            </a:pPr>
            <a:r>
              <a:rPr lang="en-GB" sz="17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Stronger focus on preventing illness - rather than just treating it.</a:t>
            </a:r>
            <a:endParaRPr lang="en-GB" sz="1700" dirty="0">
              <a:solidFill>
                <a:srgbClr val="FF0000"/>
              </a:solidFill>
              <a:latin typeface="Aptos"/>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700" dirty="0">
                <a:solidFill>
                  <a:srgbClr val="2F5496"/>
                </a:solidFill>
                <a:latin typeface="Calibri" panose="020F0502020204030204" pitchFamily="34" charset="0"/>
                <a:ea typeface="Calibri" panose="020F0502020204030204" pitchFamily="34" charset="0"/>
                <a:cs typeface="Times New Roman" panose="02020603050405020304" pitchFamily="18" charset="0"/>
              </a:rPr>
              <a:t>Better local mental health and NHS dentistry services urgently required</a:t>
            </a:r>
          </a:p>
          <a:p>
            <a:pPr marL="342900" lvl="0" indent="-342900">
              <a:spcAft>
                <a:spcPts val="0"/>
              </a:spcAft>
              <a:buFont typeface="Symbol" panose="05050102010706020507" pitchFamily="18" charset="2"/>
              <a:buChar char=""/>
            </a:pPr>
            <a:r>
              <a:rPr lang="en-GB" sz="1700" dirty="0">
                <a:solidFill>
                  <a:srgbClr val="2F5496"/>
                </a:solidFill>
                <a:ea typeface="Calibri" panose="020F0502020204030204" pitchFamily="34" charset="0"/>
                <a:cs typeface="Times New Roman" panose="02020603050405020304" pitchFamily="18" charset="0"/>
              </a:rPr>
              <a:t>More emphasis needed on supporting young people –</a:t>
            </a:r>
          </a:p>
          <a:p>
            <a:pPr marL="342900" lvl="0" indent="-342900">
              <a:spcAft>
                <a:spcPts val="0"/>
              </a:spcAft>
              <a:buFont typeface="Symbol" panose="05050102010706020507" pitchFamily="18" charset="2"/>
              <a:buChar char=""/>
            </a:pPr>
            <a:r>
              <a:rPr lang="en-GB" sz="1700" dirty="0">
                <a:solidFill>
                  <a:srgbClr val="2F5496"/>
                </a:solidFill>
                <a:ea typeface="Calibri" panose="020F0502020204030204" pitchFamily="34" charset="0"/>
                <a:cs typeface="Times New Roman" panose="02020603050405020304" pitchFamily="18" charset="0"/>
              </a:rPr>
              <a:t>Tackling the immediate problem of obesity – especially in school-age children </a:t>
            </a:r>
            <a:endParaRPr lang="en-GB" sz="17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700" dirty="0">
                <a:solidFill>
                  <a:srgbClr val="2F5496"/>
                </a:solidFill>
                <a:latin typeface="Calibri" panose="020F0502020204030204" pitchFamily="34" charset="0"/>
                <a:ea typeface="Calibri" panose="020F0502020204030204" pitchFamily="34" charset="0"/>
                <a:cs typeface="Times New Roman" panose="02020603050405020304" pitchFamily="18" charset="0"/>
              </a:rPr>
              <a:t>Concern that NHS not reassuring public about the impact of any new housing developments on services</a:t>
            </a:r>
            <a:endParaRPr lang="en-GB" sz="1700" dirty="0">
              <a:latin typeface="Aptos"/>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700" dirty="0">
                <a:solidFill>
                  <a:srgbClr val="2F5496"/>
                </a:solidFill>
                <a:latin typeface="Calibri" panose="020F0502020204030204" pitchFamily="34" charset="0"/>
                <a:ea typeface="Calibri" panose="020F0502020204030204" pitchFamily="34" charset="0"/>
                <a:cs typeface="Times New Roman" panose="02020603050405020304" pitchFamily="18" charset="0"/>
              </a:rPr>
              <a:t>Concern too that L.A. planning process does not focus enough on creating healthy environments – open spaces/cycling/walking/air quality/water treatment etc. Does the NHS have any influence? </a:t>
            </a:r>
            <a:endParaRPr lang="en-GB" sz="1700" dirty="0">
              <a:latin typeface="Aptos"/>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GB" sz="1700" dirty="0">
                <a:solidFill>
                  <a:srgbClr val="2F5496"/>
                </a:solidFill>
                <a:latin typeface="Calibri" panose="020F0502020204030204" pitchFamily="34" charset="0"/>
                <a:ea typeface="Calibri" panose="020F0502020204030204" pitchFamily="34" charset="0"/>
                <a:cs typeface="Times New Roman" panose="02020603050405020304" pitchFamily="18" charset="0"/>
              </a:rPr>
              <a:t>Particular concern about how S106 was to be used in planning health and care facilities/services</a:t>
            </a:r>
            <a:endParaRPr lang="en-GB" sz="1700" dirty="0">
              <a:effectLst/>
              <a:latin typeface="Aptos"/>
              <a:ea typeface="Calibri" panose="020F0502020204030204" pitchFamily="34" charset="0"/>
              <a:cs typeface="Times New Roman" panose="02020603050405020304" pitchFamily="18" charset="0"/>
            </a:endParaRPr>
          </a:p>
        </p:txBody>
      </p:sp>
      <p:sp>
        <p:nvSpPr>
          <p:cNvPr id="6" name="TextBox 5"/>
          <p:cNvSpPr txBox="1"/>
          <p:nvPr/>
        </p:nvSpPr>
        <p:spPr>
          <a:xfrm>
            <a:off x="861676" y="889334"/>
            <a:ext cx="7514686" cy="369332"/>
          </a:xfrm>
          <a:prstGeom prst="rect">
            <a:avLst/>
          </a:prstGeom>
          <a:noFill/>
        </p:spPr>
        <p:txBody>
          <a:bodyPr wrap="none" rtlCol="0">
            <a:spAutoFit/>
          </a:bodyPr>
          <a:lstStyle/>
          <a:p>
            <a:r>
              <a:rPr lang="en-GB" b="1" dirty="0">
                <a:solidFill>
                  <a:srgbClr val="0070C0"/>
                </a:solidFill>
              </a:rPr>
              <a:t>Participants’ comments, concerns, issues and advice from the 2024 event. </a:t>
            </a:r>
          </a:p>
        </p:txBody>
      </p:sp>
    </p:spTree>
    <p:extLst>
      <p:ext uri="{BB962C8B-B14F-4D97-AF65-F5344CB8AC3E}">
        <p14:creationId xmlns:p14="http://schemas.microsoft.com/office/powerpoint/2010/main" val="1127814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4D5B91-86AA-A8A6-A91B-BF53AD7D704C}"/>
              </a:ext>
            </a:extLst>
          </p:cNvPr>
          <p:cNvSpPr txBox="1"/>
          <p:nvPr/>
        </p:nvSpPr>
        <p:spPr>
          <a:xfrm>
            <a:off x="1636776" y="2590622"/>
            <a:ext cx="6684264" cy="3477875"/>
          </a:xfrm>
          <a:prstGeom prst="rect">
            <a:avLst/>
          </a:prstGeom>
          <a:noFill/>
        </p:spPr>
        <p:txBody>
          <a:bodyPr wrap="square">
            <a:spAutoFit/>
          </a:bodyPr>
          <a:lstStyle/>
          <a:p>
            <a:endParaRPr lang="en-GB" sz="2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a:solidFill>
                  <a:srgbClr val="0070C0"/>
                </a:solidFill>
                <a:latin typeface="Calibri" panose="020F0502020204030204" pitchFamily="34" charset="0"/>
                <a:ea typeface="Calibri" panose="020F0502020204030204" pitchFamily="34" charset="0"/>
                <a:cs typeface="Calibri" panose="020F0502020204030204" pitchFamily="34" charset="0"/>
              </a:rPr>
              <a:t>What we produced is a very good fit with the 10 Year Plan!</a:t>
            </a:r>
          </a:p>
          <a:p>
            <a:pPr marL="285750" indent="-285750">
              <a:buFont typeface="Arial" panose="020B0604020202020204" pitchFamily="34" charset="0"/>
              <a:buChar char="•"/>
            </a:pPr>
            <a:r>
              <a:rPr lang="en-GB" sz="2000" dirty="0">
                <a:solidFill>
                  <a:srgbClr val="0070C0"/>
                </a:solidFill>
                <a:latin typeface="Calibri" panose="020F0502020204030204" pitchFamily="34" charset="0"/>
                <a:ea typeface="Calibri" panose="020F0502020204030204" pitchFamily="34" charset="0"/>
                <a:cs typeface="Calibri" panose="020F0502020204030204" pitchFamily="34" charset="0"/>
              </a:rPr>
              <a:t>Including the urgent need for the health and care system to make three ‘shifts’:</a:t>
            </a:r>
          </a:p>
          <a:p>
            <a:pPr marL="742950" lvl="1" indent="-285750">
              <a:buFont typeface="Courier New" panose="02070309020205020404" pitchFamily="49" charset="0"/>
              <a:buChar char="o"/>
            </a:pPr>
            <a:r>
              <a:rPr lang="en-GB" sz="2000" dirty="0">
                <a:solidFill>
                  <a:srgbClr val="0070C0"/>
                </a:solidFill>
                <a:latin typeface="Calibri" panose="020F0502020204030204" pitchFamily="34" charset="0"/>
                <a:ea typeface="Calibri" panose="020F0502020204030204" pitchFamily="34" charset="0"/>
                <a:cs typeface="Calibri" panose="020F0502020204030204" pitchFamily="34" charset="0"/>
              </a:rPr>
              <a:t>from hospitals to neighbourhoods</a:t>
            </a:r>
          </a:p>
          <a:p>
            <a:pPr marL="742950" lvl="1" indent="-285750">
              <a:buFont typeface="Courier New" panose="02070309020205020404" pitchFamily="49" charset="0"/>
              <a:buChar char="o"/>
            </a:pPr>
            <a:r>
              <a:rPr lang="en-GB" sz="2000" dirty="0">
                <a:solidFill>
                  <a:srgbClr val="0070C0"/>
                </a:solidFill>
                <a:latin typeface="Calibri" panose="020F0502020204030204" pitchFamily="34" charset="0"/>
                <a:ea typeface="Calibri" panose="020F0502020204030204" pitchFamily="34" charset="0"/>
                <a:cs typeface="Calibri" panose="020F0502020204030204" pitchFamily="34" charset="0"/>
              </a:rPr>
              <a:t>from treatment to prevention</a:t>
            </a:r>
          </a:p>
          <a:p>
            <a:pPr marL="742950" lvl="1" indent="-285750">
              <a:buFont typeface="Courier New" panose="02070309020205020404" pitchFamily="49" charset="0"/>
              <a:buChar char="o"/>
            </a:pPr>
            <a:r>
              <a:rPr lang="en-GB" sz="2000" dirty="0">
                <a:solidFill>
                  <a:srgbClr val="0070C0"/>
                </a:solidFill>
                <a:latin typeface="Calibri" panose="020F0502020204030204" pitchFamily="34" charset="0"/>
                <a:ea typeface="Calibri" panose="020F0502020204030204" pitchFamily="34" charset="0"/>
                <a:cs typeface="Calibri" panose="020F0502020204030204" pitchFamily="34" charset="0"/>
              </a:rPr>
              <a:t>from old to new technology</a:t>
            </a:r>
          </a:p>
          <a:p>
            <a:pPr marL="285750" indent="-285750">
              <a:buFont typeface="Arial" panose="020B0604020202020204" pitchFamily="34" charset="0"/>
              <a:buChar char="•"/>
            </a:pPr>
            <a:r>
              <a:rPr lang="en-GB" sz="2000" dirty="0">
                <a:solidFill>
                  <a:srgbClr val="0070C0"/>
                </a:solidFill>
                <a:latin typeface="Calibri" panose="020F0502020204030204" pitchFamily="34" charset="0"/>
                <a:ea typeface="Calibri" panose="020F0502020204030204" pitchFamily="34" charset="0"/>
                <a:cs typeface="Calibri" panose="020F0502020204030204" pitchFamily="34" charset="0"/>
              </a:rPr>
              <a:t>The Plan also recognises that it is only by aligning the provision of care at local or </a:t>
            </a:r>
            <a:r>
              <a:rPr lang="en-GB" sz="2000" i="1" dirty="0">
                <a:solidFill>
                  <a:srgbClr val="0070C0"/>
                </a:solidFill>
                <a:latin typeface="Calibri" panose="020F0502020204030204" pitchFamily="34" charset="0"/>
                <a:ea typeface="Calibri" panose="020F0502020204030204" pitchFamily="34" charset="0"/>
                <a:cs typeface="Calibri" panose="020F0502020204030204" pitchFamily="34" charset="0"/>
              </a:rPr>
              <a:t>neighbourhood</a:t>
            </a:r>
            <a:r>
              <a:rPr lang="en-GB" sz="2000" dirty="0">
                <a:solidFill>
                  <a:srgbClr val="0070C0"/>
                </a:solidFill>
                <a:latin typeface="Calibri" panose="020F0502020204030204" pitchFamily="34" charset="0"/>
                <a:ea typeface="Calibri" panose="020F0502020204030204" pitchFamily="34" charset="0"/>
                <a:cs typeface="Calibri" panose="020F0502020204030204" pitchFamily="34" charset="0"/>
              </a:rPr>
              <a:t> level that efficient, high quality and accessible services will be delivered. </a:t>
            </a:r>
          </a:p>
        </p:txBody>
      </p:sp>
      <p:pic>
        <p:nvPicPr>
          <p:cNvPr id="6" name="Picture 5">
            <a:extLst>
              <a:ext uri="{FF2B5EF4-FFF2-40B4-BE49-F238E27FC236}">
                <a16:creationId xmlns:a16="http://schemas.microsoft.com/office/drawing/2014/main" id="{3423A4A5-D735-FE4A-F2CD-7943422A3786}"/>
              </a:ext>
            </a:extLst>
          </p:cNvPr>
          <p:cNvPicPr>
            <a:picLocks noChangeAspect="1"/>
          </p:cNvPicPr>
          <p:nvPr/>
        </p:nvPicPr>
        <p:blipFill>
          <a:blip r:embed="rId3"/>
          <a:stretch>
            <a:fillRect/>
          </a:stretch>
        </p:blipFill>
        <p:spPr>
          <a:xfrm>
            <a:off x="4747470" y="512063"/>
            <a:ext cx="3272142" cy="2263331"/>
          </a:xfrm>
          <a:prstGeom prst="rect">
            <a:avLst/>
          </a:prstGeom>
        </p:spPr>
      </p:pic>
      <p:sp>
        <p:nvSpPr>
          <p:cNvPr id="8" name="AutoShape 6" descr="The NHS 10-Year Plan: Why a shift to prevention could help reduce medical  negligence">
            <a:extLst>
              <a:ext uri="{FF2B5EF4-FFF2-40B4-BE49-F238E27FC236}">
                <a16:creationId xmlns:a16="http://schemas.microsoft.com/office/drawing/2014/main" id="{DB9D2C4F-4FB9-77C6-5E5E-46DBF9B69B5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a:extLst>
              <a:ext uri="{FF2B5EF4-FFF2-40B4-BE49-F238E27FC236}">
                <a16:creationId xmlns:a16="http://schemas.microsoft.com/office/drawing/2014/main" id="{E211AA28-0B32-95B2-D0F2-6F9D68EFE18F}"/>
              </a:ext>
            </a:extLst>
          </p:cNvPr>
          <p:cNvPicPr>
            <a:picLocks noChangeAspect="1"/>
          </p:cNvPicPr>
          <p:nvPr/>
        </p:nvPicPr>
        <p:blipFill>
          <a:blip r:embed="rId4"/>
          <a:stretch>
            <a:fillRect/>
          </a:stretch>
        </p:blipFill>
        <p:spPr>
          <a:xfrm>
            <a:off x="1124387" y="537613"/>
            <a:ext cx="3275515" cy="2237781"/>
          </a:xfrm>
          <a:prstGeom prst="rect">
            <a:avLst/>
          </a:prstGeom>
          <a:ln w="28575">
            <a:solidFill>
              <a:schemeClr val="tx1"/>
            </a:solidFill>
          </a:ln>
        </p:spPr>
      </p:pic>
      <p:sp>
        <p:nvSpPr>
          <p:cNvPr id="2" name="Arrow: Left-Right 1">
            <a:extLst>
              <a:ext uri="{FF2B5EF4-FFF2-40B4-BE49-F238E27FC236}">
                <a16:creationId xmlns:a16="http://schemas.microsoft.com/office/drawing/2014/main" id="{437D9AF4-212C-0196-3941-6753DEFD6E92}"/>
              </a:ext>
            </a:extLst>
          </p:cNvPr>
          <p:cNvSpPr/>
          <p:nvPr/>
        </p:nvSpPr>
        <p:spPr>
          <a:xfrm>
            <a:off x="4110486" y="1344144"/>
            <a:ext cx="923027" cy="439948"/>
          </a:xfrm>
          <a:prstGeom prst="leftRigh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4170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E007BF-C975-953F-EEF7-ED14C543E56C}"/>
              </a:ext>
            </a:extLst>
          </p:cNvPr>
          <p:cNvSpPr txBox="1"/>
          <p:nvPr/>
        </p:nvSpPr>
        <p:spPr>
          <a:xfrm>
            <a:off x="800991" y="750990"/>
            <a:ext cx="8044345" cy="4970591"/>
          </a:xfrm>
          <a:prstGeom prst="rect">
            <a:avLst/>
          </a:prstGeom>
          <a:noFill/>
        </p:spPr>
        <p:txBody>
          <a:bodyPr wrap="square">
            <a:spAutoFit/>
          </a:bodyPr>
          <a:lstStyle/>
          <a:p>
            <a:pPr marL="457200">
              <a:buNone/>
            </a:pPr>
            <a:r>
              <a:rPr lang="en-GB" sz="1800" dirty="0">
                <a:effectLst/>
                <a:latin typeface="Aptos" panose="020B0004020202020204" pitchFamily="34" charset="0"/>
                <a:ea typeface="Times New Roman" panose="02020603050405020304" pitchFamily="18"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457200" lvl="0" indent="-457200">
              <a:buFont typeface="+mj-lt"/>
              <a:buAutoNum type="alphaLcParenR"/>
            </a:pPr>
            <a:r>
              <a:rPr lang="en-GB" sz="1900" dirty="0">
                <a:solidFill>
                  <a:srgbClr val="0070C0"/>
                </a:solidFill>
                <a:latin typeface="+mj-lt"/>
                <a:ea typeface="Times New Roman" panose="02020603050405020304" pitchFamily="18" charset="0"/>
                <a:cs typeface="Aptos" panose="020B0004020202020204" pitchFamily="34" charset="0"/>
              </a:rPr>
              <a:t>What services currently provided in acute hospitals can be ‘localised’? When will this happen? </a:t>
            </a:r>
          </a:p>
          <a:p>
            <a:pPr marL="457200" indent="-457200">
              <a:buFont typeface="+mj-lt"/>
              <a:buAutoNum type="alphaLcParenR"/>
            </a:pPr>
            <a:r>
              <a:rPr lang="en-GB" sz="1900" dirty="0">
                <a:solidFill>
                  <a:srgbClr val="0070C0"/>
                </a:solidFill>
                <a:latin typeface="+mj-lt"/>
                <a:ea typeface="Times New Roman" panose="02020603050405020304" pitchFamily="18" charset="0"/>
                <a:cs typeface="Aptos" panose="020B0004020202020204" pitchFamily="34" charset="0"/>
              </a:rPr>
              <a:t>How quickly will the quality and accessibility of home, primary and community services improve? </a:t>
            </a:r>
            <a:r>
              <a:rPr lang="en-GB" sz="1900" dirty="0">
                <a:solidFill>
                  <a:srgbClr val="0070C0"/>
                </a:solidFill>
                <a:ea typeface="Times New Roman" panose="02020603050405020304" pitchFamily="18" charset="0"/>
                <a:cs typeface="Aptos" panose="020B0004020202020204" pitchFamily="34" charset="0"/>
              </a:rPr>
              <a:t>What about social care?</a:t>
            </a:r>
            <a:endParaRPr lang="en-GB" sz="1900" dirty="0">
              <a:solidFill>
                <a:srgbClr val="0070C0"/>
              </a:solidFill>
              <a:latin typeface="+mj-lt"/>
              <a:ea typeface="Times New Roman" panose="02020603050405020304" pitchFamily="18" charset="0"/>
              <a:cs typeface="Aptos" panose="020B0004020202020204" pitchFamily="34" charset="0"/>
            </a:endParaRPr>
          </a:p>
          <a:p>
            <a:pPr marL="457200" indent="-457200">
              <a:buFont typeface="+mj-lt"/>
              <a:buAutoNum type="alphaLcParenR"/>
            </a:pPr>
            <a:r>
              <a:rPr lang="en-GB" sz="1900" dirty="0">
                <a:solidFill>
                  <a:srgbClr val="0070C0"/>
                </a:solidFill>
                <a:latin typeface="+mj-lt"/>
                <a:ea typeface="Times New Roman" panose="02020603050405020304" pitchFamily="18" charset="0"/>
                <a:cs typeface="Aptos" panose="020B0004020202020204" pitchFamily="34" charset="0"/>
              </a:rPr>
              <a:t>Will there be a single organisation with management responsibility for service planning and delivery in Faversham? How will local people and the voluntary sector be involved in in planning? How will local citizens hold the system to account?  </a:t>
            </a:r>
          </a:p>
          <a:p>
            <a:pPr marL="457200" indent="-457200">
              <a:buFont typeface="+mj-lt"/>
              <a:buAutoNum type="alphaLcParenR"/>
            </a:pPr>
            <a:r>
              <a:rPr lang="en-GB" sz="1900" dirty="0">
                <a:solidFill>
                  <a:srgbClr val="0070C0"/>
                </a:solidFill>
                <a:latin typeface="+mj-lt"/>
                <a:ea typeface="Times New Roman" panose="02020603050405020304" pitchFamily="18" charset="0"/>
                <a:cs typeface="Aptos" panose="020B0004020202020204" pitchFamily="34" charset="0"/>
              </a:rPr>
              <a:t>How does the local authority and its services fit into all this? </a:t>
            </a:r>
            <a:endParaRPr lang="en-GB" sz="1900" dirty="0">
              <a:solidFill>
                <a:srgbClr val="0070C0"/>
              </a:solidFill>
              <a:latin typeface="+mj-lt"/>
              <a:ea typeface="Aptos" panose="020B0004020202020204" pitchFamily="34" charset="0"/>
              <a:cs typeface="Aptos" panose="020B0004020202020204" pitchFamily="34" charset="0"/>
            </a:endParaRPr>
          </a:p>
          <a:p>
            <a:pPr marL="457200" indent="-457200">
              <a:buFont typeface="+mj-lt"/>
              <a:buAutoNum type="alphaLcParenR"/>
            </a:pPr>
            <a:r>
              <a:rPr lang="en-GB" sz="1900" dirty="0">
                <a:solidFill>
                  <a:srgbClr val="0070C0"/>
                </a:solidFill>
                <a:effectLst/>
                <a:latin typeface="+mj-lt"/>
                <a:ea typeface="Times New Roman" panose="02020603050405020304" pitchFamily="18" charset="0"/>
                <a:cs typeface="Aptos" panose="020B0004020202020204" pitchFamily="34" charset="0"/>
              </a:rPr>
              <a:t>What physical facilities will we need to deliver the new ‘devolved’ service pattern? Is there a plan for how the buildings funded by the NHS will be  used? </a:t>
            </a:r>
            <a:endParaRPr lang="en-GB" sz="1900" dirty="0">
              <a:solidFill>
                <a:srgbClr val="0070C0"/>
              </a:solidFill>
              <a:effectLst/>
              <a:latin typeface="+mj-lt"/>
              <a:ea typeface="Aptos" panose="020B0004020202020204" pitchFamily="34" charset="0"/>
              <a:cs typeface="Aptos" panose="020B0004020202020204" pitchFamily="34" charset="0"/>
            </a:endParaRPr>
          </a:p>
          <a:p>
            <a:pPr marL="457200" lvl="0" indent="-457200">
              <a:buFont typeface="+mj-lt"/>
              <a:buAutoNum type="alphaLcParenR"/>
            </a:pPr>
            <a:r>
              <a:rPr lang="en-GB" sz="1900" dirty="0">
                <a:solidFill>
                  <a:srgbClr val="0070C0"/>
                </a:solidFill>
                <a:effectLst/>
                <a:latin typeface="+mj-lt"/>
                <a:ea typeface="Times New Roman" panose="02020603050405020304" pitchFamily="18" charset="0"/>
                <a:cs typeface="Aptos" panose="020B0004020202020204" pitchFamily="34" charset="0"/>
              </a:rPr>
              <a:t>How will the anticipated new ‘joined-up’ IT technology to support all this?</a:t>
            </a:r>
            <a:endParaRPr lang="en-GB" sz="1900" dirty="0">
              <a:solidFill>
                <a:srgbClr val="0070C0"/>
              </a:solidFill>
              <a:effectLst/>
              <a:latin typeface="+mj-lt"/>
              <a:ea typeface="Aptos" panose="020B0004020202020204" pitchFamily="34" charset="0"/>
              <a:cs typeface="Aptos" panose="020B0004020202020204" pitchFamily="34" charset="0"/>
            </a:endParaRPr>
          </a:p>
          <a:p>
            <a:pPr marL="457200" lvl="0" indent="-457200">
              <a:buFont typeface="+mj-lt"/>
              <a:buAutoNum type="alphaLcParenR"/>
            </a:pPr>
            <a:r>
              <a:rPr lang="en-GB" sz="1900" dirty="0">
                <a:solidFill>
                  <a:srgbClr val="0070C0"/>
                </a:solidFill>
                <a:effectLst/>
                <a:latin typeface="+mj-lt"/>
                <a:ea typeface="Times New Roman" panose="02020603050405020304" pitchFamily="18" charset="0"/>
                <a:cs typeface="Aptos" panose="020B0004020202020204" pitchFamily="34" charset="0"/>
              </a:rPr>
              <a:t>What moves will there be in terms of wider health promotion and disease prevention?</a:t>
            </a:r>
            <a:endParaRPr lang="en-GB" sz="1900" dirty="0">
              <a:solidFill>
                <a:srgbClr val="0070C0"/>
              </a:solidFill>
              <a:effectLst/>
              <a:latin typeface="+mj-lt"/>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endParaRPr lang="en-GB" sz="1400" dirty="0">
              <a:effectLst/>
              <a:latin typeface="+mj-lt"/>
              <a:ea typeface="Times New Roman" panose="02020603050405020304" pitchFamily="18" charset="0"/>
              <a:cs typeface="Aptos" panose="020B0004020202020204" pitchFamily="34" charset="0"/>
            </a:endParaRPr>
          </a:p>
        </p:txBody>
      </p:sp>
      <p:sp>
        <p:nvSpPr>
          <p:cNvPr id="6" name="TextBox 5">
            <a:extLst>
              <a:ext uri="{FF2B5EF4-FFF2-40B4-BE49-F238E27FC236}">
                <a16:creationId xmlns:a16="http://schemas.microsoft.com/office/drawing/2014/main" id="{052DD757-6DA0-92A1-8C74-29FB19202696}"/>
              </a:ext>
            </a:extLst>
          </p:cNvPr>
          <p:cNvSpPr txBox="1"/>
          <p:nvPr/>
        </p:nvSpPr>
        <p:spPr>
          <a:xfrm>
            <a:off x="-267462" y="335492"/>
            <a:ext cx="9678924" cy="830997"/>
          </a:xfrm>
          <a:prstGeom prst="rect">
            <a:avLst/>
          </a:prstGeom>
          <a:noFill/>
        </p:spPr>
        <p:txBody>
          <a:bodyPr wrap="square">
            <a:spAutoFit/>
          </a:bodyPr>
          <a:lstStyle/>
          <a:p>
            <a:pPr algn="ctr"/>
            <a:r>
              <a:rPr lang="en-GB" sz="2400" b="1" dirty="0">
                <a:solidFill>
                  <a:srgbClr val="0070C0"/>
                </a:solidFill>
                <a:ea typeface="Roboto" panose="02000000000000000000" pitchFamily="2" charset="0"/>
              </a:rPr>
              <a:t>Faversham and the NHS 10 Year Plan </a:t>
            </a:r>
            <a:r>
              <a:rPr lang="en-GB" sz="2400" b="1" i="1" dirty="0">
                <a:solidFill>
                  <a:srgbClr val="0070C0"/>
                </a:solidFill>
                <a:ea typeface="Roboto" panose="02000000000000000000" pitchFamily="2" charset="0"/>
              </a:rPr>
              <a:t>– </a:t>
            </a:r>
            <a:r>
              <a:rPr lang="en-GB" sz="2400" b="1" dirty="0">
                <a:solidFill>
                  <a:srgbClr val="0070C0"/>
                </a:solidFill>
                <a:ea typeface="Roboto" panose="02000000000000000000" pitchFamily="2" charset="0"/>
              </a:rPr>
              <a:t>The</a:t>
            </a:r>
            <a:r>
              <a:rPr lang="en-GB" sz="2400" b="1" i="1" dirty="0">
                <a:solidFill>
                  <a:srgbClr val="0070C0"/>
                </a:solidFill>
                <a:ea typeface="Roboto" panose="02000000000000000000" pitchFamily="2" charset="0"/>
              </a:rPr>
              <a:t> </a:t>
            </a:r>
            <a:r>
              <a:rPr lang="en-GB" sz="2400" b="1" dirty="0">
                <a:solidFill>
                  <a:srgbClr val="0070C0"/>
                </a:solidFill>
                <a:latin typeface="+mj-lt"/>
                <a:ea typeface="Times New Roman" panose="02020603050405020304" pitchFamily="18" charset="0"/>
                <a:cs typeface="Aptos" panose="020B0004020202020204" pitchFamily="34" charset="0"/>
              </a:rPr>
              <a:t>Emerging Questions</a:t>
            </a:r>
            <a:endParaRPr lang="en-GB" sz="2400" b="1" dirty="0">
              <a:solidFill>
                <a:srgbClr val="0070C0"/>
              </a:solidFill>
              <a:latin typeface="+mj-lt"/>
              <a:ea typeface="Aptos" panose="020B0004020202020204" pitchFamily="34" charset="0"/>
              <a:cs typeface="Aptos" panose="020B0004020202020204" pitchFamily="34" charset="0"/>
            </a:endParaRPr>
          </a:p>
          <a:p>
            <a:pPr algn="ctr"/>
            <a:endParaRPr lang="en-GB" sz="2400" b="1" i="1" dirty="0">
              <a:solidFill>
                <a:srgbClr val="0070C0"/>
              </a:solidFill>
              <a:ea typeface="Roboto" panose="02000000000000000000" pitchFamily="2" charset="0"/>
            </a:endParaRPr>
          </a:p>
        </p:txBody>
      </p:sp>
    </p:spTree>
    <p:extLst>
      <p:ext uri="{BB962C8B-B14F-4D97-AF65-F5344CB8AC3E}">
        <p14:creationId xmlns:p14="http://schemas.microsoft.com/office/powerpoint/2010/main" val="12359719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39865</TotalTime>
  <Words>1530</Words>
  <Application>Microsoft Macintosh PowerPoint</Application>
  <PresentationFormat>On-screen Show (4:3)</PresentationFormat>
  <Paragraphs>197</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Calibri</vt:lpstr>
      <vt:lpstr>Courier New</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McMahon</dc:creator>
  <cp:lastModifiedBy>Gill Wagstaff</cp:lastModifiedBy>
  <cp:revision>29</cp:revision>
  <cp:lastPrinted>2025-10-12T15:27:04Z</cp:lastPrinted>
  <dcterms:created xsi:type="dcterms:W3CDTF">2025-09-08T09:20:01Z</dcterms:created>
  <dcterms:modified xsi:type="dcterms:W3CDTF">2025-10-12T15:36:37Z</dcterms:modified>
</cp:coreProperties>
</file>