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96" r:id="rId2"/>
    <p:sldId id="2612" r:id="rId3"/>
    <p:sldId id="2628" r:id="rId4"/>
    <p:sldId id="2613" r:id="rId5"/>
    <p:sldId id="259" r:id="rId6"/>
    <p:sldId id="2614" r:id="rId7"/>
    <p:sldId id="258" r:id="rId8"/>
    <p:sldId id="2625" r:id="rId9"/>
    <p:sldId id="2626" r:id="rId10"/>
    <p:sldId id="2624" r:id="rId11"/>
    <p:sldId id="2629" r:id="rId12"/>
    <p:sldId id="2630" r:id="rId1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156C3F-F9B5-10C7-6699-9B5DFF730B69}" v="1115" dt="2023-08-02T14:20:12.7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94660"/>
  </p:normalViewPr>
  <p:slideViewPr>
    <p:cSldViewPr snapToGrid="0">
      <p:cViewPr varScale="1">
        <p:scale>
          <a:sx n="106" d="100"/>
          <a:sy n="106" d="100"/>
        </p:scale>
        <p:origin x="3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D96426-2459-48C5-B80C-6C4AA2D0E13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0DEA168-EFD4-4BCE-85E4-8AEB43112A0C}">
      <dgm:prSet/>
      <dgm:spPr/>
      <dgm:t>
        <a:bodyPr/>
        <a:lstStyle/>
        <a:p>
          <a:pPr>
            <a:lnSpc>
              <a:spcPct val="100000"/>
            </a:lnSpc>
          </a:pPr>
          <a:r>
            <a:rPr lang="en-GB"/>
            <a:t>Active Travel</a:t>
          </a:r>
          <a:endParaRPr lang="en-US"/>
        </a:p>
      </dgm:t>
    </dgm:pt>
    <dgm:pt modelId="{2F13085C-9EF8-49F6-8013-1792A95C4013}" type="parTrans" cxnId="{6E6A14AC-322E-45F4-9480-42EF82D40DE4}">
      <dgm:prSet/>
      <dgm:spPr/>
      <dgm:t>
        <a:bodyPr/>
        <a:lstStyle/>
        <a:p>
          <a:endParaRPr lang="en-US"/>
        </a:p>
      </dgm:t>
    </dgm:pt>
    <dgm:pt modelId="{E5D5ECF2-E708-4F18-AF04-212BC039E092}" type="sibTrans" cxnId="{6E6A14AC-322E-45F4-9480-42EF82D40DE4}">
      <dgm:prSet/>
      <dgm:spPr/>
      <dgm:t>
        <a:bodyPr/>
        <a:lstStyle/>
        <a:p>
          <a:endParaRPr lang="en-US"/>
        </a:p>
      </dgm:t>
    </dgm:pt>
    <dgm:pt modelId="{2A505E6B-8514-4105-B6A9-AAAFB1B1E7AD}">
      <dgm:prSet/>
      <dgm:spPr/>
      <dgm:t>
        <a:bodyPr/>
        <a:lstStyle/>
        <a:p>
          <a:pPr>
            <a:lnSpc>
              <a:spcPct val="100000"/>
            </a:lnSpc>
          </a:pPr>
          <a:r>
            <a:rPr lang="en-GB"/>
            <a:t>Community </a:t>
          </a:r>
          <a:endParaRPr lang="en-US"/>
        </a:p>
      </dgm:t>
    </dgm:pt>
    <dgm:pt modelId="{58B3CCD7-73CD-429A-A4F6-7E7399A0DF1D}" type="parTrans" cxnId="{C0A25F5C-B3E6-41AD-BD43-CD41913D6705}">
      <dgm:prSet/>
      <dgm:spPr/>
      <dgm:t>
        <a:bodyPr/>
        <a:lstStyle/>
        <a:p>
          <a:endParaRPr lang="en-US"/>
        </a:p>
      </dgm:t>
    </dgm:pt>
    <dgm:pt modelId="{4AF58468-23AE-424B-A83B-FC466DAC2585}" type="sibTrans" cxnId="{C0A25F5C-B3E6-41AD-BD43-CD41913D6705}">
      <dgm:prSet/>
      <dgm:spPr/>
      <dgm:t>
        <a:bodyPr/>
        <a:lstStyle/>
        <a:p>
          <a:endParaRPr lang="en-US"/>
        </a:p>
      </dgm:t>
    </dgm:pt>
    <dgm:pt modelId="{9E0CCF83-728F-43EF-8445-C09649C663F7}">
      <dgm:prSet/>
      <dgm:spPr/>
      <dgm:t>
        <a:bodyPr/>
        <a:lstStyle/>
        <a:p>
          <a:pPr>
            <a:lnSpc>
              <a:spcPct val="100000"/>
            </a:lnSpc>
          </a:pPr>
          <a:r>
            <a:rPr lang="en-GB"/>
            <a:t>Environment</a:t>
          </a:r>
          <a:endParaRPr lang="en-US"/>
        </a:p>
      </dgm:t>
    </dgm:pt>
    <dgm:pt modelId="{030403C9-F5E2-40BD-90F8-A59B93C74C57}" type="parTrans" cxnId="{9FE29704-12B0-4799-A064-67FBECF7B1C6}">
      <dgm:prSet/>
      <dgm:spPr/>
      <dgm:t>
        <a:bodyPr/>
        <a:lstStyle/>
        <a:p>
          <a:endParaRPr lang="en-US"/>
        </a:p>
      </dgm:t>
    </dgm:pt>
    <dgm:pt modelId="{E79AFFC1-2289-4323-8B7E-25D60E543825}" type="sibTrans" cxnId="{9FE29704-12B0-4799-A064-67FBECF7B1C6}">
      <dgm:prSet/>
      <dgm:spPr/>
      <dgm:t>
        <a:bodyPr/>
        <a:lstStyle/>
        <a:p>
          <a:endParaRPr lang="en-US"/>
        </a:p>
      </dgm:t>
    </dgm:pt>
    <dgm:pt modelId="{31D5EC6C-FFC6-4E2D-823B-3EAC4E7FDD82}">
      <dgm:prSet/>
      <dgm:spPr/>
      <dgm:t>
        <a:bodyPr/>
        <a:lstStyle/>
        <a:p>
          <a:pPr>
            <a:lnSpc>
              <a:spcPct val="100000"/>
            </a:lnSpc>
          </a:pPr>
          <a:r>
            <a:rPr lang="en-GB"/>
            <a:t>Policy and Resources</a:t>
          </a:r>
          <a:endParaRPr lang="en-US"/>
        </a:p>
      </dgm:t>
    </dgm:pt>
    <dgm:pt modelId="{96525365-699B-4D3C-ABD7-DB519DC781CE}" type="parTrans" cxnId="{EFF7D4BC-CA24-42B6-BE34-E42016F851FE}">
      <dgm:prSet/>
      <dgm:spPr/>
      <dgm:t>
        <a:bodyPr/>
        <a:lstStyle/>
        <a:p>
          <a:endParaRPr lang="en-US"/>
        </a:p>
      </dgm:t>
    </dgm:pt>
    <dgm:pt modelId="{A5540C09-1B1A-4FE4-A96C-B599AE294064}" type="sibTrans" cxnId="{EFF7D4BC-CA24-42B6-BE34-E42016F851FE}">
      <dgm:prSet/>
      <dgm:spPr/>
      <dgm:t>
        <a:bodyPr/>
        <a:lstStyle/>
        <a:p>
          <a:endParaRPr lang="en-US"/>
        </a:p>
      </dgm:t>
    </dgm:pt>
    <dgm:pt modelId="{90838CF2-CE6A-4FFC-9B74-661499D15E4D}" type="pres">
      <dgm:prSet presAssocID="{FED96426-2459-48C5-B80C-6C4AA2D0E136}" presName="root" presStyleCnt="0">
        <dgm:presLayoutVars>
          <dgm:dir/>
          <dgm:resizeHandles val="exact"/>
        </dgm:presLayoutVars>
      </dgm:prSet>
      <dgm:spPr/>
    </dgm:pt>
    <dgm:pt modelId="{5014C288-A6AC-4FE4-8C75-6A10C0793341}" type="pres">
      <dgm:prSet presAssocID="{E0DEA168-EFD4-4BCE-85E4-8AEB43112A0C}" presName="compNode" presStyleCnt="0"/>
      <dgm:spPr/>
    </dgm:pt>
    <dgm:pt modelId="{789288BB-635D-47B1-B0C2-F05B3EBFC168}" type="pres">
      <dgm:prSet presAssocID="{E0DEA168-EFD4-4BCE-85E4-8AEB43112A0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ycling with solid fill"/>
        </a:ext>
      </dgm:extLst>
    </dgm:pt>
    <dgm:pt modelId="{5159D00A-BE0F-44E0-B65B-D6A28EAA1237}" type="pres">
      <dgm:prSet presAssocID="{E0DEA168-EFD4-4BCE-85E4-8AEB43112A0C}" presName="spaceRect" presStyleCnt="0"/>
      <dgm:spPr/>
    </dgm:pt>
    <dgm:pt modelId="{B4A6071B-9A49-497B-946A-6D84A278BA66}" type="pres">
      <dgm:prSet presAssocID="{E0DEA168-EFD4-4BCE-85E4-8AEB43112A0C}" presName="textRect" presStyleLbl="revTx" presStyleIdx="0" presStyleCnt="4">
        <dgm:presLayoutVars>
          <dgm:chMax val="1"/>
          <dgm:chPref val="1"/>
        </dgm:presLayoutVars>
      </dgm:prSet>
      <dgm:spPr/>
    </dgm:pt>
    <dgm:pt modelId="{3BE8F7F9-517A-4306-9E5F-902748FAD2D4}" type="pres">
      <dgm:prSet presAssocID="{E5D5ECF2-E708-4F18-AF04-212BC039E092}" presName="sibTrans" presStyleCnt="0"/>
      <dgm:spPr/>
    </dgm:pt>
    <dgm:pt modelId="{6A373DD8-541D-4A4C-8D63-B4DA67738BF1}" type="pres">
      <dgm:prSet presAssocID="{2A505E6B-8514-4105-B6A9-AAAFB1B1E7AD}" presName="compNode" presStyleCnt="0"/>
      <dgm:spPr/>
    </dgm:pt>
    <dgm:pt modelId="{9D8A3584-FDC4-4350-AA23-0D0217DFD752}" type="pres">
      <dgm:prSet presAssocID="{2A505E6B-8514-4105-B6A9-AAAFB1B1E7A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666BF1AC-EB0B-485D-8B29-74E251BB7000}" type="pres">
      <dgm:prSet presAssocID="{2A505E6B-8514-4105-B6A9-AAAFB1B1E7AD}" presName="spaceRect" presStyleCnt="0"/>
      <dgm:spPr/>
    </dgm:pt>
    <dgm:pt modelId="{68F7B978-FAF9-4F37-A3C8-42182650497E}" type="pres">
      <dgm:prSet presAssocID="{2A505E6B-8514-4105-B6A9-AAAFB1B1E7AD}" presName="textRect" presStyleLbl="revTx" presStyleIdx="1" presStyleCnt="4">
        <dgm:presLayoutVars>
          <dgm:chMax val="1"/>
          <dgm:chPref val="1"/>
        </dgm:presLayoutVars>
      </dgm:prSet>
      <dgm:spPr/>
    </dgm:pt>
    <dgm:pt modelId="{C710D44F-5740-422F-A25C-3FDCDBD47B78}" type="pres">
      <dgm:prSet presAssocID="{4AF58468-23AE-424B-A83B-FC466DAC2585}" presName="sibTrans" presStyleCnt="0"/>
      <dgm:spPr/>
    </dgm:pt>
    <dgm:pt modelId="{E8868F05-B2A5-499D-A1BC-7D6120BBC384}" type="pres">
      <dgm:prSet presAssocID="{9E0CCF83-728F-43EF-8445-C09649C663F7}" presName="compNode" presStyleCnt="0"/>
      <dgm:spPr/>
    </dgm:pt>
    <dgm:pt modelId="{7588B332-CE98-4E31-9F1E-560C778A6D93}" type="pres">
      <dgm:prSet presAssocID="{9E0CCF83-728F-43EF-8445-C09649C663F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stainability"/>
        </a:ext>
      </dgm:extLst>
    </dgm:pt>
    <dgm:pt modelId="{F121AA2B-FFBC-4C05-B49F-3443619B73FC}" type="pres">
      <dgm:prSet presAssocID="{9E0CCF83-728F-43EF-8445-C09649C663F7}" presName="spaceRect" presStyleCnt="0"/>
      <dgm:spPr/>
    </dgm:pt>
    <dgm:pt modelId="{FDEBD71D-2046-4EB5-9EED-71FD578DBEE6}" type="pres">
      <dgm:prSet presAssocID="{9E0CCF83-728F-43EF-8445-C09649C663F7}" presName="textRect" presStyleLbl="revTx" presStyleIdx="2" presStyleCnt="4">
        <dgm:presLayoutVars>
          <dgm:chMax val="1"/>
          <dgm:chPref val="1"/>
        </dgm:presLayoutVars>
      </dgm:prSet>
      <dgm:spPr/>
    </dgm:pt>
    <dgm:pt modelId="{F4420449-32D1-42A6-9708-F1FE73517D51}" type="pres">
      <dgm:prSet presAssocID="{E79AFFC1-2289-4323-8B7E-25D60E543825}" presName="sibTrans" presStyleCnt="0"/>
      <dgm:spPr/>
    </dgm:pt>
    <dgm:pt modelId="{3C4337D9-3EFC-42FC-BF12-9CA751AAD9A5}" type="pres">
      <dgm:prSet presAssocID="{31D5EC6C-FFC6-4E2D-823B-3EAC4E7FDD82}" presName="compNode" presStyleCnt="0"/>
      <dgm:spPr/>
    </dgm:pt>
    <dgm:pt modelId="{3DCF2465-FC7A-4156-B588-CF5ED97DCAB7}" type="pres">
      <dgm:prSet presAssocID="{31D5EC6C-FFC6-4E2D-823B-3EAC4E7FDD8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cument"/>
        </a:ext>
      </dgm:extLst>
    </dgm:pt>
    <dgm:pt modelId="{1CF420F8-32C9-4AD0-9A7A-6462ADDB1E40}" type="pres">
      <dgm:prSet presAssocID="{31D5EC6C-FFC6-4E2D-823B-3EAC4E7FDD82}" presName="spaceRect" presStyleCnt="0"/>
      <dgm:spPr/>
    </dgm:pt>
    <dgm:pt modelId="{D43486EF-7F6C-4088-9291-A1ABF9581D14}" type="pres">
      <dgm:prSet presAssocID="{31D5EC6C-FFC6-4E2D-823B-3EAC4E7FDD82}" presName="textRect" presStyleLbl="revTx" presStyleIdx="3" presStyleCnt="4">
        <dgm:presLayoutVars>
          <dgm:chMax val="1"/>
          <dgm:chPref val="1"/>
        </dgm:presLayoutVars>
      </dgm:prSet>
      <dgm:spPr/>
    </dgm:pt>
  </dgm:ptLst>
  <dgm:cxnLst>
    <dgm:cxn modelId="{9FE29704-12B0-4799-A064-67FBECF7B1C6}" srcId="{FED96426-2459-48C5-B80C-6C4AA2D0E136}" destId="{9E0CCF83-728F-43EF-8445-C09649C663F7}" srcOrd="2" destOrd="0" parTransId="{030403C9-F5E2-40BD-90F8-A59B93C74C57}" sibTransId="{E79AFFC1-2289-4323-8B7E-25D60E543825}"/>
    <dgm:cxn modelId="{EA2D2324-44D5-426C-874A-B3C6102F5171}" type="presOf" srcId="{E0DEA168-EFD4-4BCE-85E4-8AEB43112A0C}" destId="{B4A6071B-9A49-497B-946A-6D84A278BA66}" srcOrd="0" destOrd="0" presId="urn:microsoft.com/office/officeart/2018/2/layout/IconLabelList"/>
    <dgm:cxn modelId="{C0A25F5C-B3E6-41AD-BD43-CD41913D6705}" srcId="{FED96426-2459-48C5-B80C-6C4AA2D0E136}" destId="{2A505E6B-8514-4105-B6A9-AAAFB1B1E7AD}" srcOrd="1" destOrd="0" parTransId="{58B3CCD7-73CD-429A-A4F6-7E7399A0DF1D}" sibTransId="{4AF58468-23AE-424B-A83B-FC466DAC2585}"/>
    <dgm:cxn modelId="{E28C9C73-92F5-4727-9DEA-EA5DDF9F105F}" type="presOf" srcId="{FED96426-2459-48C5-B80C-6C4AA2D0E136}" destId="{90838CF2-CE6A-4FFC-9B74-661499D15E4D}" srcOrd="0" destOrd="0" presId="urn:microsoft.com/office/officeart/2018/2/layout/IconLabelList"/>
    <dgm:cxn modelId="{8472F990-FCC3-46ED-B51F-8858774C7BF1}" type="presOf" srcId="{31D5EC6C-FFC6-4E2D-823B-3EAC4E7FDD82}" destId="{D43486EF-7F6C-4088-9291-A1ABF9581D14}" srcOrd="0" destOrd="0" presId="urn:microsoft.com/office/officeart/2018/2/layout/IconLabelList"/>
    <dgm:cxn modelId="{911718A8-A3D9-4A17-BA31-CE088E9A73F8}" type="presOf" srcId="{9E0CCF83-728F-43EF-8445-C09649C663F7}" destId="{FDEBD71D-2046-4EB5-9EED-71FD578DBEE6}" srcOrd="0" destOrd="0" presId="urn:microsoft.com/office/officeart/2018/2/layout/IconLabelList"/>
    <dgm:cxn modelId="{6E6A14AC-322E-45F4-9480-42EF82D40DE4}" srcId="{FED96426-2459-48C5-B80C-6C4AA2D0E136}" destId="{E0DEA168-EFD4-4BCE-85E4-8AEB43112A0C}" srcOrd="0" destOrd="0" parTransId="{2F13085C-9EF8-49F6-8013-1792A95C4013}" sibTransId="{E5D5ECF2-E708-4F18-AF04-212BC039E092}"/>
    <dgm:cxn modelId="{3C6210B5-76DB-4CCA-ABE4-5E0971EBBF8D}" type="presOf" srcId="{2A505E6B-8514-4105-B6A9-AAAFB1B1E7AD}" destId="{68F7B978-FAF9-4F37-A3C8-42182650497E}" srcOrd="0" destOrd="0" presId="urn:microsoft.com/office/officeart/2018/2/layout/IconLabelList"/>
    <dgm:cxn modelId="{EFF7D4BC-CA24-42B6-BE34-E42016F851FE}" srcId="{FED96426-2459-48C5-B80C-6C4AA2D0E136}" destId="{31D5EC6C-FFC6-4E2D-823B-3EAC4E7FDD82}" srcOrd="3" destOrd="0" parTransId="{96525365-699B-4D3C-ABD7-DB519DC781CE}" sibTransId="{A5540C09-1B1A-4FE4-A96C-B599AE294064}"/>
    <dgm:cxn modelId="{36CE88BD-A6FD-45D2-A05C-2DA48D8C782B}" type="presParOf" srcId="{90838CF2-CE6A-4FFC-9B74-661499D15E4D}" destId="{5014C288-A6AC-4FE4-8C75-6A10C0793341}" srcOrd="0" destOrd="0" presId="urn:microsoft.com/office/officeart/2018/2/layout/IconLabelList"/>
    <dgm:cxn modelId="{AC8848AB-0B16-409A-A7A5-9D2373BF62CB}" type="presParOf" srcId="{5014C288-A6AC-4FE4-8C75-6A10C0793341}" destId="{789288BB-635D-47B1-B0C2-F05B3EBFC168}" srcOrd="0" destOrd="0" presId="urn:microsoft.com/office/officeart/2018/2/layout/IconLabelList"/>
    <dgm:cxn modelId="{0BB0AF69-2BE6-4E8F-8C67-D3E7D82029B9}" type="presParOf" srcId="{5014C288-A6AC-4FE4-8C75-6A10C0793341}" destId="{5159D00A-BE0F-44E0-B65B-D6A28EAA1237}" srcOrd="1" destOrd="0" presId="urn:microsoft.com/office/officeart/2018/2/layout/IconLabelList"/>
    <dgm:cxn modelId="{A7D8EAF4-EA77-4A30-A1F8-FF58B4B0A6AA}" type="presParOf" srcId="{5014C288-A6AC-4FE4-8C75-6A10C0793341}" destId="{B4A6071B-9A49-497B-946A-6D84A278BA66}" srcOrd="2" destOrd="0" presId="urn:microsoft.com/office/officeart/2018/2/layout/IconLabelList"/>
    <dgm:cxn modelId="{61703796-900D-451B-958C-83887C82772E}" type="presParOf" srcId="{90838CF2-CE6A-4FFC-9B74-661499D15E4D}" destId="{3BE8F7F9-517A-4306-9E5F-902748FAD2D4}" srcOrd="1" destOrd="0" presId="urn:microsoft.com/office/officeart/2018/2/layout/IconLabelList"/>
    <dgm:cxn modelId="{E22DFB8C-6B0A-4180-B4E9-4D6BFCC9329B}" type="presParOf" srcId="{90838CF2-CE6A-4FFC-9B74-661499D15E4D}" destId="{6A373DD8-541D-4A4C-8D63-B4DA67738BF1}" srcOrd="2" destOrd="0" presId="urn:microsoft.com/office/officeart/2018/2/layout/IconLabelList"/>
    <dgm:cxn modelId="{D76654AE-AD58-4F37-85CC-4DFDA9D4D001}" type="presParOf" srcId="{6A373DD8-541D-4A4C-8D63-B4DA67738BF1}" destId="{9D8A3584-FDC4-4350-AA23-0D0217DFD752}" srcOrd="0" destOrd="0" presId="urn:microsoft.com/office/officeart/2018/2/layout/IconLabelList"/>
    <dgm:cxn modelId="{3807F39F-068C-4401-99AE-E7FBEB174FA7}" type="presParOf" srcId="{6A373DD8-541D-4A4C-8D63-B4DA67738BF1}" destId="{666BF1AC-EB0B-485D-8B29-74E251BB7000}" srcOrd="1" destOrd="0" presId="urn:microsoft.com/office/officeart/2018/2/layout/IconLabelList"/>
    <dgm:cxn modelId="{768D2022-6745-40E8-B6B2-0FD3CA4F1E7D}" type="presParOf" srcId="{6A373DD8-541D-4A4C-8D63-B4DA67738BF1}" destId="{68F7B978-FAF9-4F37-A3C8-42182650497E}" srcOrd="2" destOrd="0" presId="urn:microsoft.com/office/officeart/2018/2/layout/IconLabelList"/>
    <dgm:cxn modelId="{60C88455-4EE0-47C8-874B-D72F3AC7FA51}" type="presParOf" srcId="{90838CF2-CE6A-4FFC-9B74-661499D15E4D}" destId="{C710D44F-5740-422F-A25C-3FDCDBD47B78}" srcOrd="3" destOrd="0" presId="urn:microsoft.com/office/officeart/2018/2/layout/IconLabelList"/>
    <dgm:cxn modelId="{0D42B6B4-C047-4211-BE04-CDF08504CE0A}" type="presParOf" srcId="{90838CF2-CE6A-4FFC-9B74-661499D15E4D}" destId="{E8868F05-B2A5-499D-A1BC-7D6120BBC384}" srcOrd="4" destOrd="0" presId="urn:microsoft.com/office/officeart/2018/2/layout/IconLabelList"/>
    <dgm:cxn modelId="{41832A31-EC5B-4B5F-871D-D7286C515341}" type="presParOf" srcId="{E8868F05-B2A5-499D-A1BC-7D6120BBC384}" destId="{7588B332-CE98-4E31-9F1E-560C778A6D93}" srcOrd="0" destOrd="0" presId="urn:microsoft.com/office/officeart/2018/2/layout/IconLabelList"/>
    <dgm:cxn modelId="{75E9C7B4-773E-4061-9FBC-FA6459FA8A59}" type="presParOf" srcId="{E8868F05-B2A5-499D-A1BC-7D6120BBC384}" destId="{F121AA2B-FFBC-4C05-B49F-3443619B73FC}" srcOrd="1" destOrd="0" presId="urn:microsoft.com/office/officeart/2018/2/layout/IconLabelList"/>
    <dgm:cxn modelId="{2B0B0101-332F-4C9A-A4ED-5B2034DC0359}" type="presParOf" srcId="{E8868F05-B2A5-499D-A1BC-7D6120BBC384}" destId="{FDEBD71D-2046-4EB5-9EED-71FD578DBEE6}" srcOrd="2" destOrd="0" presId="urn:microsoft.com/office/officeart/2018/2/layout/IconLabelList"/>
    <dgm:cxn modelId="{22BB5941-7E6D-4185-9C9B-3E5C76D29C2D}" type="presParOf" srcId="{90838CF2-CE6A-4FFC-9B74-661499D15E4D}" destId="{F4420449-32D1-42A6-9708-F1FE73517D51}" srcOrd="5" destOrd="0" presId="urn:microsoft.com/office/officeart/2018/2/layout/IconLabelList"/>
    <dgm:cxn modelId="{CFE7ABBA-143F-41FF-A765-97F13ADECD26}" type="presParOf" srcId="{90838CF2-CE6A-4FFC-9B74-661499D15E4D}" destId="{3C4337D9-3EFC-42FC-BF12-9CA751AAD9A5}" srcOrd="6" destOrd="0" presId="urn:microsoft.com/office/officeart/2018/2/layout/IconLabelList"/>
    <dgm:cxn modelId="{03CC62AF-1DB3-4926-A22A-9372CD9A8A46}" type="presParOf" srcId="{3C4337D9-3EFC-42FC-BF12-9CA751AAD9A5}" destId="{3DCF2465-FC7A-4156-B588-CF5ED97DCAB7}" srcOrd="0" destOrd="0" presId="urn:microsoft.com/office/officeart/2018/2/layout/IconLabelList"/>
    <dgm:cxn modelId="{1FD19B92-C1D2-47F1-A507-0B9D6CCABF11}" type="presParOf" srcId="{3C4337D9-3EFC-42FC-BF12-9CA751AAD9A5}" destId="{1CF420F8-32C9-4AD0-9A7A-6462ADDB1E40}" srcOrd="1" destOrd="0" presId="urn:microsoft.com/office/officeart/2018/2/layout/IconLabelList"/>
    <dgm:cxn modelId="{A8AF530D-2960-4D58-AB74-E831E3BF1FC7}" type="presParOf" srcId="{3C4337D9-3EFC-42FC-BF12-9CA751AAD9A5}" destId="{D43486EF-7F6C-4088-9291-A1ABF9581D1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4303CF-7F48-4D7D-87CB-F1CE2FEDD4B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89F6F4C-A67B-4C11-81FB-ABBEC8409EB6}">
      <dgm:prSet/>
      <dgm:spPr/>
      <dgm:t>
        <a:bodyPr/>
        <a:lstStyle/>
        <a:p>
          <a:pPr>
            <a:lnSpc>
              <a:spcPct val="100000"/>
            </a:lnSpc>
          </a:pPr>
          <a:r>
            <a:rPr lang="en-GB"/>
            <a:t>Successful Neigbhourhood Plan Referendum</a:t>
          </a:r>
          <a:endParaRPr lang="en-US"/>
        </a:p>
      </dgm:t>
    </dgm:pt>
    <dgm:pt modelId="{EE9CE1DA-6C01-4EB6-814C-2EA0DB81F65E}" type="parTrans" cxnId="{B30F3D9E-FE77-4E6E-AF69-635CADBC2722}">
      <dgm:prSet/>
      <dgm:spPr/>
      <dgm:t>
        <a:bodyPr/>
        <a:lstStyle/>
        <a:p>
          <a:endParaRPr lang="en-US"/>
        </a:p>
      </dgm:t>
    </dgm:pt>
    <dgm:pt modelId="{6B0219CE-EE62-4D3E-BA60-D2D01515F869}" type="sibTrans" cxnId="{B30F3D9E-FE77-4E6E-AF69-635CADBC2722}">
      <dgm:prSet/>
      <dgm:spPr/>
      <dgm:t>
        <a:bodyPr/>
        <a:lstStyle/>
        <a:p>
          <a:endParaRPr lang="en-US"/>
        </a:p>
      </dgm:t>
    </dgm:pt>
    <dgm:pt modelId="{BDC9282A-EBCA-4022-8750-7B362477B1FF}">
      <dgm:prSet/>
      <dgm:spPr/>
      <dgm:t>
        <a:bodyPr/>
        <a:lstStyle/>
        <a:p>
          <a:pPr>
            <a:lnSpc>
              <a:spcPct val="100000"/>
            </a:lnSpc>
          </a:pPr>
          <a:r>
            <a:rPr lang="en-GB" dirty="0"/>
            <a:t>Fighting the proposed closure of Faversham Household Waste Recycling Centre</a:t>
          </a:r>
          <a:endParaRPr lang="en-US" dirty="0"/>
        </a:p>
      </dgm:t>
    </dgm:pt>
    <dgm:pt modelId="{8B550386-90AE-4D92-9E23-1FEBAC8E84C6}" type="parTrans" cxnId="{86718E3B-9DAF-4A58-B66A-826CDEC0A0F3}">
      <dgm:prSet/>
      <dgm:spPr/>
      <dgm:t>
        <a:bodyPr/>
        <a:lstStyle/>
        <a:p>
          <a:endParaRPr lang="en-US"/>
        </a:p>
      </dgm:t>
    </dgm:pt>
    <dgm:pt modelId="{BD2DDA0B-729F-4883-A10C-E9E3B7EBA637}" type="sibTrans" cxnId="{86718E3B-9DAF-4A58-B66A-826CDEC0A0F3}">
      <dgm:prSet/>
      <dgm:spPr/>
      <dgm:t>
        <a:bodyPr/>
        <a:lstStyle/>
        <a:p>
          <a:endParaRPr lang="en-US"/>
        </a:p>
      </dgm:t>
    </dgm:pt>
    <dgm:pt modelId="{DC70E1B6-E704-44C6-964D-C3ABEEBF7B74}">
      <dgm:prSet/>
      <dgm:spPr/>
      <dgm:t>
        <a:bodyPr/>
        <a:lstStyle/>
        <a:p>
          <a:pPr>
            <a:lnSpc>
              <a:spcPct val="100000"/>
            </a:lnSpc>
          </a:pPr>
          <a:r>
            <a:rPr lang="en-GB" dirty="0"/>
            <a:t>Setting up Faversham &amp; District Community Transport Scheme</a:t>
          </a:r>
          <a:endParaRPr lang="en-US" dirty="0"/>
        </a:p>
      </dgm:t>
    </dgm:pt>
    <dgm:pt modelId="{425B0191-AA19-43BD-B0A3-70A9E2C90D3E}" type="parTrans" cxnId="{4BBBD969-BFC2-44F7-BC65-B8FA503265DF}">
      <dgm:prSet/>
      <dgm:spPr/>
      <dgm:t>
        <a:bodyPr/>
        <a:lstStyle/>
        <a:p>
          <a:endParaRPr lang="en-US"/>
        </a:p>
      </dgm:t>
    </dgm:pt>
    <dgm:pt modelId="{A622432F-F826-4913-9190-1A76C869FE70}" type="sibTrans" cxnId="{4BBBD969-BFC2-44F7-BC65-B8FA503265DF}">
      <dgm:prSet/>
      <dgm:spPr/>
      <dgm:t>
        <a:bodyPr/>
        <a:lstStyle/>
        <a:p>
          <a:endParaRPr lang="en-US"/>
        </a:p>
      </dgm:t>
    </dgm:pt>
    <dgm:pt modelId="{25DBE167-82A0-4AFA-96E9-AAB5EEA9CF90}" type="pres">
      <dgm:prSet presAssocID="{2E4303CF-7F48-4D7D-87CB-F1CE2FEDD4B2}" presName="root" presStyleCnt="0">
        <dgm:presLayoutVars>
          <dgm:dir/>
          <dgm:resizeHandles val="exact"/>
        </dgm:presLayoutVars>
      </dgm:prSet>
      <dgm:spPr/>
    </dgm:pt>
    <dgm:pt modelId="{42B3DFDE-9312-4841-94F6-1DA0FE8D52E8}" type="pres">
      <dgm:prSet presAssocID="{689F6F4C-A67B-4C11-81FB-ABBEC8409EB6}" presName="compNode" presStyleCnt="0"/>
      <dgm:spPr/>
    </dgm:pt>
    <dgm:pt modelId="{E9EA50F8-A4D2-4E1A-A4F4-CBA098C72387}" type="pres">
      <dgm:prSet presAssocID="{689F6F4C-A67B-4C11-81FB-ABBEC8409EB6}" presName="bgRect" presStyleLbl="bgShp" presStyleIdx="0" presStyleCnt="3"/>
      <dgm:spPr/>
    </dgm:pt>
    <dgm:pt modelId="{57AA1AEF-CBF3-41A2-9E0D-CDF3B2A39BF3}" type="pres">
      <dgm:prSet presAssocID="{689F6F4C-A67B-4C11-81FB-ABBEC8409EB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FA4D2D7C-7BFC-49B6-9FFC-6B9641B4ACB2}" type="pres">
      <dgm:prSet presAssocID="{689F6F4C-A67B-4C11-81FB-ABBEC8409EB6}" presName="spaceRect" presStyleCnt="0"/>
      <dgm:spPr/>
    </dgm:pt>
    <dgm:pt modelId="{D8575FC4-16EF-4F9A-9A7E-251F5D6C7E62}" type="pres">
      <dgm:prSet presAssocID="{689F6F4C-A67B-4C11-81FB-ABBEC8409EB6}" presName="parTx" presStyleLbl="revTx" presStyleIdx="0" presStyleCnt="3">
        <dgm:presLayoutVars>
          <dgm:chMax val="0"/>
          <dgm:chPref val="0"/>
        </dgm:presLayoutVars>
      </dgm:prSet>
      <dgm:spPr/>
    </dgm:pt>
    <dgm:pt modelId="{B384F33B-4B58-4B01-9FD4-655C4C44042F}" type="pres">
      <dgm:prSet presAssocID="{6B0219CE-EE62-4D3E-BA60-D2D01515F869}" presName="sibTrans" presStyleCnt="0"/>
      <dgm:spPr/>
    </dgm:pt>
    <dgm:pt modelId="{F25BD006-8223-4FE9-BEC9-5EB3E7722198}" type="pres">
      <dgm:prSet presAssocID="{BDC9282A-EBCA-4022-8750-7B362477B1FF}" presName="compNode" presStyleCnt="0"/>
      <dgm:spPr/>
    </dgm:pt>
    <dgm:pt modelId="{EF66E08D-FF91-4DEF-86C6-4DA2F6E6F765}" type="pres">
      <dgm:prSet presAssocID="{BDC9282A-EBCA-4022-8750-7B362477B1FF}" presName="bgRect" presStyleLbl="bgShp" presStyleIdx="1" presStyleCnt="3"/>
      <dgm:spPr/>
    </dgm:pt>
    <dgm:pt modelId="{8A2927F3-8A7D-401C-BA11-37E3BDD01629}" type="pres">
      <dgm:prSet presAssocID="{BDC9282A-EBCA-4022-8750-7B362477B1F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ecycle"/>
        </a:ext>
      </dgm:extLst>
    </dgm:pt>
    <dgm:pt modelId="{164C595B-F856-43AF-83D5-651D3AA3B472}" type="pres">
      <dgm:prSet presAssocID="{BDC9282A-EBCA-4022-8750-7B362477B1FF}" presName="spaceRect" presStyleCnt="0"/>
      <dgm:spPr/>
    </dgm:pt>
    <dgm:pt modelId="{AA5CA1FD-FC2D-4B77-8DE9-96095A2BC8F1}" type="pres">
      <dgm:prSet presAssocID="{BDC9282A-EBCA-4022-8750-7B362477B1FF}" presName="parTx" presStyleLbl="revTx" presStyleIdx="1" presStyleCnt="3">
        <dgm:presLayoutVars>
          <dgm:chMax val="0"/>
          <dgm:chPref val="0"/>
        </dgm:presLayoutVars>
      </dgm:prSet>
      <dgm:spPr/>
    </dgm:pt>
    <dgm:pt modelId="{A6510700-3ABD-4975-856A-2808B06AB0AB}" type="pres">
      <dgm:prSet presAssocID="{BD2DDA0B-729F-4883-A10C-E9E3B7EBA637}" presName="sibTrans" presStyleCnt="0"/>
      <dgm:spPr/>
    </dgm:pt>
    <dgm:pt modelId="{18B35593-4DFC-477B-ADDB-A1F473D6BD10}" type="pres">
      <dgm:prSet presAssocID="{DC70E1B6-E704-44C6-964D-C3ABEEBF7B74}" presName="compNode" presStyleCnt="0"/>
      <dgm:spPr/>
    </dgm:pt>
    <dgm:pt modelId="{A5783E4D-516B-4651-ADD5-1158923BFDE8}" type="pres">
      <dgm:prSet presAssocID="{DC70E1B6-E704-44C6-964D-C3ABEEBF7B74}" presName="bgRect" presStyleLbl="bgShp" presStyleIdx="2" presStyleCnt="3"/>
      <dgm:spPr/>
    </dgm:pt>
    <dgm:pt modelId="{A057AD3F-59F2-4A97-94C7-7AF6D90FEBB2}" type="pres">
      <dgm:prSet presAssocID="{DC70E1B6-E704-44C6-964D-C3ABEEBF7B7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s"/>
        </a:ext>
      </dgm:extLst>
    </dgm:pt>
    <dgm:pt modelId="{0FF81720-2227-4463-AC85-7F80A33A7035}" type="pres">
      <dgm:prSet presAssocID="{DC70E1B6-E704-44C6-964D-C3ABEEBF7B74}" presName="spaceRect" presStyleCnt="0"/>
      <dgm:spPr/>
    </dgm:pt>
    <dgm:pt modelId="{63C4C19F-9301-42D2-BDEF-DD413949D671}" type="pres">
      <dgm:prSet presAssocID="{DC70E1B6-E704-44C6-964D-C3ABEEBF7B74}" presName="parTx" presStyleLbl="revTx" presStyleIdx="2" presStyleCnt="3">
        <dgm:presLayoutVars>
          <dgm:chMax val="0"/>
          <dgm:chPref val="0"/>
        </dgm:presLayoutVars>
      </dgm:prSet>
      <dgm:spPr/>
    </dgm:pt>
  </dgm:ptLst>
  <dgm:cxnLst>
    <dgm:cxn modelId="{86718E3B-9DAF-4A58-B66A-826CDEC0A0F3}" srcId="{2E4303CF-7F48-4D7D-87CB-F1CE2FEDD4B2}" destId="{BDC9282A-EBCA-4022-8750-7B362477B1FF}" srcOrd="1" destOrd="0" parTransId="{8B550386-90AE-4D92-9E23-1FEBAC8E84C6}" sibTransId="{BD2DDA0B-729F-4883-A10C-E9E3B7EBA637}"/>
    <dgm:cxn modelId="{4BBBD969-BFC2-44F7-BC65-B8FA503265DF}" srcId="{2E4303CF-7F48-4D7D-87CB-F1CE2FEDD4B2}" destId="{DC70E1B6-E704-44C6-964D-C3ABEEBF7B74}" srcOrd="2" destOrd="0" parTransId="{425B0191-AA19-43BD-B0A3-70A9E2C90D3E}" sibTransId="{A622432F-F826-4913-9190-1A76C869FE70}"/>
    <dgm:cxn modelId="{33FAFC88-90E6-4E88-93E3-2512CC1CC225}" type="presOf" srcId="{BDC9282A-EBCA-4022-8750-7B362477B1FF}" destId="{AA5CA1FD-FC2D-4B77-8DE9-96095A2BC8F1}" srcOrd="0" destOrd="0" presId="urn:microsoft.com/office/officeart/2018/2/layout/IconVerticalSolidList"/>
    <dgm:cxn modelId="{B30F3D9E-FE77-4E6E-AF69-635CADBC2722}" srcId="{2E4303CF-7F48-4D7D-87CB-F1CE2FEDD4B2}" destId="{689F6F4C-A67B-4C11-81FB-ABBEC8409EB6}" srcOrd="0" destOrd="0" parTransId="{EE9CE1DA-6C01-4EB6-814C-2EA0DB81F65E}" sibTransId="{6B0219CE-EE62-4D3E-BA60-D2D01515F869}"/>
    <dgm:cxn modelId="{02E75FB2-58CE-4328-B58A-04E31AD1C235}" type="presOf" srcId="{DC70E1B6-E704-44C6-964D-C3ABEEBF7B74}" destId="{63C4C19F-9301-42D2-BDEF-DD413949D671}" srcOrd="0" destOrd="0" presId="urn:microsoft.com/office/officeart/2018/2/layout/IconVerticalSolidList"/>
    <dgm:cxn modelId="{A64C31E3-5DA3-40E1-AEDD-7B1F2B1BBC3C}" type="presOf" srcId="{2E4303CF-7F48-4D7D-87CB-F1CE2FEDD4B2}" destId="{25DBE167-82A0-4AFA-96E9-AAB5EEA9CF90}" srcOrd="0" destOrd="0" presId="urn:microsoft.com/office/officeart/2018/2/layout/IconVerticalSolidList"/>
    <dgm:cxn modelId="{222DFAF1-2BCE-4635-901B-68381DAD1FBA}" type="presOf" srcId="{689F6F4C-A67B-4C11-81FB-ABBEC8409EB6}" destId="{D8575FC4-16EF-4F9A-9A7E-251F5D6C7E62}" srcOrd="0" destOrd="0" presId="urn:microsoft.com/office/officeart/2018/2/layout/IconVerticalSolidList"/>
    <dgm:cxn modelId="{3F2ED72B-FC35-4DD3-91F6-71EA8C8ABFB0}" type="presParOf" srcId="{25DBE167-82A0-4AFA-96E9-AAB5EEA9CF90}" destId="{42B3DFDE-9312-4841-94F6-1DA0FE8D52E8}" srcOrd="0" destOrd="0" presId="urn:microsoft.com/office/officeart/2018/2/layout/IconVerticalSolidList"/>
    <dgm:cxn modelId="{54018453-0774-47B6-B7E8-D8C0E6A76DAB}" type="presParOf" srcId="{42B3DFDE-9312-4841-94F6-1DA0FE8D52E8}" destId="{E9EA50F8-A4D2-4E1A-A4F4-CBA098C72387}" srcOrd="0" destOrd="0" presId="urn:microsoft.com/office/officeart/2018/2/layout/IconVerticalSolidList"/>
    <dgm:cxn modelId="{5EC9467A-EA9E-4C41-9551-FA6D8303522E}" type="presParOf" srcId="{42B3DFDE-9312-4841-94F6-1DA0FE8D52E8}" destId="{57AA1AEF-CBF3-41A2-9E0D-CDF3B2A39BF3}" srcOrd="1" destOrd="0" presId="urn:microsoft.com/office/officeart/2018/2/layout/IconVerticalSolidList"/>
    <dgm:cxn modelId="{696A75F0-17E7-48AE-8950-D42F97F4B96C}" type="presParOf" srcId="{42B3DFDE-9312-4841-94F6-1DA0FE8D52E8}" destId="{FA4D2D7C-7BFC-49B6-9FFC-6B9641B4ACB2}" srcOrd="2" destOrd="0" presId="urn:microsoft.com/office/officeart/2018/2/layout/IconVerticalSolidList"/>
    <dgm:cxn modelId="{F24EC01A-34AA-445D-B52C-873C6F29BE31}" type="presParOf" srcId="{42B3DFDE-9312-4841-94F6-1DA0FE8D52E8}" destId="{D8575FC4-16EF-4F9A-9A7E-251F5D6C7E62}" srcOrd="3" destOrd="0" presId="urn:microsoft.com/office/officeart/2018/2/layout/IconVerticalSolidList"/>
    <dgm:cxn modelId="{8A023D84-F948-416C-B756-B083FE66CDD6}" type="presParOf" srcId="{25DBE167-82A0-4AFA-96E9-AAB5EEA9CF90}" destId="{B384F33B-4B58-4B01-9FD4-655C4C44042F}" srcOrd="1" destOrd="0" presId="urn:microsoft.com/office/officeart/2018/2/layout/IconVerticalSolidList"/>
    <dgm:cxn modelId="{68E6B314-9B0F-46C8-BA73-BCD05062E96D}" type="presParOf" srcId="{25DBE167-82A0-4AFA-96E9-AAB5EEA9CF90}" destId="{F25BD006-8223-4FE9-BEC9-5EB3E7722198}" srcOrd="2" destOrd="0" presId="urn:microsoft.com/office/officeart/2018/2/layout/IconVerticalSolidList"/>
    <dgm:cxn modelId="{C708B34F-AD9A-45D6-8994-0EC0FCA998B3}" type="presParOf" srcId="{F25BD006-8223-4FE9-BEC9-5EB3E7722198}" destId="{EF66E08D-FF91-4DEF-86C6-4DA2F6E6F765}" srcOrd="0" destOrd="0" presId="urn:microsoft.com/office/officeart/2018/2/layout/IconVerticalSolidList"/>
    <dgm:cxn modelId="{0A7FB263-4773-4F5D-8587-C2B32F908FF1}" type="presParOf" srcId="{F25BD006-8223-4FE9-BEC9-5EB3E7722198}" destId="{8A2927F3-8A7D-401C-BA11-37E3BDD01629}" srcOrd="1" destOrd="0" presId="urn:microsoft.com/office/officeart/2018/2/layout/IconVerticalSolidList"/>
    <dgm:cxn modelId="{1A4C30C5-DBC3-4DDA-8C13-1C767B2D0517}" type="presParOf" srcId="{F25BD006-8223-4FE9-BEC9-5EB3E7722198}" destId="{164C595B-F856-43AF-83D5-651D3AA3B472}" srcOrd="2" destOrd="0" presId="urn:microsoft.com/office/officeart/2018/2/layout/IconVerticalSolidList"/>
    <dgm:cxn modelId="{3A4F57BD-B925-4CAB-BEEF-F0A37307698B}" type="presParOf" srcId="{F25BD006-8223-4FE9-BEC9-5EB3E7722198}" destId="{AA5CA1FD-FC2D-4B77-8DE9-96095A2BC8F1}" srcOrd="3" destOrd="0" presId="urn:microsoft.com/office/officeart/2018/2/layout/IconVerticalSolidList"/>
    <dgm:cxn modelId="{428D5098-9D88-4318-A8C0-10EBC5968BDF}" type="presParOf" srcId="{25DBE167-82A0-4AFA-96E9-AAB5EEA9CF90}" destId="{A6510700-3ABD-4975-856A-2808B06AB0AB}" srcOrd="3" destOrd="0" presId="urn:microsoft.com/office/officeart/2018/2/layout/IconVerticalSolidList"/>
    <dgm:cxn modelId="{7044D3EC-42AD-4CD4-8A59-C3092E53E422}" type="presParOf" srcId="{25DBE167-82A0-4AFA-96E9-AAB5EEA9CF90}" destId="{18B35593-4DFC-477B-ADDB-A1F473D6BD10}" srcOrd="4" destOrd="0" presId="urn:microsoft.com/office/officeart/2018/2/layout/IconVerticalSolidList"/>
    <dgm:cxn modelId="{01A014BF-EDE3-4C4F-B523-575BA023B486}" type="presParOf" srcId="{18B35593-4DFC-477B-ADDB-A1F473D6BD10}" destId="{A5783E4D-516B-4651-ADD5-1158923BFDE8}" srcOrd="0" destOrd="0" presId="urn:microsoft.com/office/officeart/2018/2/layout/IconVerticalSolidList"/>
    <dgm:cxn modelId="{63662B86-091D-4CD5-8B00-99F6665653E5}" type="presParOf" srcId="{18B35593-4DFC-477B-ADDB-A1F473D6BD10}" destId="{A057AD3F-59F2-4A97-94C7-7AF6D90FEBB2}" srcOrd="1" destOrd="0" presId="urn:microsoft.com/office/officeart/2018/2/layout/IconVerticalSolidList"/>
    <dgm:cxn modelId="{B4ACAA1B-E00A-4DD8-BB3D-EB8E20840B5C}" type="presParOf" srcId="{18B35593-4DFC-477B-ADDB-A1F473D6BD10}" destId="{0FF81720-2227-4463-AC85-7F80A33A7035}" srcOrd="2" destOrd="0" presId="urn:microsoft.com/office/officeart/2018/2/layout/IconVerticalSolidList"/>
    <dgm:cxn modelId="{F28144B4-C141-4134-A1C0-040E5E353684}" type="presParOf" srcId="{18B35593-4DFC-477B-ADDB-A1F473D6BD10}" destId="{63C4C19F-9301-42D2-BDEF-DD413949D67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288BB-635D-47B1-B0C2-F05B3EBFC168}">
      <dsp:nvSpPr>
        <dsp:cNvPr id="0" name=""/>
        <dsp:cNvSpPr/>
      </dsp:nvSpPr>
      <dsp:spPr>
        <a:xfrm>
          <a:off x="1138979" y="1203549"/>
          <a:ext cx="932563" cy="932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A6071B-9A49-497B-946A-6D84A278BA66}">
      <dsp:nvSpPr>
        <dsp:cNvPr id="0" name=""/>
        <dsp:cNvSpPr/>
      </dsp:nvSpPr>
      <dsp:spPr>
        <a:xfrm>
          <a:off x="569079" y="242778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GB" sz="2300" kern="1200"/>
            <a:t>Active Travel</a:t>
          </a:r>
          <a:endParaRPr lang="en-US" sz="2300" kern="1200"/>
        </a:p>
      </dsp:txBody>
      <dsp:txXfrm>
        <a:off x="569079" y="2427788"/>
        <a:ext cx="2072362" cy="720000"/>
      </dsp:txXfrm>
    </dsp:sp>
    <dsp:sp modelId="{9D8A3584-FDC4-4350-AA23-0D0217DFD752}">
      <dsp:nvSpPr>
        <dsp:cNvPr id="0" name=""/>
        <dsp:cNvSpPr/>
      </dsp:nvSpPr>
      <dsp:spPr>
        <a:xfrm>
          <a:off x="3574005" y="1203549"/>
          <a:ext cx="932563" cy="9325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F7B978-FAF9-4F37-A3C8-42182650497E}">
      <dsp:nvSpPr>
        <dsp:cNvPr id="0" name=""/>
        <dsp:cNvSpPr/>
      </dsp:nvSpPr>
      <dsp:spPr>
        <a:xfrm>
          <a:off x="3004105" y="242778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GB" sz="2300" kern="1200"/>
            <a:t>Community </a:t>
          </a:r>
          <a:endParaRPr lang="en-US" sz="2300" kern="1200"/>
        </a:p>
      </dsp:txBody>
      <dsp:txXfrm>
        <a:off x="3004105" y="2427788"/>
        <a:ext cx="2072362" cy="720000"/>
      </dsp:txXfrm>
    </dsp:sp>
    <dsp:sp modelId="{7588B332-CE98-4E31-9F1E-560C778A6D93}">
      <dsp:nvSpPr>
        <dsp:cNvPr id="0" name=""/>
        <dsp:cNvSpPr/>
      </dsp:nvSpPr>
      <dsp:spPr>
        <a:xfrm>
          <a:off x="6009031" y="1203549"/>
          <a:ext cx="932563" cy="9325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EBD71D-2046-4EB5-9EED-71FD578DBEE6}">
      <dsp:nvSpPr>
        <dsp:cNvPr id="0" name=""/>
        <dsp:cNvSpPr/>
      </dsp:nvSpPr>
      <dsp:spPr>
        <a:xfrm>
          <a:off x="5439131" y="242778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GB" sz="2300" kern="1200"/>
            <a:t>Environment</a:t>
          </a:r>
          <a:endParaRPr lang="en-US" sz="2300" kern="1200"/>
        </a:p>
      </dsp:txBody>
      <dsp:txXfrm>
        <a:off x="5439131" y="2427788"/>
        <a:ext cx="2072362" cy="720000"/>
      </dsp:txXfrm>
    </dsp:sp>
    <dsp:sp modelId="{3DCF2465-FC7A-4156-B588-CF5ED97DCAB7}">
      <dsp:nvSpPr>
        <dsp:cNvPr id="0" name=""/>
        <dsp:cNvSpPr/>
      </dsp:nvSpPr>
      <dsp:spPr>
        <a:xfrm>
          <a:off x="8444057" y="1203549"/>
          <a:ext cx="932563" cy="9325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3486EF-7F6C-4088-9291-A1ABF9581D14}">
      <dsp:nvSpPr>
        <dsp:cNvPr id="0" name=""/>
        <dsp:cNvSpPr/>
      </dsp:nvSpPr>
      <dsp:spPr>
        <a:xfrm>
          <a:off x="7874157" y="242778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GB" sz="2300" kern="1200"/>
            <a:t>Policy and Resources</a:t>
          </a:r>
          <a:endParaRPr lang="en-US" sz="2300" kern="1200"/>
        </a:p>
      </dsp:txBody>
      <dsp:txXfrm>
        <a:off x="7874157" y="2427788"/>
        <a:ext cx="2072362"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A50F8-A4D2-4E1A-A4F4-CBA098C72387}">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AA1AEF-CBF3-41A2-9E0D-CDF3B2A39BF3}">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575FC4-16EF-4F9A-9A7E-251F5D6C7E62}">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GB" sz="2500" kern="1200"/>
            <a:t>Successful Neigbhourhood Plan Referendum</a:t>
          </a:r>
          <a:endParaRPr lang="en-US" sz="2500" kern="1200"/>
        </a:p>
      </dsp:txBody>
      <dsp:txXfrm>
        <a:off x="1435590" y="531"/>
        <a:ext cx="9080009" cy="1242935"/>
      </dsp:txXfrm>
    </dsp:sp>
    <dsp:sp modelId="{EF66E08D-FF91-4DEF-86C6-4DA2F6E6F765}">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2927F3-8A7D-401C-BA11-37E3BDD01629}">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5CA1FD-FC2D-4B77-8DE9-96095A2BC8F1}">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GB" sz="2500" kern="1200" dirty="0"/>
            <a:t>Fighting the proposed closure of Faversham Household Waste Recycling Centre</a:t>
          </a:r>
          <a:endParaRPr lang="en-US" sz="2500" kern="1200" dirty="0"/>
        </a:p>
      </dsp:txBody>
      <dsp:txXfrm>
        <a:off x="1435590" y="1554201"/>
        <a:ext cx="9080009" cy="1242935"/>
      </dsp:txXfrm>
    </dsp:sp>
    <dsp:sp modelId="{A5783E4D-516B-4651-ADD5-1158923BFDE8}">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57AD3F-59F2-4A97-94C7-7AF6D90FEBB2}">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C4C19F-9301-42D2-BDEF-DD413949D671}">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GB" sz="2500" kern="1200" dirty="0"/>
            <a:t>Setting up Faversham &amp; District Community Transport Scheme</a:t>
          </a:r>
          <a:endParaRPr lang="en-US" sz="2500" kern="1200" dirty="0"/>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93CE8A9-7E04-4DD9-92AD-FAE0F3151A48}" type="datetimeFigureOut">
              <a:rPr lang="en-GB" smtClean="0"/>
              <a:t>07/08/2023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1" y="4776789"/>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F033CEE9-ECE1-445C-91E4-228E2D6E3169}" type="slidenum">
              <a:rPr lang="en-GB" smtClean="0"/>
              <a:t>‹#›</a:t>
            </a:fld>
            <a:endParaRPr lang="en-GB"/>
          </a:p>
        </p:txBody>
      </p:sp>
    </p:spTree>
    <p:extLst>
      <p:ext uri="{BB962C8B-B14F-4D97-AF65-F5344CB8AC3E}">
        <p14:creationId xmlns:p14="http://schemas.microsoft.com/office/powerpoint/2010/main" val="3907430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3CFA0038-7055-434C-B6C4-B8C69565C600}" type="slidenum">
              <a:rPr lang="en-GB" smtClean="0"/>
              <a:t>1</a:t>
            </a:fld>
            <a:endParaRPr lang="en-GB" dirty="0"/>
          </a:p>
        </p:txBody>
      </p:sp>
    </p:spTree>
    <p:extLst>
      <p:ext uri="{BB962C8B-B14F-4D97-AF65-F5344CB8AC3E}">
        <p14:creationId xmlns:p14="http://schemas.microsoft.com/office/powerpoint/2010/main" val="4245138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A82BD-F043-3E24-DEDB-9A47E6D28B9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17BE033-2028-55BE-0EE9-FF680D9DA0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D711B01-4730-0589-FCE7-3454CA3C3130}"/>
              </a:ext>
            </a:extLst>
          </p:cNvPr>
          <p:cNvSpPr>
            <a:spLocks noGrp="1"/>
          </p:cNvSpPr>
          <p:nvPr>
            <p:ph type="dt" sz="half" idx="10"/>
          </p:nvPr>
        </p:nvSpPr>
        <p:spPr/>
        <p:txBody>
          <a:bodyPr/>
          <a:lstStyle/>
          <a:p>
            <a:fld id="{C959CC43-39F3-F34C-8417-79CE2EA00D36}" type="datetimeFigureOut">
              <a:rPr lang="en-US" smtClean="0"/>
              <a:t>8/7/2023</a:t>
            </a:fld>
            <a:endParaRPr lang="en-US"/>
          </a:p>
        </p:txBody>
      </p:sp>
      <p:sp>
        <p:nvSpPr>
          <p:cNvPr id="5" name="Footer Placeholder 4">
            <a:extLst>
              <a:ext uri="{FF2B5EF4-FFF2-40B4-BE49-F238E27FC236}">
                <a16:creationId xmlns:a16="http://schemas.microsoft.com/office/drawing/2014/main" id="{64E899C7-5232-A7D7-311B-F03B14C9D7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14B97-0097-6B6F-5DD0-D21E9A91DECB}"/>
              </a:ext>
            </a:extLst>
          </p:cNvPr>
          <p:cNvSpPr>
            <a:spLocks noGrp="1"/>
          </p:cNvSpPr>
          <p:nvPr>
            <p:ph type="sldNum" sz="quarter" idx="12"/>
          </p:nvPr>
        </p:nvSpPr>
        <p:spPr/>
        <p:txBody>
          <a:bodyPr/>
          <a:lstStyle/>
          <a:p>
            <a:fld id="{2118EE32-9342-414B-B137-D6347D1C7742}" type="slidenum">
              <a:rPr lang="en-US" smtClean="0"/>
              <a:t>‹#›</a:t>
            </a:fld>
            <a:endParaRPr lang="en-US"/>
          </a:p>
        </p:txBody>
      </p:sp>
    </p:spTree>
    <p:extLst>
      <p:ext uri="{BB962C8B-B14F-4D97-AF65-F5344CB8AC3E}">
        <p14:creationId xmlns:p14="http://schemas.microsoft.com/office/powerpoint/2010/main" val="2133544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14723-5304-53C6-E680-55630460D3D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9C594C6-C893-E87A-7AE7-A1AB73BDB0E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086E5F-3422-DED6-CDD4-14856B04A27B}"/>
              </a:ext>
            </a:extLst>
          </p:cNvPr>
          <p:cNvSpPr>
            <a:spLocks noGrp="1"/>
          </p:cNvSpPr>
          <p:nvPr>
            <p:ph type="dt" sz="half" idx="10"/>
          </p:nvPr>
        </p:nvSpPr>
        <p:spPr/>
        <p:txBody>
          <a:bodyPr/>
          <a:lstStyle/>
          <a:p>
            <a:fld id="{C959CC43-39F3-F34C-8417-79CE2EA00D36}" type="datetimeFigureOut">
              <a:rPr lang="en-US" smtClean="0"/>
              <a:t>8/7/2023</a:t>
            </a:fld>
            <a:endParaRPr lang="en-US"/>
          </a:p>
        </p:txBody>
      </p:sp>
      <p:sp>
        <p:nvSpPr>
          <p:cNvPr id="5" name="Footer Placeholder 4">
            <a:extLst>
              <a:ext uri="{FF2B5EF4-FFF2-40B4-BE49-F238E27FC236}">
                <a16:creationId xmlns:a16="http://schemas.microsoft.com/office/drawing/2014/main" id="{15C3B799-A6E8-AE0D-512D-A209C3CA5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FD716-A691-79D8-DB9F-DDC3D05F03B8}"/>
              </a:ext>
            </a:extLst>
          </p:cNvPr>
          <p:cNvSpPr>
            <a:spLocks noGrp="1"/>
          </p:cNvSpPr>
          <p:nvPr>
            <p:ph type="sldNum" sz="quarter" idx="12"/>
          </p:nvPr>
        </p:nvSpPr>
        <p:spPr/>
        <p:txBody>
          <a:bodyPr/>
          <a:lstStyle/>
          <a:p>
            <a:fld id="{2118EE32-9342-414B-B137-D6347D1C7742}" type="slidenum">
              <a:rPr lang="en-US" smtClean="0"/>
              <a:t>‹#›</a:t>
            </a:fld>
            <a:endParaRPr lang="en-US"/>
          </a:p>
        </p:txBody>
      </p:sp>
    </p:spTree>
    <p:extLst>
      <p:ext uri="{BB962C8B-B14F-4D97-AF65-F5344CB8AC3E}">
        <p14:creationId xmlns:p14="http://schemas.microsoft.com/office/powerpoint/2010/main" val="3735146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5A0F25-64AD-31A6-0572-21ECC61EEA9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E9942A7-C17A-9E87-C02F-91E45DF2465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6C25FB-A904-9D55-FFB5-596502C4E83D}"/>
              </a:ext>
            </a:extLst>
          </p:cNvPr>
          <p:cNvSpPr>
            <a:spLocks noGrp="1"/>
          </p:cNvSpPr>
          <p:nvPr>
            <p:ph type="dt" sz="half" idx="10"/>
          </p:nvPr>
        </p:nvSpPr>
        <p:spPr/>
        <p:txBody>
          <a:bodyPr/>
          <a:lstStyle/>
          <a:p>
            <a:fld id="{C959CC43-39F3-F34C-8417-79CE2EA00D36}" type="datetimeFigureOut">
              <a:rPr lang="en-US" smtClean="0"/>
              <a:t>8/7/2023</a:t>
            </a:fld>
            <a:endParaRPr lang="en-US"/>
          </a:p>
        </p:txBody>
      </p:sp>
      <p:sp>
        <p:nvSpPr>
          <p:cNvPr id="5" name="Footer Placeholder 4">
            <a:extLst>
              <a:ext uri="{FF2B5EF4-FFF2-40B4-BE49-F238E27FC236}">
                <a16:creationId xmlns:a16="http://schemas.microsoft.com/office/drawing/2014/main" id="{6DDC98A1-4176-C5E4-CECB-8E92EDC38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CC5DC7-F002-27ED-7336-5C84338EAA26}"/>
              </a:ext>
            </a:extLst>
          </p:cNvPr>
          <p:cNvSpPr>
            <a:spLocks noGrp="1"/>
          </p:cNvSpPr>
          <p:nvPr>
            <p:ph type="sldNum" sz="quarter" idx="12"/>
          </p:nvPr>
        </p:nvSpPr>
        <p:spPr/>
        <p:txBody>
          <a:bodyPr/>
          <a:lstStyle/>
          <a:p>
            <a:fld id="{2118EE32-9342-414B-B137-D6347D1C7742}" type="slidenum">
              <a:rPr lang="en-US" smtClean="0"/>
              <a:t>‹#›</a:t>
            </a:fld>
            <a:endParaRPr lang="en-US"/>
          </a:p>
        </p:txBody>
      </p:sp>
    </p:spTree>
    <p:extLst>
      <p:ext uri="{BB962C8B-B14F-4D97-AF65-F5344CB8AC3E}">
        <p14:creationId xmlns:p14="http://schemas.microsoft.com/office/powerpoint/2010/main" val="1038959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rtlCol="0"/>
          <a:lstStyle/>
          <a:p>
            <a:pPr rtl="0"/>
            <a:r>
              <a:rPr lang="en-US" noProof="0"/>
              <a:t>Click icon to add picture</a:t>
            </a:r>
            <a:endParaRPr lang="en-GB" noProof="0"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rtlCol="0" anchor="t">
            <a:noAutofit/>
          </a:bodyPr>
          <a:lstStyle>
            <a:lvl1pPr>
              <a:defRPr sz="5000" b="1">
                <a:solidFill>
                  <a:schemeClr val="bg1"/>
                </a:solidFill>
                <a:latin typeface="+mj-lt"/>
              </a:defRPr>
            </a:lvl1pPr>
          </a:lstStyle>
          <a:p>
            <a:pPr rtl="0"/>
            <a:r>
              <a:rPr lang="en-GB" noProof="0"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en-GB" noProof="0"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en-GB" sz="1500" noProof="0" dirty="0"/>
          </a:p>
        </p:txBody>
      </p:sp>
    </p:spTree>
    <p:extLst>
      <p:ext uri="{BB962C8B-B14F-4D97-AF65-F5344CB8AC3E}">
        <p14:creationId xmlns:p14="http://schemas.microsoft.com/office/powerpoint/2010/main" val="4656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94580-99EC-927A-873C-B651D51659F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75FAD6D-9DF1-16C5-935B-4CAE8F4E556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2F1641-4F4B-8FBA-9B0A-589C5B66B746}"/>
              </a:ext>
            </a:extLst>
          </p:cNvPr>
          <p:cNvSpPr>
            <a:spLocks noGrp="1"/>
          </p:cNvSpPr>
          <p:nvPr>
            <p:ph type="dt" sz="half" idx="10"/>
          </p:nvPr>
        </p:nvSpPr>
        <p:spPr/>
        <p:txBody>
          <a:bodyPr/>
          <a:lstStyle/>
          <a:p>
            <a:fld id="{C959CC43-39F3-F34C-8417-79CE2EA00D36}" type="datetimeFigureOut">
              <a:rPr lang="en-US" smtClean="0"/>
              <a:t>8/7/2023</a:t>
            </a:fld>
            <a:endParaRPr lang="en-US"/>
          </a:p>
        </p:txBody>
      </p:sp>
      <p:sp>
        <p:nvSpPr>
          <p:cNvPr id="5" name="Footer Placeholder 4">
            <a:extLst>
              <a:ext uri="{FF2B5EF4-FFF2-40B4-BE49-F238E27FC236}">
                <a16:creationId xmlns:a16="http://schemas.microsoft.com/office/drawing/2014/main" id="{B7043D19-57FB-73DE-1630-54C03C996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A3B41-72BE-0F81-0E1B-B226CBE693CD}"/>
              </a:ext>
            </a:extLst>
          </p:cNvPr>
          <p:cNvSpPr>
            <a:spLocks noGrp="1"/>
          </p:cNvSpPr>
          <p:nvPr>
            <p:ph type="sldNum" sz="quarter" idx="12"/>
          </p:nvPr>
        </p:nvSpPr>
        <p:spPr/>
        <p:txBody>
          <a:bodyPr/>
          <a:lstStyle/>
          <a:p>
            <a:fld id="{2118EE32-9342-414B-B137-D6347D1C7742}" type="slidenum">
              <a:rPr lang="en-US" smtClean="0"/>
              <a:t>‹#›</a:t>
            </a:fld>
            <a:endParaRPr lang="en-US"/>
          </a:p>
        </p:txBody>
      </p:sp>
    </p:spTree>
    <p:extLst>
      <p:ext uri="{BB962C8B-B14F-4D97-AF65-F5344CB8AC3E}">
        <p14:creationId xmlns:p14="http://schemas.microsoft.com/office/powerpoint/2010/main" val="193411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9174-F471-BD9C-B71A-923436B87C2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A63867E-BBB5-54E1-CC4A-88CF18F3B5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E070DA8-5D2F-F97C-8B10-1AEDFB8BB79A}"/>
              </a:ext>
            </a:extLst>
          </p:cNvPr>
          <p:cNvSpPr>
            <a:spLocks noGrp="1"/>
          </p:cNvSpPr>
          <p:nvPr>
            <p:ph type="dt" sz="half" idx="10"/>
          </p:nvPr>
        </p:nvSpPr>
        <p:spPr/>
        <p:txBody>
          <a:bodyPr/>
          <a:lstStyle/>
          <a:p>
            <a:fld id="{C959CC43-39F3-F34C-8417-79CE2EA00D36}" type="datetimeFigureOut">
              <a:rPr lang="en-US" smtClean="0"/>
              <a:t>8/7/2023</a:t>
            </a:fld>
            <a:endParaRPr lang="en-US"/>
          </a:p>
        </p:txBody>
      </p:sp>
      <p:sp>
        <p:nvSpPr>
          <p:cNvPr id="5" name="Footer Placeholder 4">
            <a:extLst>
              <a:ext uri="{FF2B5EF4-FFF2-40B4-BE49-F238E27FC236}">
                <a16:creationId xmlns:a16="http://schemas.microsoft.com/office/drawing/2014/main" id="{212773A2-9155-EE94-3944-BCAC71166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355E1-63E8-5178-D986-C4CD1EACDA52}"/>
              </a:ext>
            </a:extLst>
          </p:cNvPr>
          <p:cNvSpPr>
            <a:spLocks noGrp="1"/>
          </p:cNvSpPr>
          <p:nvPr>
            <p:ph type="sldNum" sz="quarter" idx="12"/>
          </p:nvPr>
        </p:nvSpPr>
        <p:spPr/>
        <p:txBody>
          <a:bodyPr/>
          <a:lstStyle/>
          <a:p>
            <a:fld id="{2118EE32-9342-414B-B137-D6347D1C7742}" type="slidenum">
              <a:rPr lang="en-US" smtClean="0"/>
              <a:t>‹#›</a:t>
            </a:fld>
            <a:endParaRPr lang="en-US"/>
          </a:p>
        </p:txBody>
      </p:sp>
    </p:spTree>
    <p:extLst>
      <p:ext uri="{BB962C8B-B14F-4D97-AF65-F5344CB8AC3E}">
        <p14:creationId xmlns:p14="http://schemas.microsoft.com/office/powerpoint/2010/main" val="3057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C2B7-7564-419E-D840-410330DE151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6677117-823E-FB61-0890-C85F8B2A6FF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291852E-6EFD-83C5-37A3-62771219A94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8FD7465-5B7A-AF2A-835F-F0EF5E6EF41E}"/>
              </a:ext>
            </a:extLst>
          </p:cNvPr>
          <p:cNvSpPr>
            <a:spLocks noGrp="1"/>
          </p:cNvSpPr>
          <p:nvPr>
            <p:ph type="dt" sz="half" idx="10"/>
          </p:nvPr>
        </p:nvSpPr>
        <p:spPr/>
        <p:txBody>
          <a:bodyPr/>
          <a:lstStyle/>
          <a:p>
            <a:fld id="{C959CC43-39F3-F34C-8417-79CE2EA00D36}" type="datetimeFigureOut">
              <a:rPr lang="en-US" smtClean="0"/>
              <a:t>8/7/2023</a:t>
            </a:fld>
            <a:endParaRPr lang="en-US"/>
          </a:p>
        </p:txBody>
      </p:sp>
      <p:sp>
        <p:nvSpPr>
          <p:cNvPr id="6" name="Footer Placeholder 5">
            <a:extLst>
              <a:ext uri="{FF2B5EF4-FFF2-40B4-BE49-F238E27FC236}">
                <a16:creationId xmlns:a16="http://schemas.microsoft.com/office/drawing/2014/main" id="{449179AC-82A0-4542-AB81-C4F416F60C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F28EF5-BE09-2602-C0B6-66693F5485E0}"/>
              </a:ext>
            </a:extLst>
          </p:cNvPr>
          <p:cNvSpPr>
            <a:spLocks noGrp="1"/>
          </p:cNvSpPr>
          <p:nvPr>
            <p:ph type="sldNum" sz="quarter" idx="12"/>
          </p:nvPr>
        </p:nvSpPr>
        <p:spPr/>
        <p:txBody>
          <a:bodyPr/>
          <a:lstStyle/>
          <a:p>
            <a:fld id="{2118EE32-9342-414B-B137-D6347D1C7742}" type="slidenum">
              <a:rPr lang="en-US" smtClean="0"/>
              <a:t>‹#›</a:t>
            </a:fld>
            <a:endParaRPr lang="en-US"/>
          </a:p>
        </p:txBody>
      </p:sp>
    </p:spTree>
    <p:extLst>
      <p:ext uri="{BB962C8B-B14F-4D97-AF65-F5344CB8AC3E}">
        <p14:creationId xmlns:p14="http://schemas.microsoft.com/office/powerpoint/2010/main" val="2556739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1796B-0D6F-C3EC-619D-9521F3B76DE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86EBDE2-9463-C89A-61C2-66B5200CBC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5AC2034-8246-31E2-DB71-D03A5E02FAB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0362B4C-CA70-23BE-71DF-97F0C07EA7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523D563-F3AA-240E-5F49-43DCD9AA045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F3B103D-A2DB-06EC-58B3-94A3F3CE6C09}"/>
              </a:ext>
            </a:extLst>
          </p:cNvPr>
          <p:cNvSpPr>
            <a:spLocks noGrp="1"/>
          </p:cNvSpPr>
          <p:nvPr>
            <p:ph type="dt" sz="half" idx="10"/>
          </p:nvPr>
        </p:nvSpPr>
        <p:spPr/>
        <p:txBody>
          <a:bodyPr/>
          <a:lstStyle/>
          <a:p>
            <a:fld id="{C959CC43-39F3-F34C-8417-79CE2EA00D36}" type="datetimeFigureOut">
              <a:rPr lang="en-US" smtClean="0"/>
              <a:t>8/7/2023</a:t>
            </a:fld>
            <a:endParaRPr lang="en-US"/>
          </a:p>
        </p:txBody>
      </p:sp>
      <p:sp>
        <p:nvSpPr>
          <p:cNvPr id="8" name="Footer Placeholder 7">
            <a:extLst>
              <a:ext uri="{FF2B5EF4-FFF2-40B4-BE49-F238E27FC236}">
                <a16:creationId xmlns:a16="http://schemas.microsoft.com/office/drawing/2014/main" id="{C2E118DE-9326-374C-0BBC-EF717981D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97EE1B-A8A4-0B93-B3F6-294DDD197E01}"/>
              </a:ext>
            </a:extLst>
          </p:cNvPr>
          <p:cNvSpPr>
            <a:spLocks noGrp="1"/>
          </p:cNvSpPr>
          <p:nvPr>
            <p:ph type="sldNum" sz="quarter" idx="12"/>
          </p:nvPr>
        </p:nvSpPr>
        <p:spPr/>
        <p:txBody>
          <a:bodyPr/>
          <a:lstStyle/>
          <a:p>
            <a:fld id="{2118EE32-9342-414B-B137-D6347D1C7742}" type="slidenum">
              <a:rPr lang="en-US" smtClean="0"/>
              <a:t>‹#›</a:t>
            </a:fld>
            <a:endParaRPr lang="en-US"/>
          </a:p>
        </p:txBody>
      </p:sp>
    </p:spTree>
    <p:extLst>
      <p:ext uri="{BB962C8B-B14F-4D97-AF65-F5344CB8AC3E}">
        <p14:creationId xmlns:p14="http://schemas.microsoft.com/office/powerpoint/2010/main" val="2518118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B28C1-C784-34D2-38FE-79510DD5296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FDA3E14-72F8-31EB-EFA1-A78B7623C5C8}"/>
              </a:ext>
            </a:extLst>
          </p:cNvPr>
          <p:cNvSpPr>
            <a:spLocks noGrp="1"/>
          </p:cNvSpPr>
          <p:nvPr>
            <p:ph type="dt" sz="half" idx="10"/>
          </p:nvPr>
        </p:nvSpPr>
        <p:spPr/>
        <p:txBody>
          <a:bodyPr/>
          <a:lstStyle/>
          <a:p>
            <a:fld id="{C959CC43-39F3-F34C-8417-79CE2EA00D36}" type="datetimeFigureOut">
              <a:rPr lang="en-US" smtClean="0"/>
              <a:t>8/7/2023</a:t>
            </a:fld>
            <a:endParaRPr lang="en-US"/>
          </a:p>
        </p:txBody>
      </p:sp>
      <p:sp>
        <p:nvSpPr>
          <p:cNvPr id="4" name="Footer Placeholder 3">
            <a:extLst>
              <a:ext uri="{FF2B5EF4-FFF2-40B4-BE49-F238E27FC236}">
                <a16:creationId xmlns:a16="http://schemas.microsoft.com/office/drawing/2014/main" id="{DE997A04-5919-89CD-FE4B-80E277E90C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0CDC64-9A17-2942-F316-76626B158152}"/>
              </a:ext>
            </a:extLst>
          </p:cNvPr>
          <p:cNvSpPr>
            <a:spLocks noGrp="1"/>
          </p:cNvSpPr>
          <p:nvPr>
            <p:ph type="sldNum" sz="quarter" idx="12"/>
          </p:nvPr>
        </p:nvSpPr>
        <p:spPr/>
        <p:txBody>
          <a:bodyPr/>
          <a:lstStyle/>
          <a:p>
            <a:fld id="{2118EE32-9342-414B-B137-D6347D1C7742}" type="slidenum">
              <a:rPr lang="en-US" smtClean="0"/>
              <a:t>‹#›</a:t>
            </a:fld>
            <a:endParaRPr lang="en-US"/>
          </a:p>
        </p:txBody>
      </p:sp>
    </p:spTree>
    <p:extLst>
      <p:ext uri="{BB962C8B-B14F-4D97-AF65-F5344CB8AC3E}">
        <p14:creationId xmlns:p14="http://schemas.microsoft.com/office/powerpoint/2010/main" val="1063267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EF6779-63C6-8523-8F2F-3EE6A70269D1}"/>
              </a:ext>
            </a:extLst>
          </p:cNvPr>
          <p:cNvSpPr>
            <a:spLocks noGrp="1"/>
          </p:cNvSpPr>
          <p:nvPr>
            <p:ph type="dt" sz="half" idx="10"/>
          </p:nvPr>
        </p:nvSpPr>
        <p:spPr/>
        <p:txBody>
          <a:bodyPr/>
          <a:lstStyle/>
          <a:p>
            <a:fld id="{C959CC43-39F3-F34C-8417-79CE2EA00D36}" type="datetimeFigureOut">
              <a:rPr lang="en-US" smtClean="0"/>
              <a:t>8/7/2023</a:t>
            </a:fld>
            <a:endParaRPr lang="en-US"/>
          </a:p>
        </p:txBody>
      </p:sp>
      <p:sp>
        <p:nvSpPr>
          <p:cNvPr id="3" name="Footer Placeholder 2">
            <a:extLst>
              <a:ext uri="{FF2B5EF4-FFF2-40B4-BE49-F238E27FC236}">
                <a16:creationId xmlns:a16="http://schemas.microsoft.com/office/drawing/2014/main" id="{134E0C76-63FE-599D-CCE7-A44636BBEA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17E407-453D-96AE-FFE3-CF0C41177EEA}"/>
              </a:ext>
            </a:extLst>
          </p:cNvPr>
          <p:cNvSpPr>
            <a:spLocks noGrp="1"/>
          </p:cNvSpPr>
          <p:nvPr>
            <p:ph type="sldNum" sz="quarter" idx="12"/>
          </p:nvPr>
        </p:nvSpPr>
        <p:spPr/>
        <p:txBody>
          <a:bodyPr/>
          <a:lstStyle/>
          <a:p>
            <a:fld id="{2118EE32-9342-414B-B137-D6347D1C7742}" type="slidenum">
              <a:rPr lang="en-US" smtClean="0"/>
              <a:t>‹#›</a:t>
            </a:fld>
            <a:endParaRPr lang="en-US"/>
          </a:p>
        </p:txBody>
      </p:sp>
    </p:spTree>
    <p:extLst>
      <p:ext uri="{BB962C8B-B14F-4D97-AF65-F5344CB8AC3E}">
        <p14:creationId xmlns:p14="http://schemas.microsoft.com/office/powerpoint/2010/main" val="370991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4E012-DADB-7EAD-94B4-582D3609D22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2F1ED39-23A6-27D7-39DA-CB814A774F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1A8D5EC-3FED-7F3F-D0ED-029999D3F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6F83C74-B3D1-D08D-0C77-998FB2433638}"/>
              </a:ext>
            </a:extLst>
          </p:cNvPr>
          <p:cNvSpPr>
            <a:spLocks noGrp="1"/>
          </p:cNvSpPr>
          <p:nvPr>
            <p:ph type="dt" sz="half" idx="10"/>
          </p:nvPr>
        </p:nvSpPr>
        <p:spPr/>
        <p:txBody>
          <a:bodyPr/>
          <a:lstStyle/>
          <a:p>
            <a:fld id="{C959CC43-39F3-F34C-8417-79CE2EA00D36}" type="datetimeFigureOut">
              <a:rPr lang="en-US" smtClean="0"/>
              <a:t>8/7/2023</a:t>
            </a:fld>
            <a:endParaRPr lang="en-US"/>
          </a:p>
        </p:txBody>
      </p:sp>
      <p:sp>
        <p:nvSpPr>
          <p:cNvPr id="6" name="Footer Placeholder 5">
            <a:extLst>
              <a:ext uri="{FF2B5EF4-FFF2-40B4-BE49-F238E27FC236}">
                <a16:creationId xmlns:a16="http://schemas.microsoft.com/office/drawing/2014/main" id="{C11CDECE-B1EC-BAE3-562E-CFAD8D28A2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63663-1534-F807-FF94-F4C3326A9E82}"/>
              </a:ext>
            </a:extLst>
          </p:cNvPr>
          <p:cNvSpPr>
            <a:spLocks noGrp="1"/>
          </p:cNvSpPr>
          <p:nvPr>
            <p:ph type="sldNum" sz="quarter" idx="12"/>
          </p:nvPr>
        </p:nvSpPr>
        <p:spPr/>
        <p:txBody>
          <a:bodyPr/>
          <a:lstStyle/>
          <a:p>
            <a:fld id="{2118EE32-9342-414B-B137-D6347D1C7742}" type="slidenum">
              <a:rPr lang="en-US" smtClean="0"/>
              <a:t>‹#›</a:t>
            </a:fld>
            <a:endParaRPr lang="en-US"/>
          </a:p>
        </p:txBody>
      </p:sp>
    </p:spTree>
    <p:extLst>
      <p:ext uri="{BB962C8B-B14F-4D97-AF65-F5344CB8AC3E}">
        <p14:creationId xmlns:p14="http://schemas.microsoft.com/office/powerpoint/2010/main" val="324835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02974-AA76-3C93-10F5-752534752C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47BFCD7-AD94-1D0B-378A-91F9476916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DBBFC7-9589-7FB1-296A-7EB3E4C3E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324081-C15A-E1C4-1395-91BFB0950DAD}"/>
              </a:ext>
            </a:extLst>
          </p:cNvPr>
          <p:cNvSpPr>
            <a:spLocks noGrp="1"/>
          </p:cNvSpPr>
          <p:nvPr>
            <p:ph type="dt" sz="half" idx="10"/>
          </p:nvPr>
        </p:nvSpPr>
        <p:spPr/>
        <p:txBody>
          <a:bodyPr/>
          <a:lstStyle/>
          <a:p>
            <a:fld id="{C959CC43-39F3-F34C-8417-79CE2EA00D36}" type="datetimeFigureOut">
              <a:rPr lang="en-US" smtClean="0"/>
              <a:t>8/7/2023</a:t>
            </a:fld>
            <a:endParaRPr lang="en-US"/>
          </a:p>
        </p:txBody>
      </p:sp>
      <p:sp>
        <p:nvSpPr>
          <p:cNvPr id="6" name="Footer Placeholder 5">
            <a:extLst>
              <a:ext uri="{FF2B5EF4-FFF2-40B4-BE49-F238E27FC236}">
                <a16:creationId xmlns:a16="http://schemas.microsoft.com/office/drawing/2014/main" id="{2F0D763B-28BE-4F65-06A9-4C46D2D2DA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1824D6-1E18-9C31-AF12-6AE0CBEB3A64}"/>
              </a:ext>
            </a:extLst>
          </p:cNvPr>
          <p:cNvSpPr>
            <a:spLocks noGrp="1"/>
          </p:cNvSpPr>
          <p:nvPr>
            <p:ph type="sldNum" sz="quarter" idx="12"/>
          </p:nvPr>
        </p:nvSpPr>
        <p:spPr/>
        <p:txBody>
          <a:bodyPr/>
          <a:lstStyle/>
          <a:p>
            <a:fld id="{2118EE32-9342-414B-B137-D6347D1C7742}" type="slidenum">
              <a:rPr lang="en-US" smtClean="0"/>
              <a:t>‹#›</a:t>
            </a:fld>
            <a:endParaRPr lang="en-US"/>
          </a:p>
        </p:txBody>
      </p:sp>
    </p:spTree>
    <p:extLst>
      <p:ext uri="{BB962C8B-B14F-4D97-AF65-F5344CB8AC3E}">
        <p14:creationId xmlns:p14="http://schemas.microsoft.com/office/powerpoint/2010/main" val="2491418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846813-0E79-F3C6-1879-D13F9ADD5C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4FB0FEC-FA7B-0798-00BD-F1C13C61E6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90999B-2BD0-21B4-2FC0-04BEF91709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9CC43-39F3-F34C-8417-79CE2EA00D36}" type="datetimeFigureOut">
              <a:rPr lang="en-US" smtClean="0"/>
              <a:t>8/7/2023</a:t>
            </a:fld>
            <a:endParaRPr lang="en-US"/>
          </a:p>
        </p:txBody>
      </p:sp>
      <p:sp>
        <p:nvSpPr>
          <p:cNvPr id="5" name="Footer Placeholder 4">
            <a:extLst>
              <a:ext uri="{FF2B5EF4-FFF2-40B4-BE49-F238E27FC236}">
                <a16:creationId xmlns:a16="http://schemas.microsoft.com/office/drawing/2014/main" id="{AE1FD71E-8A3F-D3D7-37AB-9990E9D7EF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D339C8-5337-FCC3-EB8D-D34211BA3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18EE32-9342-414B-B137-D6347D1C7742}" type="slidenum">
              <a:rPr lang="en-US" smtClean="0"/>
              <a:t>‹#›</a:t>
            </a:fld>
            <a:endParaRPr lang="en-US"/>
          </a:p>
        </p:txBody>
      </p:sp>
    </p:spTree>
    <p:extLst>
      <p:ext uri="{BB962C8B-B14F-4D97-AF65-F5344CB8AC3E}">
        <p14:creationId xmlns:p14="http://schemas.microsoft.com/office/powerpoint/2010/main" val="435834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890338" y="640080"/>
            <a:ext cx="3734014" cy="3566160"/>
          </a:xfrm>
          <a:prstGeom prst="rect">
            <a:avLst/>
          </a:prstGeom>
          <a:ln>
            <a:solidFill>
              <a:schemeClr val="bg1"/>
            </a:solidFill>
          </a:ln>
        </p:spPr>
        <p:txBody>
          <a:bodyPr vert="horz" lIns="91440" tIns="45720" rIns="91440" bIns="45720" rtlCol="0" anchor="b">
            <a:normAutofit/>
          </a:bodyPr>
          <a:lstStyle/>
          <a:p>
            <a:r>
              <a:rPr lang="en-US" sz="5400" dirty="0">
                <a:solidFill>
                  <a:schemeClr val="accent1"/>
                </a:solidFill>
              </a:rPr>
              <a:t>Annual Action Plan</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890339" y="4636008"/>
            <a:ext cx="3734014" cy="1572768"/>
          </a:xfrm>
          <a:prstGeom prst="rect">
            <a:avLst/>
          </a:prstGeom>
        </p:spPr>
        <p:txBody>
          <a:bodyPr vert="horz" lIns="91440" tIns="45720" rIns="91440" bIns="45720" rtlCol="0">
            <a:normAutofit/>
          </a:bodyPr>
          <a:lstStyle/>
          <a:p>
            <a:r>
              <a:rPr lang="en-US" sz="2400" dirty="0">
                <a:solidFill>
                  <a:schemeClr val="accent1"/>
                </a:solidFill>
                <a:cs typeface="+mn-cs"/>
              </a:rPr>
              <a:t>2023-2024</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6986B87F-90FA-3708-11C5-DCC1FF50EAE6}"/>
              </a:ext>
            </a:extLst>
          </p:cNvPr>
          <p:cNvPicPr>
            <a:picLocks noChangeAspect="1"/>
          </p:cNvPicPr>
          <p:nvPr/>
        </p:nvPicPr>
        <p:blipFill rotWithShape="1">
          <a:blip r:embed="rId3"/>
          <a:srcRect l="8852" r="19180"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8" name="Picture 7" descr="A picture containing text, font, graphic design, poster&#10;&#10;Description automatically generated">
            <a:extLst>
              <a:ext uri="{FF2B5EF4-FFF2-40B4-BE49-F238E27FC236}">
                <a16:creationId xmlns:a16="http://schemas.microsoft.com/office/drawing/2014/main" id="{B819A282-A1F2-DAD4-4B2A-FFB96F7C3E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813" y="210312"/>
            <a:ext cx="2813310" cy="1054610"/>
          </a:xfrm>
          <a:prstGeom prst="rect">
            <a:avLst/>
          </a:prstGeom>
        </p:spPr>
      </p:pic>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255C-E5D5-B2DC-0CB1-EE13E98A8175}"/>
              </a:ext>
            </a:extLst>
          </p:cNvPr>
          <p:cNvSpPr>
            <a:spLocks noGrp="1"/>
          </p:cNvSpPr>
          <p:nvPr>
            <p:ph type="title"/>
          </p:nvPr>
        </p:nvSpPr>
        <p:spPr>
          <a:xfrm>
            <a:off x="491628" y="187916"/>
            <a:ext cx="10862172" cy="1325563"/>
          </a:xfrm>
        </p:spPr>
        <p:txBody>
          <a:bodyPr>
            <a:normAutofit/>
          </a:bodyPr>
          <a:lstStyle/>
          <a:p>
            <a:r>
              <a:rPr lang="en-GB" b="1" dirty="0">
                <a:solidFill>
                  <a:schemeClr val="tx2"/>
                </a:solidFill>
              </a:rPr>
              <a:t>4. Heritage Actions</a:t>
            </a:r>
            <a:endParaRPr lang="en-US" b="1" dirty="0">
              <a:solidFill>
                <a:schemeClr val="tx2"/>
              </a:solidFill>
            </a:endParaRPr>
          </a:p>
        </p:txBody>
      </p:sp>
      <p:graphicFrame>
        <p:nvGraphicFramePr>
          <p:cNvPr id="4" name="Table 4">
            <a:extLst>
              <a:ext uri="{FF2B5EF4-FFF2-40B4-BE49-F238E27FC236}">
                <a16:creationId xmlns:a16="http://schemas.microsoft.com/office/drawing/2014/main" id="{6CC8C4C1-E4F1-0ECC-BAE9-9C5D9E85983E}"/>
              </a:ext>
            </a:extLst>
          </p:cNvPr>
          <p:cNvGraphicFramePr>
            <a:graphicFrameLocks noGrp="1"/>
          </p:cNvGraphicFramePr>
          <p:nvPr>
            <p:extLst>
              <p:ext uri="{D42A27DB-BD31-4B8C-83A1-F6EECF244321}">
                <p14:modId xmlns:p14="http://schemas.microsoft.com/office/powerpoint/2010/main" val="1380507541"/>
              </p:ext>
            </p:extLst>
          </p:nvPr>
        </p:nvGraphicFramePr>
        <p:xfrm>
          <a:off x="491628" y="1513479"/>
          <a:ext cx="11208744" cy="3928410"/>
        </p:xfrm>
        <a:graphic>
          <a:graphicData uri="http://schemas.openxmlformats.org/drawingml/2006/table">
            <a:tbl>
              <a:tblPr firstRow="1" bandRow="1">
                <a:tableStyleId>{5C22544A-7EE6-4342-B048-85BDC9FD1C3A}</a:tableStyleId>
              </a:tblPr>
              <a:tblGrid>
                <a:gridCol w="549232">
                  <a:extLst>
                    <a:ext uri="{9D8B030D-6E8A-4147-A177-3AD203B41FA5}">
                      <a16:colId xmlns:a16="http://schemas.microsoft.com/office/drawing/2014/main" val="3821544382"/>
                    </a:ext>
                  </a:extLst>
                </a:gridCol>
                <a:gridCol w="7801583">
                  <a:extLst>
                    <a:ext uri="{9D8B030D-6E8A-4147-A177-3AD203B41FA5}">
                      <a16:colId xmlns:a16="http://schemas.microsoft.com/office/drawing/2014/main" val="2275616052"/>
                    </a:ext>
                  </a:extLst>
                </a:gridCol>
                <a:gridCol w="1167319">
                  <a:extLst>
                    <a:ext uri="{9D8B030D-6E8A-4147-A177-3AD203B41FA5}">
                      <a16:colId xmlns:a16="http://schemas.microsoft.com/office/drawing/2014/main" val="4257863301"/>
                    </a:ext>
                  </a:extLst>
                </a:gridCol>
                <a:gridCol w="1690610">
                  <a:extLst>
                    <a:ext uri="{9D8B030D-6E8A-4147-A177-3AD203B41FA5}">
                      <a16:colId xmlns:a16="http://schemas.microsoft.com/office/drawing/2014/main" val="2118901884"/>
                    </a:ext>
                  </a:extLst>
                </a:gridCol>
              </a:tblGrid>
              <a:tr h="389860">
                <a:tc>
                  <a:txBody>
                    <a:bodyPr/>
                    <a:lstStyle/>
                    <a:p>
                      <a:endParaRPr lang="en-US"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n-GB" dirty="0"/>
                        <a:t>Project</a:t>
                      </a:r>
                      <a:endParaRPr lang="en-US"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accent1">
                        <a:lumMod val="75000"/>
                      </a:schemeClr>
                    </a:solidFill>
                  </a:tcPr>
                </a:tc>
                <a:tc>
                  <a:txBody>
                    <a:bodyPr/>
                    <a:lstStyle/>
                    <a:p>
                      <a:r>
                        <a:rPr lang="en-GB" dirty="0"/>
                        <a:t>Budget</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75000"/>
                      </a:schemeClr>
                    </a:solidFill>
                  </a:tcPr>
                </a:tc>
                <a:tc>
                  <a:txBody>
                    <a:bodyPr/>
                    <a:lstStyle/>
                    <a:p>
                      <a:r>
                        <a:rPr lang="en-GB" dirty="0"/>
                        <a:t>Completion By</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75000"/>
                      </a:schemeClr>
                    </a:solidFill>
                  </a:tcPr>
                </a:tc>
                <a:extLst>
                  <a:ext uri="{0D108BD9-81ED-4DB2-BD59-A6C34878D82A}">
                    <a16:rowId xmlns:a16="http://schemas.microsoft.com/office/drawing/2014/main" val="3512572738"/>
                  </a:ext>
                </a:extLst>
              </a:tr>
              <a:tr h="707710">
                <a:tc>
                  <a:txBody>
                    <a:bodyPr/>
                    <a:lstStyle/>
                    <a:p>
                      <a:r>
                        <a:rPr lang="en-US" dirty="0"/>
                        <a:t>4.1</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t>Maintenance </a:t>
                      </a:r>
                      <a:r>
                        <a:rPr lang="en-US" b="0" dirty="0"/>
                        <a:t>of existing buildings in Town Council ownership</a:t>
                      </a:r>
                      <a:endParaRPr lang="en-US"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r>
                        <a:rPr lang="en-US" dirty="0"/>
                        <a:t>£10,000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dirty="0"/>
                        <a:t>March 2024</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787249441"/>
                  </a:ext>
                </a:extLst>
              </a:tr>
              <a:tr h="707710">
                <a:tc>
                  <a:txBody>
                    <a:bodyPr/>
                    <a:lstStyle/>
                    <a:p>
                      <a:r>
                        <a:rPr lang="en-US" dirty="0"/>
                        <a:t>4.2</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 S Hazard  </a:t>
                      </a:r>
                      <a:r>
                        <a:rPr lang="en-US" b="0" dirty="0"/>
                        <a:t>Facilitate the transfer of T S Hazard into Town Council ownership</a:t>
                      </a:r>
                      <a:endParaRPr lang="en-US" b="1" dirty="0"/>
                    </a:p>
                    <a:p>
                      <a:endParaRPr lang="en-US"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r>
                        <a:rPr lang="en-US" dirty="0"/>
                        <a:t>£10,000 (grant)</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dirty="0"/>
                        <a:t>March 2024</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72219498"/>
                  </a:ext>
                </a:extLst>
              </a:tr>
              <a:tr h="707710">
                <a:tc>
                  <a:txBody>
                    <a:bodyPr/>
                    <a:lstStyle/>
                    <a:p>
                      <a:r>
                        <a:rPr lang="en-US" dirty="0"/>
                        <a:t>4.3</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t>Heritage Assets  </a:t>
                      </a:r>
                      <a:r>
                        <a:rPr lang="en-US" b="0" dirty="0"/>
                        <a:t>Better promotion of museums and heritage assets</a:t>
                      </a:r>
                      <a:endParaRPr lang="en-US" b="1"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r>
                        <a:rPr lang="en-US" dirty="0"/>
                        <a:t>£0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dirty="0"/>
                        <a:t>March 2024</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68196215"/>
                  </a:ext>
                </a:extLst>
              </a:tr>
              <a:tr h="707710">
                <a:tc>
                  <a:txBody>
                    <a:bodyPr/>
                    <a:lstStyle/>
                    <a:p>
                      <a:r>
                        <a:rPr lang="en-US" dirty="0"/>
                        <a:t>4.4</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t>Magna Carta </a:t>
                      </a:r>
                      <a:r>
                        <a:rPr lang="en-US" b="0" dirty="0"/>
                        <a:t>Investigate the possibility of Magna Carta touring the US</a:t>
                      </a:r>
                      <a:endParaRPr lang="en-US"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r>
                        <a:rPr lang="en-US" dirty="0"/>
                        <a:t>£0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dirty="0"/>
                        <a:t>March 2024</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322459037"/>
                  </a:ext>
                </a:extLst>
              </a:tr>
              <a:tr h="707710">
                <a:tc>
                  <a:txBody>
                    <a:bodyPr/>
                    <a:lstStyle/>
                    <a:p>
                      <a:pPr lvl="0">
                        <a:buNone/>
                      </a:pPr>
                      <a:r>
                        <a:rPr lang="en-US" dirty="0"/>
                        <a:t>4.5</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n-US" b="1" dirty="0"/>
                        <a:t>Faversham Creek </a:t>
                      </a:r>
                      <a:r>
                        <a:rPr lang="en-US" b="0" dirty="0"/>
                        <a:t>continue to campaign for an opening bridge</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lvl="0">
                        <a:buNone/>
                      </a:pPr>
                      <a:r>
                        <a:rPr lang="en-US" dirty="0"/>
                        <a:t>£1,000</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lvl="0">
                        <a:buNone/>
                      </a:pPr>
                      <a:r>
                        <a:rPr lang="en-US" dirty="0"/>
                        <a:t>March 2024</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4942437"/>
                  </a:ext>
                </a:extLst>
              </a:tr>
            </a:tbl>
          </a:graphicData>
        </a:graphic>
      </p:graphicFrame>
    </p:spTree>
    <p:extLst>
      <p:ext uri="{BB962C8B-B14F-4D97-AF65-F5344CB8AC3E}">
        <p14:creationId xmlns:p14="http://schemas.microsoft.com/office/powerpoint/2010/main" val="558045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255C-E5D5-B2DC-0CB1-EE13E98A8175}"/>
              </a:ext>
            </a:extLst>
          </p:cNvPr>
          <p:cNvSpPr>
            <a:spLocks noGrp="1"/>
          </p:cNvSpPr>
          <p:nvPr>
            <p:ph type="title"/>
          </p:nvPr>
        </p:nvSpPr>
        <p:spPr>
          <a:xfrm>
            <a:off x="491628" y="187916"/>
            <a:ext cx="10862172" cy="1325563"/>
          </a:xfrm>
        </p:spPr>
        <p:txBody>
          <a:bodyPr>
            <a:normAutofit/>
          </a:bodyPr>
          <a:lstStyle/>
          <a:p>
            <a:r>
              <a:rPr lang="en-GB" b="1" dirty="0">
                <a:solidFill>
                  <a:schemeClr val="tx2"/>
                </a:solidFill>
              </a:rPr>
              <a:t>5. Policy &amp; Resources/Governance Actions</a:t>
            </a:r>
            <a:endParaRPr lang="en-US" b="1" dirty="0">
              <a:solidFill>
                <a:schemeClr val="tx2"/>
              </a:solidFill>
            </a:endParaRPr>
          </a:p>
        </p:txBody>
      </p:sp>
      <p:graphicFrame>
        <p:nvGraphicFramePr>
          <p:cNvPr id="4" name="Table 4">
            <a:extLst>
              <a:ext uri="{FF2B5EF4-FFF2-40B4-BE49-F238E27FC236}">
                <a16:creationId xmlns:a16="http://schemas.microsoft.com/office/drawing/2014/main" id="{6CC8C4C1-E4F1-0ECC-BAE9-9C5D9E85983E}"/>
              </a:ext>
            </a:extLst>
          </p:cNvPr>
          <p:cNvGraphicFramePr>
            <a:graphicFrameLocks noGrp="1"/>
          </p:cNvGraphicFramePr>
          <p:nvPr>
            <p:extLst>
              <p:ext uri="{D42A27DB-BD31-4B8C-83A1-F6EECF244321}">
                <p14:modId xmlns:p14="http://schemas.microsoft.com/office/powerpoint/2010/main" val="3125329019"/>
              </p:ext>
            </p:extLst>
          </p:nvPr>
        </p:nvGraphicFramePr>
        <p:xfrm>
          <a:off x="491628" y="1523207"/>
          <a:ext cx="11208744" cy="3928410"/>
        </p:xfrm>
        <a:graphic>
          <a:graphicData uri="http://schemas.openxmlformats.org/drawingml/2006/table">
            <a:tbl>
              <a:tblPr firstRow="1" bandRow="1">
                <a:tableStyleId>{5C22544A-7EE6-4342-B048-85BDC9FD1C3A}</a:tableStyleId>
              </a:tblPr>
              <a:tblGrid>
                <a:gridCol w="549232">
                  <a:extLst>
                    <a:ext uri="{9D8B030D-6E8A-4147-A177-3AD203B41FA5}">
                      <a16:colId xmlns:a16="http://schemas.microsoft.com/office/drawing/2014/main" val="3821544382"/>
                    </a:ext>
                  </a:extLst>
                </a:gridCol>
                <a:gridCol w="7675123">
                  <a:extLst>
                    <a:ext uri="{9D8B030D-6E8A-4147-A177-3AD203B41FA5}">
                      <a16:colId xmlns:a16="http://schemas.microsoft.com/office/drawing/2014/main" val="2275616052"/>
                    </a:ext>
                  </a:extLst>
                </a:gridCol>
                <a:gridCol w="1196502">
                  <a:extLst>
                    <a:ext uri="{9D8B030D-6E8A-4147-A177-3AD203B41FA5}">
                      <a16:colId xmlns:a16="http://schemas.microsoft.com/office/drawing/2014/main" val="4257863301"/>
                    </a:ext>
                  </a:extLst>
                </a:gridCol>
                <a:gridCol w="1787887">
                  <a:extLst>
                    <a:ext uri="{9D8B030D-6E8A-4147-A177-3AD203B41FA5}">
                      <a16:colId xmlns:a16="http://schemas.microsoft.com/office/drawing/2014/main" val="2118901884"/>
                    </a:ext>
                  </a:extLst>
                </a:gridCol>
              </a:tblGrid>
              <a:tr h="389860">
                <a:tc>
                  <a:txBody>
                    <a:bodyPr/>
                    <a:lstStyle/>
                    <a:p>
                      <a:endParaRPr lang="en-US"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n-GB" dirty="0"/>
                        <a:t>Project</a:t>
                      </a:r>
                      <a:endParaRPr lang="en-US"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accent1">
                        <a:lumMod val="75000"/>
                      </a:schemeClr>
                    </a:solidFill>
                  </a:tcPr>
                </a:tc>
                <a:tc>
                  <a:txBody>
                    <a:bodyPr/>
                    <a:lstStyle/>
                    <a:p>
                      <a:r>
                        <a:rPr lang="en-GB" dirty="0"/>
                        <a:t>Budget</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75000"/>
                      </a:schemeClr>
                    </a:solidFill>
                  </a:tcPr>
                </a:tc>
                <a:tc>
                  <a:txBody>
                    <a:bodyPr/>
                    <a:lstStyle/>
                    <a:p>
                      <a:r>
                        <a:rPr lang="en-GB" dirty="0"/>
                        <a:t>Completion By</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75000"/>
                      </a:schemeClr>
                    </a:solidFill>
                  </a:tcPr>
                </a:tc>
                <a:extLst>
                  <a:ext uri="{0D108BD9-81ED-4DB2-BD59-A6C34878D82A}">
                    <a16:rowId xmlns:a16="http://schemas.microsoft.com/office/drawing/2014/main" val="3512572738"/>
                  </a:ext>
                </a:extLst>
              </a:tr>
              <a:tr h="707710">
                <a:tc>
                  <a:txBody>
                    <a:bodyPr/>
                    <a:lstStyle/>
                    <a:p>
                      <a:r>
                        <a:rPr lang="en-US" dirty="0"/>
                        <a:t>5.1</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t>Income </a:t>
                      </a:r>
                      <a:r>
                        <a:rPr lang="en-US" b="0" dirty="0"/>
                        <a:t>Explore opportunities to increase income</a:t>
                      </a:r>
                      <a:endParaRPr lang="en-US"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r>
                        <a:rPr lang="en-US" dirty="0"/>
                        <a:t>£0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dirty="0"/>
                        <a:t>January 2024</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787249441"/>
                  </a:ext>
                </a:extLst>
              </a:tr>
              <a:tr h="707710">
                <a:tc>
                  <a:txBody>
                    <a:bodyPr/>
                    <a:lstStyle/>
                    <a:p>
                      <a:r>
                        <a:rPr lang="en-US" dirty="0"/>
                        <a:t>5.2</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t>Local Council Award Scheme </a:t>
                      </a:r>
                      <a:r>
                        <a:rPr lang="en-US" b="0" dirty="0"/>
                        <a:t> Re-apply for Quality Gold Status</a:t>
                      </a:r>
                      <a:endParaRPr lang="en-US" b="1"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r>
                        <a:rPr lang="en-US" dirty="0"/>
                        <a:t>£500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dirty="0"/>
                        <a:t>March 2024</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72219498"/>
                  </a:ext>
                </a:extLst>
              </a:tr>
              <a:tr h="707710">
                <a:tc>
                  <a:txBody>
                    <a:bodyPr/>
                    <a:lstStyle/>
                    <a:p>
                      <a:r>
                        <a:rPr lang="en-US" dirty="0"/>
                        <a:t>5.3</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err="1"/>
                        <a:t>Neighbourhood</a:t>
                      </a:r>
                      <a:r>
                        <a:rPr lang="en-US" b="1" dirty="0"/>
                        <a:t> Plan </a:t>
                      </a:r>
                      <a:r>
                        <a:rPr lang="en-US" b="0" dirty="0"/>
                        <a:t>Successful at referendum</a:t>
                      </a:r>
                      <a:endParaRPr lang="en-US" b="1"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r>
                        <a:rPr lang="en-US" dirty="0"/>
                        <a:t>£10,000</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r>
                        <a:rPr lang="en-US" dirty="0"/>
                        <a:t>December 2023</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8196215"/>
                  </a:ext>
                </a:extLst>
              </a:tr>
              <a:tr h="707710">
                <a:tc>
                  <a:txBody>
                    <a:bodyPr/>
                    <a:lstStyle/>
                    <a:p>
                      <a:r>
                        <a:rPr lang="en-US" dirty="0"/>
                        <a:t>5.4</a:t>
                      </a: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n-US" b="1" dirty="0"/>
                        <a:t>Allotments </a:t>
                      </a:r>
                      <a:r>
                        <a:rPr lang="en-US" b="0" dirty="0"/>
                        <a:t>Complete the transfer of Perry Court allotments</a:t>
                      </a:r>
                      <a:endParaRPr lang="en-US" b="1"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lvl="0">
                        <a:buNone/>
                      </a:pPr>
                      <a:r>
                        <a:rPr lang="en-US" dirty="0"/>
                        <a:t>£10,000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dirty="0"/>
                        <a:t>December 2023</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322459037"/>
                  </a:ext>
                </a:extLst>
              </a:tr>
              <a:tr h="707710">
                <a:tc>
                  <a:txBody>
                    <a:bodyPr/>
                    <a:lstStyle/>
                    <a:p>
                      <a:pPr lvl="0">
                        <a:buNone/>
                      </a:pPr>
                      <a:r>
                        <a:rPr lang="en-US" dirty="0"/>
                        <a:t>5.5</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n-US" b="1" dirty="0"/>
                        <a:t>Community Engagement </a:t>
                      </a:r>
                      <a:r>
                        <a:rPr lang="en-US" b="0" dirty="0"/>
                        <a:t>Host events and workshops with the community to explain the tiers of local government and FTC budget proposals</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n-US" dirty="0"/>
                        <a:t>£500</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n-US" dirty="0"/>
                        <a:t>January 2024</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4942437"/>
                  </a:ext>
                </a:extLst>
              </a:tr>
            </a:tbl>
          </a:graphicData>
        </a:graphic>
      </p:graphicFrame>
    </p:spTree>
    <p:extLst>
      <p:ext uri="{BB962C8B-B14F-4D97-AF65-F5344CB8AC3E}">
        <p14:creationId xmlns:p14="http://schemas.microsoft.com/office/powerpoint/2010/main" val="3704103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B907E-AB9A-F61E-6A46-2A7641E12237}"/>
              </a:ext>
            </a:extLst>
          </p:cNvPr>
          <p:cNvSpPr>
            <a:spLocks noGrp="1"/>
          </p:cNvSpPr>
          <p:nvPr>
            <p:ph type="title"/>
          </p:nvPr>
        </p:nvSpPr>
        <p:spPr>
          <a:xfrm>
            <a:off x="838200" y="620742"/>
            <a:ext cx="10515600" cy="1325563"/>
          </a:xfrm>
        </p:spPr>
        <p:txBody>
          <a:bodyPr>
            <a:normAutofit/>
          </a:bodyPr>
          <a:lstStyle/>
          <a:p>
            <a:r>
              <a:rPr lang="en-GB" sz="1400" b="1" dirty="0">
                <a:solidFill>
                  <a:srgbClr val="FFFFFF"/>
                </a:solidFill>
              </a:rPr>
              <a:t>Version: 001-24.06.23</a:t>
            </a:r>
          </a:p>
        </p:txBody>
      </p:sp>
      <p:cxnSp>
        <p:nvCxnSpPr>
          <p:cNvPr id="12"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56EC77F-5700-5DC5-10D3-ED9A0B3E2E74}"/>
              </a:ext>
            </a:extLst>
          </p:cNvPr>
          <p:cNvSpPr>
            <a:spLocks noGrp="1"/>
          </p:cNvSpPr>
          <p:nvPr>
            <p:ph sz="half" idx="1"/>
          </p:nvPr>
        </p:nvSpPr>
        <p:spPr>
          <a:xfrm>
            <a:off x="838200" y="2266345"/>
            <a:ext cx="5097780" cy="3910617"/>
          </a:xfrm>
        </p:spPr>
        <p:txBody>
          <a:bodyPr>
            <a:normAutofit/>
          </a:bodyPr>
          <a:lstStyle/>
          <a:p>
            <a:pPr marL="0" indent="0" algn="l" rtl="0" fontAlgn="base">
              <a:lnSpc>
                <a:spcPct val="160000"/>
              </a:lnSpc>
              <a:buNone/>
            </a:pPr>
            <a:endParaRPr lang="en-US" sz="2500" b="0" i="0" dirty="0">
              <a:effectLst/>
              <a:latin typeface="Arial" panose="020B0604020202020204" pitchFamily="34" charset="0"/>
              <a:cs typeface="Arial" panose="020B0604020202020204" pitchFamily="34" charset="0"/>
            </a:endParaRPr>
          </a:p>
          <a:p>
            <a:pPr marL="0" indent="0">
              <a:buNone/>
            </a:pPr>
            <a:r>
              <a:rPr lang="en-GB" sz="2400" dirty="0">
                <a:solidFill>
                  <a:srgbClr val="FFFFFF"/>
                </a:solidFill>
              </a:rPr>
              <a:t> </a:t>
            </a:r>
          </a:p>
          <a:p>
            <a:pPr marL="0" indent="0">
              <a:buNone/>
            </a:pPr>
            <a:endParaRPr lang="en-GB" sz="2400" dirty="0">
              <a:solidFill>
                <a:srgbClr val="FFFFFF"/>
              </a:solidFill>
            </a:endParaRPr>
          </a:p>
        </p:txBody>
      </p:sp>
      <p:pic>
        <p:nvPicPr>
          <p:cNvPr id="6" name="Content Placeholder 5">
            <a:extLst>
              <a:ext uri="{FF2B5EF4-FFF2-40B4-BE49-F238E27FC236}">
                <a16:creationId xmlns:a16="http://schemas.microsoft.com/office/drawing/2014/main" id="{546737F1-C2EE-3322-C2CB-EEF014D3CDD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89345" y="5182648"/>
            <a:ext cx="2813310" cy="1054610"/>
          </a:xfrm>
        </p:spPr>
      </p:pic>
    </p:spTree>
    <p:extLst>
      <p:ext uri="{BB962C8B-B14F-4D97-AF65-F5344CB8AC3E}">
        <p14:creationId xmlns:p14="http://schemas.microsoft.com/office/powerpoint/2010/main" val="25220376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B907E-AB9A-F61E-6A46-2A7641E12237}"/>
              </a:ext>
            </a:extLst>
          </p:cNvPr>
          <p:cNvSpPr>
            <a:spLocks noGrp="1"/>
          </p:cNvSpPr>
          <p:nvPr>
            <p:ph type="title"/>
          </p:nvPr>
        </p:nvSpPr>
        <p:spPr>
          <a:xfrm>
            <a:off x="838200" y="620742"/>
            <a:ext cx="10515600" cy="1325563"/>
          </a:xfrm>
        </p:spPr>
        <p:txBody>
          <a:bodyPr>
            <a:normAutofit/>
          </a:bodyPr>
          <a:lstStyle/>
          <a:p>
            <a:r>
              <a:rPr lang="en-GB" b="1" dirty="0">
                <a:solidFill>
                  <a:srgbClr val="FFFFFF"/>
                </a:solidFill>
              </a:rPr>
              <a:t>Annual Action Plan 2023-2024</a:t>
            </a:r>
          </a:p>
        </p:txBody>
      </p:sp>
      <p:cxnSp>
        <p:nvCxnSpPr>
          <p:cNvPr id="12"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56EC77F-5700-5DC5-10D3-ED9A0B3E2E74}"/>
              </a:ext>
            </a:extLst>
          </p:cNvPr>
          <p:cNvSpPr>
            <a:spLocks noGrp="1"/>
          </p:cNvSpPr>
          <p:nvPr>
            <p:ph sz="half" idx="1"/>
          </p:nvPr>
        </p:nvSpPr>
        <p:spPr>
          <a:xfrm>
            <a:off x="817606" y="2266345"/>
            <a:ext cx="5118374" cy="3200104"/>
          </a:xfrm>
        </p:spPr>
        <p:txBody>
          <a:bodyPr vert="horz" lIns="91440" tIns="45720" rIns="91440" bIns="45720" rtlCol="0" anchor="t">
            <a:normAutofit fontScale="47500" lnSpcReduction="20000"/>
          </a:bodyPr>
          <a:lstStyle/>
          <a:p>
            <a:pPr marL="0" indent="0" algn="l" rtl="0" fontAlgn="base">
              <a:lnSpc>
                <a:spcPct val="160000"/>
              </a:lnSpc>
              <a:buNone/>
            </a:pPr>
            <a:r>
              <a:rPr lang="en-US" sz="2500" dirty="0">
                <a:latin typeface="Arial"/>
                <a:cs typeface="Arial"/>
              </a:rPr>
              <a:t>This document is an agreed summary of priority items for the current financial year and should be read alongside Faversham Town Council's Five Year Strategic Plan</a:t>
            </a:r>
            <a:r>
              <a:rPr lang="en-US" sz="2500" b="0" i="0" dirty="0">
                <a:effectLst/>
                <a:latin typeface="Arial"/>
                <a:cs typeface="Arial"/>
              </a:rPr>
              <a:t>. </a:t>
            </a:r>
            <a:endParaRPr lang="en-US"/>
          </a:p>
          <a:p>
            <a:pPr marL="0" indent="0" fontAlgn="base">
              <a:lnSpc>
                <a:spcPct val="160000"/>
              </a:lnSpc>
              <a:buNone/>
            </a:pPr>
            <a:r>
              <a:rPr lang="en-US" sz="2500">
                <a:latin typeface="Arial"/>
                <a:cs typeface="Arial"/>
              </a:rPr>
              <a:t>It is a ‘live’ document which the Town Council will update, </a:t>
            </a:r>
            <a:r>
              <a:rPr lang="en-US" sz="2500" dirty="0">
                <a:latin typeface="Arial"/>
                <a:cs typeface="Arial"/>
              </a:rPr>
              <a:t>enabling it to track and monitor its progress in delivering specific actions. The Plan and monitoring reports will be publicly available so residents will be able to judge the Council's progress.  </a:t>
            </a:r>
            <a:endParaRPr lang="en-US" sz="2500" b="0" i="0" dirty="0">
              <a:effectLst/>
              <a:latin typeface="Arial"/>
              <a:cs typeface="Arial"/>
            </a:endParaRPr>
          </a:p>
          <a:p>
            <a:pPr marL="0" indent="0" algn="l" rtl="0" fontAlgn="base">
              <a:lnSpc>
                <a:spcPct val="160000"/>
              </a:lnSpc>
              <a:buNone/>
            </a:pPr>
            <a:endParaRPr lang="en-US" sz="2500" b="0" i="0" dirty="0">
              <a:effectLst/>
              <a:latin typeface="Arial" panose="020B0604020202020204" pitchFamily="34" charset="0"/>
              <a:cs typeface="Arial" panose="020B0604020202020204" pitchFamily="34" charset="0"/>
            </a:endParaRPr>
          </a:p>
          <a:p>
            <a:pPr marL="0" indent="0">
              <a:buNone/>
            </a:pPr>
            <a:r>
              <a:rPr lang="en-GB" sz="2400" dirty="0">
                <a:solidFill>
                  <a:srgbClr val="FFFFFF"/>
                </a:solidFill>
              </a:rPr>
              <a:t> </a:t>
            </a:r>
          </a:p>
          <a:p>
            <a:pPr marL="0" indent="0">
              <a:buNone/>
            </a:pPr>
            <a:endParaRPr lang="en-GB" sz="2400" dirty="0">
              <a:solidFill>
                <a:srgbClr val="FFFFFF"/>
              </a:solidFill>
            </a:endParaRPr>
          </a:p>
        </p:txBody>
      </p:sp>
      <p:sp>
        <p:nvSpPr>
          <p:cNvPr id="4" name="Content Placeholder 3">
            <a:extLst>
              <a:ext uri="{FF2B5EF4-FFF2-40B4-BE49-F238E27FC236}">
                <a16:creationId xmlns:a16="http://schemas.microsoft.com/office/drawing/2014/main" id="{631671FA-8420-1DED-24F7-F00618E3E2F9}"/>
              </a:ext>
            </a:extLst>
          </p:cNvPr>
          <p:cNvSpPr>
            <a:spLocks noGrp="1"/>
          </p:cNvSpPr>
          <p:nvPr>
            <p:ph sz="half" idx="2"/>
          </p:nvPr>
        </p:nvSpPr>
        <p:spPr>
          <a:xfrm>
            <a:off x="6256020" y="2266345"/>
            <a:ext cx="5097780" cy="3910618"/>
          </a:xfrm>
        </p:spPr>
        <p:txBody>
          <a:bodyPr>
            <a:normAutofit fontScale="47500" lnSpcReduction="20000"/>
          </a:bodyPr>
          <a:lstStyle/>
          <a:p>
            <a:pPr marL="0" indent="0" fontAlgn="base">
              <a:lnSpc>
                <a:spcPct val="160000"/>
              </a:lnSpc>
              <a:buNone/>
            </a:pPr>
            <a:r>
              <a:rPr lang="en-US" sz="2500" dirty="0">
                <a:latin typeface="Arial" panose="020B0604020202020204" pitchFamily="34" charset="0"/>
                <a:cs typeface="Arial" panose="020B0604020202020204" pitchFamily="34" charset="0"/>
              </a:rPr>
              <a:t>Evaluating progress against the list of activities will be the responsibility of the Policy and Resources Committee. The Committee will ensure that each element of the Action Plan is considered and, where further work is needed, or there are any blockages to progress, appropriate action is taken. </a:t>
            </a:r>
          </a:p>
          <a:p>
            <a:pPr marL="0" indent="0" fontAlgn="base">
              <a:lnSpc>
                <a:spcPct val="160000"/>
              </a:lnSpc>
              <a:buNone/>
            </a:pPr>
            <a:r>
              <a:rPr lang="en-US" sz="2500" dirty="0">
                <a:latin typeface="Arial" panose="020B0604020202020204" pitchFamily="34" charset="0"/>
                <a:cs typeface="Arial" panose="020B0604020202020204" pitchFamily="34" charset="0"/>
              </a:rPr>
              <a:t>The Strategic Plan will be reviewed each September, prior to budget setting, to keep the document relevant and up-to-date.  </a:t>
            </a:r>
          </a:p>
          <a:p>
            <a:pPr marL="0" indent="0" algn="r" fontAlgn="base">
              <a:lnSpc>
                <a:spcPct val="160000"/>
              </a:lnSpc>
              <a:buNone/>
            </a:pPr>
            <a:r>
              <a:rPr lang="en-US" sz="2500" b="1" dirty="0">
                <a:latin typeface="Arial" panose="020B0604020202020204" pitchFamily="34" charset="0"/>
                <a:cs typeface="Arial" panose="020B0604020202020204" pitchFamily="34" charset="0"/>
              </a:rPr>
              <a:t>The Mayor of Faversham, Cllr Trevor Martin</a:t>
            </a:r>
            <a:br>
              <a:rPr lang="en-US" sz="2500" b="1" dirty="0">
                <a:latin typeface="Arial" panose="020B0604020202020204" pitchFamily="34" charset="0"/>
                <a:cs typeface="Arial" panose="020B0604020202020204" pitchFamily="34" charset="0"/>
              </a:rPr>
            </a:br>
            <a:r>
              <a:rPr lang="en-US" sz="2500" b="1" dirty="0">
                <a:latin typeface="Arial" panose="020B0604020202020204" pitchFamily="34" charset="0"/>
                <a:cs typeface="Arial" panose="020B0604020202020204" pitchFamily="34" charset="0"/>
              </a:rPr>
              <a:t>September 2023 </a:t>
            </a:r>
          </a:p>
          <a:p>
            <a:pPr marL="0" indent="0">
              <a:buNone/>
            </a:pPr>
            <a:endParaRPr lang="en-GB" sz="2400" dirty="0">
              <a:solidFill>
                <a:srgbClr val="FFFFFF"/>
              </a:solidFill>
            </a:endParaRPr>
          </a:p>
        </p:txBody>
      </p:sp>
    </p:spTree>
    <p:extLst>
      <p:ext uri="{BB962C8B-B14F-4D97-AF65-F5344CB8AC3E}">
        <p14:creationId xmlns:p14="http://schemas.microsoft.com/office/powerpoint/2010/main" val="404035604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82EB0-D012-DC95-FEB5-8C5E27BF6FB6}"/>
              </a:ext>
            </a:extLst>
          </p:cNvPr>
          <p:cNvSpPr>
            <a:spLocks noGrp="1"/>
          </p:cNvSpPr>
          <p:nvPr>
            <p:ph type="title"/>
          </p:nvPr>
        </p:nvSpPr>
        <p:spPr/>
        <p:txBody>
          <a:bodyPr/>
          <a:lstStyle/>
          <a:p>
            <a:r>
              <a:rPr lang="en-GB" b="1" dirty="0"/>
              <a:t>Committees</a:t>
            </a:r>
          </a:p>
        </p:txBody>
      </p:sp>
      <p:graphicFrame>
        <p:nvGraphicFramePr>
          <p:cNvPr id="9" name="Content Placeholder 2">
            <a:extLst>
              <a:ext uri="{FF2B5EF4-FFF2-40B4-BE49-F238E27FC236}">
                <a16:creationId xmlns:a16="http://schemas.microsoft.com/office/drawing/2014/main" id="{2FD6D66A-329D-E9AA-4769-B7ED201F9EA4}"/>
              </a:ext>
            </a:extLst>
          </p:cNvPr>
          <p:cNvGraphicFramePr>
            <a:graphicFrameLocks noGrp="1"/>
          </p:cNvGraphicFramePr>
          <p:nvPr>
            <p:ph idx="1"/>
            <p:extLst>
              <p:ext uri="{D42A27DB-BD31-4B8C-83A1-F6EECF244321}">
                <p14:modId xmlns:p14="http://schemas.microsoft.com/office/powerpoint/2010/main" val="344598118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7100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26B456-B229-17CF-3311-23E5747C5605}"/>
              </a:ext>
            </a:extLst>
          </p:cNvPr>
          <p:cNvSpPr>
            <a:spLocks noGrp="1"/>
          </p:cNvSpPr>
          <p:nvPr>
            <p:ph type="title"/>
          </p:nvPr>
        </p:nvSpPr>
        <p:spPr>
          <a:xfrm>
            <a:off x="838200" y="2957666"/>
            <a:ext cx="10515595" cy="1499852"/>
          </a:xfrm>
        </p:spPr>
        <p:txBody>
          <a:bodyPr anchor="b">
            <a:normAutofit/>
          </a:bodyPr>
          <a:lstStyle/>
          <a:p>
            <a:pPr algn="ctr"/>
            <a:r>
              <a:rPr lang="en-GB" sz="4000" b="1" dirty="0"/>
              <a:t>Working Groups</a:t>
            </a:r>
            <a:br>
              <a:rPr lang="en-GB" sz="4000" b="1" dirty="0"/>
            </a:br>
            <a:endParaRPr lang="en-GB" sz="4000" b="1" dirty="0"/>
          </a:p>
        </p:txBody>
      </p:sp>
      <p:pic>
        <p:nvPicPr>
          <p:cNvPr id="5" name="Graphic 4" descr="Bank with solid fill">
            <a:extLst>
              <a:ext uri="{FF2B5EF4-FFF2-40B4-BE49-F238E27FC236}">
                <a16:creationId xmlns:a16="http://schemas.microsoft.com/office/drawing/2014/main" id="{600502AD-2BEE-F3AE-7063-C475A8FE7B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6098" y="552354"/>
            <a:ext cx="2240384" cy="2240384"/>
          </a:xfrm>
          <a:prstGeom prst="rect">
            <a:avLst/>
          </a:prstGeom>
        </p:spPr>
      </p:pic>
      <p:pic>
        <p:nvPicPr>
          <p:cNvPr id="7" name="Graphic 6" descr="Child with balloon with solid fill">
            <a:extLst>
              <a:ext uri="{FF2B5EF4-FFF2-40B4-BE49-F238E27FC236}">
                <a16:creationId xmlns:a16="http://schemas.microsoft.com/office/drawing/2014/main" id="{067C172A-C2FE-77D4-8158-F7B9F3C2F7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93536" y="552354"/>
            <a:ext cx="2240384" cy="2240384"/>
          </a:xfrm>
          <a:prstGeom prst="rect">
            <a:avLst/>
          </a:prstGeom>
        </p:spPr>
      </p:pic>
      <p:pic>
        <p:nvPicPr>
          <p:cNvPr id="11" name="Graphic 10" descr="Neighborhood with solid fill">
            <a:extLst>
              <a:ext uri="{FF2B5EF4-FFF2-40B4-BE49-F238E27FC236}">
                <a16:creationId xmlns:a16="http://schemas.microsoft.com/office/drawing/2014/main" id="{44A29E5F-4442-CF32-82B4-30780E035E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80974" y="552354"/>
            <a:ext cx="2240384" cy="2240384"/>
          </a:xfrm>
          <a:prstGeom prst="rect">
            <a:avLst/>
          </a:prstGeom>
        </p:spPr>
      </p:pic>
      <p:pic>
        <p:nvPicPr>
          <p:cNvPr id="17" name="Graphic 16" descr="Canoe with solid fill">
            <a:extLst>
              <a:ext uri="{FF2B5EF4-FFF2-40B4-BE49-F238E27FC236}">
                <a16:creationId xmlns:a16="http://schemas.microsoft.com/office/drawing/2014/main" id="{7FE53D36-97DC-ECCA-11A1-A1F6D832BD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68412" y="552354"/>
            <a:ext cx="2240384" cy="2240384"/>
          </a:xfrm>
          <a:prstGeom prst="rect">
            <a:avLst/>
          </a:prstGeom>
        </p:spPr>
      </p:pic>
      <p:pic>
        <p:nvPicPr>
          <p:cNvPr id="6" name="Graphic 5" descr="Universal access with solid fill">
            <a:extLst>
              <a:ext uri="{FF2B5EF4-FFF2-40B4-BE49-F238E27FC236}">
                <a16:creationId xmlns:a16="http://schemas.microsoft.com/office/drawing/2014/main" id="{F2405B37-1D77-7F76-BA69-E372FB58A76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55851" y="552354"/>
            <a:ext cx="2240384" cy="2240384"/>
          </a:xfrm>
          <a:prstGeom prst="rect">
            <a:avLst/>
          </a:prstGeom>
        </p:spPr>
      </p:pic>
      <p:sp>
        <p:nvSpPr>
          <p:cNvPr id="3" name="Content Placeholder 2">
            <a:extLst>
              <a:ext uri="{FF2B5EF4-FFF2-40B4-BE49-F238E27FC236}">
                <a16:creationId xmlns:a16="http://schemas.microsoft.com/office/drawing/2014/main" id="{D31AE2F1-501F-B092-37B3-EB4BC2E29C21}"/>
              </a:ext>
            </a:extLst>
          </p:cNvPr>
          <p:cNvSpPr>
            <a:spLocks noGrp="1"/>
          </p:cNvSpPr>
          <p:nvPr>
            <p:ph idx="1"/>
          </p:nvPr>
        </p:nvSpPr>
        <p:spPr>
          <a:xfrm>
            <a:off x="838200" y="4250453"/>
            <a:ext cx="10515595" cy="1871850"/>
          </a:xfrm>
        </p:spPr>
        <p:txBody>
          <a:bodyPr>
            <a:normAutofit/>
          </a:bodyPr>
          <a:lstStyle/>
          <a:p>
            <a:pPr algn="ctr"/>
            <a:r>
              <a:rPr lang="en-GB" sz="1400" dirty="0"/>
              <a:t>Heritage</a:t>
            </a:r>
          </a:p>
          <a:p>
            <a:pPr algn="ctr"/>
            <a:r>
              <a:rPr lang="en-GB" sz="1400" dirty="0"/>
              <a:t>Youth</a:t>
            </a:r>
          </a:p>
          <a:p>
            <a:pPr algn="ctr"/>
            <a:r>
              <a:rPr lang="en-GB" sz="1400" dirty="0"/>
              <a:t>Neighbourhood Plan</a:t>
            </a:r>
          </a:p>
          <a:p>
            <a:pPr algn="ctr"/>
            <a:r>
              <a:rPr lang="en-GB" sz="1400" dirty="0"/>
              <a:t>Faversham Creek</a:t>
            </a:r>
          </a:p>
          <a:p>
            <a:pPr algn="ctr"/>
            <a:r>
              <a:rPr lang="en-GB" sz="1400" dirty="0"/>
              <a:t>Equality, Diversity &amp; Inclusion</a:t>
            </a:r>
          </a:p>
        </p:txBody>
      </p:sp>
    </p:spTree>
    <p:extLst>
      <p:ext uri="{BB962C8B-B14F-4D97-AF65-F5344CB8AC3E}">
        <p14:creationId xmlns:p14="http://schemas.microsoft.com/office/powerpoint/2010/main" val="304519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30A50-9788-0B5B-5502-FCE7A0DFDC72}"/>
              </a:ext>
            </a:extLst>
          </p:cNvPr>
          <p:cNvSpPr>
            <a:spLocks noGrp="1"/>
          </p:cNvSpPr>
          <p:nvPr>
            <p:ph type="title"/>
          </p:nvPr>
        </p:nvSpPr>
        <p:spPr>
          <a:xfrm>
            <a:off x="838200" y="108172"/>
            <a:ext cx="10515600" cy="1325563"/>
          </a:xfrm>
        </p:spPr>
        <p:txBody>
          <a:bodyPr/>
          <a:lstStyle/>
          <a:p>
            <a:r>
              <a:rPr lang="en-GB" b="1" dirty="0"/>
              <a:t>Strategic Documents</a:t>
            </a:r>
            <a:endParaRPr lang="en-US" b="1" dirty="0"/>
          </a:p>
        </p:txBody>
      </p:sp>
      <p:sp>
        <p:nvSpPr>
          <p:cNvPr id="3" name="Content Placeholder 2">
            <a:extLst>
              <a:ext uri="{FF2B5EF4-FFF2-40B4-BE49-F238E27FC236}">
                <a16:creationId xmlns:a16="http://schemas.microsoft.com/office/drawing/2014/main" id="{A7D106DA-B843-E332-6760-1AD0A45DFD15}"/>
              </a:ext>
            </a:extLst>
          </p:cNvPr>
          <p:cNvSpPr>
            <a:spLocks noGrp="1"/>
          </p:cNvSpPr>
          <p:nvPr>
            <p:ph idx="1"/>
          </p:nvPr>
        </p:nvSpPr>
        <p:spPr>
          <a:xfrm>
            <a:off x="2038906" y="1326026"/>
            <a:ext cx="8114188" cy="443873"/>
          </a:xfrm>
        </p:spPr>
        <p:txBody>
          <a:bodyPr vert="horz" lIns="91440" tIns="45720" rIns="91440" bIns="45720" rtlCol="0" anchor="t">
            <a:normAutofit fontScale="77500" lnSpcReduction="20000"/>
          </a:bodyPr>
          <a:lstStyle/>
          <a:p>
            <a:pPr marL="0" indent="0">
              <a:buNone/>
            </a:pPr>
            <a:r>
              <a:rPr lang="en-GB" dirty="0">
                <a:ea typeface="Calibri"/>
                <a:cs typeface="Calibri"/>
              </a:rPr>
              <a:t>Where the Annual Action Plan sits within our strategic documents</a:t>
            </a:r>
          </a:p>
        </p:txBody>
      </p:sp>
      <p:sp>
        <p:nvSpPr>
          <p:cNvPr id="5" name="Rectangle: Rounded Corners 4">
            <a:extLst>
              <a:ext uri="{FF2B5EF4-FFF2-40B4-BE49-F238E27FC236}">
                <a16:creationId xmlns:a16="http://schemas.microsoft.com/office/drawing/2014/main" id="{52059C56-40EC-C5B9-8D18-2192A075F95C}"/>
              </a:ext>
            </a:extLst>
          </p:cNvPr>
          <p:cNvSpPr/>
          <p:nvPr/>
        </p:nvSpPr>
        <p:spPr>
          <a:xfrm>
            <a:off x="2161494" y="2936449"/>
            <a:ext cx="3522379" cy="6645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Medium Term Financial Plan</a:t>
            </a:r>
            <a:endParaRPr lang="en-US" dirty="0"/>
          </a:p>
        </p:txBody>
      </p:sp>
      <p:sp>
        <p:nvSpPr>
          <p:cNvPr id="6" name="Rectangle: Rounded Corners 5">
            <a:extLst>
              <a:ext uri="{FF2B5EF4-FFF2-40B4-BE49-F238E27FC236}">
                <a16:creationId xmlns:a16="http://schemas.microsoft.com/office/drawing/2014/main" id="{71BC5F60-F1F6-C920-AE85-B59191A045FA}"/>
              </a:ext>
            </a:extLst>
          </p:cNvPr>
          <p:cNvSpPr/>
          <p:nvPr/>
        </p:nvSpPr>
        <p:spPr>
          <a:xfrm>
            <a:off x="4009246" y="3733890"/>
            <a:ext cx="1674627" cy="6645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ea typeface="Calibri"/>
                <a:cs typeface="Calibri"/>
              </a:rPr>
              <a:t>Annual Budget </a:t>
            </a:r>
            <a:endParaRPr lang="en-US" dirty="0"/>
          </a:p>
        </p:txBody>
      </p:sp>
      <p:sp>
        <p:nvSpPr>
          <p:cNvPr id="8" name="Rectangle: Rounded Corners 7">
            <a:extLst>
              <a:ext uri="{FF2B5EF4-FFF2-40B4-BE49-F238E27FC236}">
                <a16:creationId xmlns:a16="http://schemas.microsoft.com/office/drawing/2014/main" id="{1B055F57-8739-98B3-E35B-153DE6C50324}"/>
              </a:ext>
            </a:extLst>
          </p:cNvPr>
          <p:cNvSpPr/>
          <p:nvPr/>
        </p:nvSpPr>
        <p:spPr>
          <a:xfrm>
            <a:off x="5834502" y="2936449"/>
            <a:ext cx="3482158" cy="6645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Community Engagement Plan</a:t>
            </a:r>
          </a:p>
        </p:txBody>
      </p:sp>
      <p:sp>
        <p:nvSpPr>
          <p:cNvPr id="9" name="Rectangle: Rounded Corners 8">
            <a:extLst>
              <a:ext uri="{FF2B5EF4-FFF2-40B4-BE49-F238E27FC236}">
                <a16:creationId xmlns:a16="http://schemas.microsoft.com/office/drawing/2014/main" id="{D012C7B1-980B-4AAA-9BC7-2E91CB0D9FDC}"/>
              </a:ext>
            </a:extLst>
          </p:cNvPr>
          <p:cNvSpPr/>
          <p:nvPr/>
        </p:nvSpPr>
        <p:spPr>
          <a:xfrm>
            <a:off x="2161494" y="4531331"/>
            <a:ext cx="3482158" cy="6645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ea typeface="Calibri"/>
              <a:cs typeface="Calibri"/>
            </a:endParaRPr>
          </a:p>
          <a:p>
            <a:pPr algn="ctr"/>
            <a:r>
              <a:rPr lang="en-US" dirty="0">
                <a:ea typeface="Calibri"/>
                <a:cs typeface="Calibri"/>
              </a:rPr>
              <a:t>Community Emergency Plan</a:t>
            </a:r>
          </a:p>
          <a:p>
            <a:pPr algn="ctr"/>
            <a:endParaRPr lang="en-US" dirty="0"/>
          </a:p>
        </p:txBody>
      </p:sp>
      <p:sp>
        <p:nvSpPr>
          <p:cNvPr id="14" name="Rectangle: Rounded Corners 13">
            <a:extLst>
              <a:ext uri="{FF2B5EF4-FFF2-40B4-BE49-F238E27FC236}">
                <a16:creationId xmlns:a16="http://schemas.microsoft.com/office/drawing/2014/main" id="{BB2993DB-E6F2-EC78-A2F0-225F333B8BC2}"/>
              </a:ext>
            </a:extLst>
          </p:cNvPr>
          <p:cNvSpPr/>
          <p:nvPr/>
        </p:nvSpPr>
        <p:spPr>
          <a:xfrm>
            <a:off x="7642033" y="3720670"/>
            <a:ext cx="1674627" cy="6645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ea typeface="Calibri"/>
                <a:cs typeface="Calibri"/>
              </a:rPr>
              <a:t>Financial Regulations</a:t>
            </a:r>
            <a:endParaRPr lang="en-US" dirty="0"/>
          </a:p>
        </p:txBody>
      </p:sp>
      <p:sp>
        <p:nvSpPr>
          <p:cNvPr id="16" name="Rectangle: Rounded Corners 15">
            <a:extLst>
              <a:ext uri="{FF2B5EF4-FFF2-40B4-BE49-F238E27FC236}">
                <a16:creationId xmlns:a16="http://schemas.microsoft.com/office/drawing/2014/main" id="{D749E220-B333-BF9B-A4EA-40403A023590}"/>
              </a:ext>
            </a:extLst>
          </p:cNvPr>
          <p:cNvSpPr/>
          <p:nvPr/>
        </p:nvSpPr>
        <p:spPr>
          <a:xfrm>
            <a:off x="5852112" y="4531332"/>
            <a:ext cx="3464550" cy="6645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ea typeface="Calibri"/>
                <a:cs typeface="Calibri"/>
              </a:rPr>
              <a:t>Climate and Biodiversity Emergency Plan</a:t>
            </a:r>
          </a:p>
        </p:txBody>
      </p:sp>
      <p:sp>
        <p:nvSpPr>
          <p:cNvPr id="17" name="Rectangle: Rounded Corners 16">
            <a:extLst>
              <a:ext uri="{FF2B5EF4-FFF2-40B4-BE49-F238E27FC236}">
                <a16:creationId xmlns:a16="http://schemas.microsoft.com/office/drawing/2014/main" id="{B2A6344D-3612-7F4B-EC8F-E53140ED46C3}"/>
              </a:ext>
            </a:extLst>
          </p:cNvPr>
          <p:cNvSpPr/>
          <p:nvPr/>
        </p:nvSpPr>
        <p:spPr>
          <a:xfrm>
            <a:off x="2166379" y="2156727"/>
            <a:ext cx="7150281" cy="6645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ea typeface="Calibri"/>
                <a:cs typeface="Calibri"/>
              </a:rPr>
              <a:t>Strategic Plan</a:t>
            </a:r>
          </a:p>
        </p:txBody>
      </p:sp>
      <p:sp>
        <p:nvSpPr>
          <p:cNvPr id="19" name="Rectangle: Rounded Corners 18">
            <a:extLst>
              <a:ext uri="{FF2B5EF4-FFF2-40B4-BE49-F238E27FC236}">
                <a16:creationId xmlns:a16="http://schemas.microsoft.com/office/drawing/2014/main" id="{DF7D4BEB-6450-06DB-9997-F4DCA1781A5A}"/>
              </a:ext>
            </a:extLst>
          </p:cNvPr>
          <p:cNvSpPr/>
          <p:nvPr/>
        </p:nvSpPr>
        <p:spPr>
          <a:xfrm>
            <a:off x="2166379" y="3733890"/>
            <a:ext cx="1674627" cy="66453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accent1"/>
                </a:solidFill>
                <a:ea typeface="Calibri"/>
                <a:cs typeface="Calibri"/>
              </a:rPr>
              <a:t>Annual Action Plan</a:t>
            </a:r>
          </a:p>
        </p:txBody>
      </p:sp>
      <p:sp>
        <p:nvSpPr>
          <p:cNvPr id="20" name="Rectangle: Rounded Corners 19">
            <a:extLst>
              <a:ext uri="{FF2B5EF4-FFF2-40B4-BE49-F238E27FC236}">
                <a16:creationId xmlns:a16="http://schemas.microsoft.com/office/drawing/2014/main" id="{1DC87D1C-8920-6B90-4C24-A309349111EA}"/>
              </a:ext>
            </a:extLst>
          </p:cNvPr>
          <p:cNvSpPr/>
          <p:nvPr/>
        </p:nvSpPr>
        <p:spPr>
          <a:xfrm>
            <a:off x="5834502" y="3714413"/>
            <a:ext cx="1674627" cy="6645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ea typeface="Calibri"/>
                <a:cs typeface="Calibri"/>
              </a:rPr>
              <a:t>Standing Orders </a:t>
            </a:r>
          </a:p>
        </p:txBody>
      </p:sp>
      <p:sp>
        <p:nvSpPr>
          <p:cNvPr id="22" name="Rectangle: Rounded Corners 21">
            <a:extLst>
              <a:ext uri="{FF2B5EF4-FFF2-40B4-BE49-F238E27FC236}">
                <a16:creationId xmlns:a16="http://schemas.microsoft.com/office/drawing/2014/main" id="{439943BF-4AB1-9D85-70E0-2679429E5C11}"/>
              </a:ext>
            </a:extLst>
          </p:cNvPr>
          <p:cNvSpPr/>
          <p:nvPr/>
        </p:nvSpPr>
        <p:spPr>
          <a:xfrm>
            <a:off x="5834725" y="5361716"/>
            <a:ext cx="3481935" cy="6645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ea typeface="Calibri"/>
                <a:cs typeface="Calibri"/>
              </a:rPr>
              <a:t>LCWIP</a:t>
            </a:r>
          </a:p>
        </p:txBody>
      </p:sp>
      <p:sp>
        <p:nvSpPr>
          <p:cNvPr id="24" name="Rectangle: Rounded Corners 23">
            <a:extLst>
              <a:ext uri="{FF2B5EF4-FFF2-40B4-BE49-F238E27FC236}">
                <a16:creationId xmlns:a16="http://schemas.microsoft.com/office/drawing/2014/main" id="{EFF2693B-72F8-B4F2-5E55-34644BE2DF18}"/>
              </a:ext>
            </a:extLst>
          </p:cNvPr>
          <p:cNvSpPr/>
          <p:nvPr/>
        </p:nvSpPr>
        <p:spPr>
          <a:xfrm>
            <a:off x="2161494" y="5332408"/>
            <a:ext cx="3522378" cy="6645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err="1">
                <a:ea typeface="Calibri"/>
                <a:cs typeface="Calibri"/>
              </a:rPr>
              <a:t>Neighbourhood</a:t>
            </a:r>
            <a:r>
              <a:rPr lang="en-US" dirty="0">
                <a:ea typeface="Calibri"/>
                <a:cs typeface="Calibri"/>
              </a:rPr>
              <a:t> Plan </a:t>
            </a:r>
            <a:endParaRPr lang="en-US" dirty="0"/>
          </a:p>
        </p:txBody>
      </p:sp>
    </p:spTree>
    <p:extLst>
      <p:ext uri="{BB962C8B-B14F-4D97-AF65-F5344CB8AC3E}">
        <p14:creationId xmlns:p14="http://schemas.microsoft.com/office/powerpoint/2010/main" val="3355729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12FA-8D1B-3B3E-AE1A-7DB9E41FCC93}"/>
              </a:ext>
            </a:extLst>
          </p:cNvPr>
          <p:cNvSpPr>
            <a:spLocks noGrp="1"/>
          </p:cNvSpPr>
          <p:nvPr>
            <p:ph type="title"/>
          </p:nvPr>
        </p:nvSpPr>
        <p:spPr/>
        <p:txBody>
          <a:bodyPr>
            <a:normAutofit/>
          </a:bodyPr>
          <a:lstStyle/>
          <a:p>
            <a:r>
              <a:rPr lang="en-GB" b="1" dirty="0"/>
              <a:t>2023-2024</a:t>
            </a:r>
            <a:r>
              <a:rPr lang="en-GB" sz="4500" b="1" dirty="0"/>
              <a:t> Timebound Actions</a:t>
            </a:r>
          </a:p>
        </p:txBody>
      </p:sp>
      <p:graphicFrame>
        <p:nvGraphicFramePr>
          <p:cNvPr id="8" name="Content Placeholder 5">
            <a:extLst>
              <a:ext uri="{FF2B5EF4-FFF2-40B4-BE49-F238E27FC236}">
                <a16:creationId xmlns:a16="http://schemas.microsoft.com/office/drawing/2014/main" id="{3306EAD5-8B5B-FAAC-BC02-7B7FCB3A627D}"/>
              </a:ext>
            </a:extLst>
          </p:cNvPr>
          <p:cNvGraphicFramePr>
            <a:graphicFrameLocks noGrp="1"/>
          </p:cNvGraphicFramePr>
          <p:nvPr>
            <p:ph idx="1"/>
            <p:extLst>
              <p:ext uri="{D42A27DB-BD31-4B8C-83A1-F6EECF244321}">
                <p14:modId xmlns:p14="http://schemas.microsoft.com/office/powerpoint/2010/main" val="155822141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6485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255C-E5D5-B2DC-0CB1-EE13E98A8175}"/>
              </a:ext>
            </a:extLst>
          </p:cNvPr>
          <p:cNvSpPr>
            <a:spLocks noGrp="1"/>
          </p:cNvSpPr>
          <p:nvPr>
            <p:ph type="title"/>
          </p:nvPr>
        </p:nvSpPr>
        <p:spPr>
          <a:xfrm>
            <a:off x="491628" y="187916"/>
            <a:ext cx="10862172" cy="1325563"/>
          </a:xfrm>
        </p:spPr>
        <p:txBody>
          <a:bodyPr>
            <a:normAutofit/>
          </a:bodyPr>
          <a:lstStyle/>
          <a:p>
            <a:r>
              <a:rPr lang="en-GB" b="1" dirty="0">
                <a:solidFill>
                  <a:schemeClr val="tx2"/>
                </a:solidFill>
              </a:rPr>
              <a:t>1. Active Travel Actions</a:t>
            </a:r>
            <a:endParaRPr lang="en-US" b="1" dirty="0">
              <a:solidFill>
                <a:schemeClr val="tx2"/>
              </a:solidFill>
            </a:endParaRPr>
          </a:p>
        </p:txBody>
      </p:sp>
      <p:graphicFrame>
        <p:nvGraphicFramePr>
          <p:cNvPr id="4" name="Table 4">
            <a:extLst>
              <a:ext uri="{FF2B5EF4-FFF2-40B4-BE49-F238E27FC236}">
                <a16:creationId xmlns:a16="http://schemas.microsoft.com/office/drawing/2014/main" id="{6CC8C4C1-E4F1-0ECC-BAE9-9C5D9E85983E}"/>
              </a:ext>
            </a:extLst>
          </p:cNvPr>
          <p:cNvGraphicFramePr>
            <a:graphicFrameLocks noGrp="1"/>
          </p:cNvGraphicFramePr>
          <p:nvPr>
            <p:extLst>
              <p:ext uri="{D42A27DB-BD31-4B8C-83A1-F6EECF244321}">
                <p14:modId xmlns:p14="http://schemas.microsoft.com/office/powerpoint/2010/main" val="1659643769"/>
              </p:ext>
            </p:extLst>
          </p:nvPr>
        </p:nvGraphicFramePr>
        <p:xfrm>
          <a:off x="491628" y="1513479"/>
          <a:ext cx="11208744" cy="4636120"/>
        </p:xfrm>
        <a:graphic>
          <a:graphicData uri="http://schemas.openxmlformats.org/drawingml/2006/table">
            <a:tbl>
              <a:tblPr firstRow="1" bandRow="1">
                <a:tableStyleId>{5C22544A-7EE6-4342-B048-85BDC9FD1C3A}</a:tableStyleId>
              </a:tblPr>
              <a:tblGrid>
                <a:gridCol w="549232">
                  <a:extLst>
                    <a:ext uri="{9D8B030D-6E8A-4147-A177-3AD203B41FA5}">
                      <a16:colId xmlns:a16="http://schemas.microsoft.com/office/drawing/2014/main" val="3821544382"/>
                    </a:ext>
                  </a:extLst>
                </a:gridCol>
                <a:gridCol w="7772400">
                  <a:extLst>
                    <a:ext uri="{9D8B030D-6E8A-4147-A177-3AD203B41FA5}">
                      <a16:colId xmlns:a16="http://schemas.microsoft.com/office/drawing/2014/main" val="2275616052"/>
                    </a:ext>
                  </a:extLst>
                </a:gridCol>
                <a:gridCol w="1001949">
                  <a:extLst>
                    <a:ext uri="{9D8B030D-6E8A-4147-A177-3AD203B41FA5}">
                      <a16:colId xmlns:a16="http://schemas.microsoft.com/office/drawing/2014/main" val="4257863301"/>
                    </a:ext>
                  </a:extLst>
                </a:gridCol>
                <a:gridCol w="1885163">
                  <a:extLst>
                    <a:ext uri="{9D8B030D-6E8A-4147-A177-3AD203B41FA5}">
                      <a16:colId xmlns:a16="http://schemas.microsoft.com/office/drawing/2014/main" val="2118901884"/>
                    </a:ext>
                  </a:extLst>
                </a:gridCol>
              </a:tblGrid>
              <a:tr h="389860">
                <a:tc>
                  <a:txBody>
                    <a:bodyPr/>
                    <a:lstStyle/>
                    <a:p>
                      <a:endParaRPr lang="en-US"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n-GB" dirty="0"/>
                        <a:t>Project</a:t>
                      </a:r>
                      <a:endParaRPr lang="en-US"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accent1">
                        <a:lumMod val="75000"/>
                      </a:schemeClr>
                    </a:solidFill>
                  </a:tcPr>
                </a:tc>
                <a:tc>
                  <a:txBody>
                    <a:bodyPr/>
                    <a:lstStyle/>
                    <a:p>
                      <a:r>
                        <a:rPr lang="en-GB" dirty="0"/>
                        <a:t>Budget</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75000"/>
                      </a:schemeClr>
                    </a:solidFill>
                  </a:tcPr>
                </a:tc>
                <a:tc>
                  <a:txBody>
                    <a:bodyPr/>
                    <a:lstStyle/>
                    <a:p>
                      <a:r>
                        <a:rPr lang="en-GB" dirty="0"/>
                        <a:t>Completion By</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75000"/>
                      </a:schemeClr>
                    </a:solidFill>
                  </a:tcPr>
                </a:tc>
                <a:extLst>
                  <a:ext uri="{0D108BD9-81ED-4DB2-BD59-A6C34878D82A}">
                    <a16:rowId xmlns:a16="http://schemas.microsoft.com/office/drawing/2014/main" val="3512572738"/>
                  </a:ext>
                </a:extLst>
              </a:tr>
              <a:tr h="707710">
                <a:tc>
                  <a:txBody>
                    <a:bodyPr/>
                    <a:lstStyle/>
                    <a:p>
                      <a:r>
                        <a:rPr lang="en-US" dirty="0"/>
                        <a:t>1.1</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n-US" b="1" dirty="0"/>
                        <a:t>LCWIP </a:t>
                      </a:r>
                      <a:r>
                        <a:rPr lang="en-US" b="0" dirty="0"/>
                        <a:t>Revision and development of LCWIP (Consultant's fees)</a:t>
                      </a:r>
                      <a:endParaRPr lang="en-US" b="1"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r>
                        <a:rPr lang="en-US" dirty="0"/>
                        <a:t>£5,000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dirty="0"/>
                        <a:t>March 2024</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787249441"/>
                  </a:ext>
                </a:extLst>
              </a:tr>
              <a:tr h="707710">
                <a:tc>
                  <a:txBody>
                    <a:bodyPr/>
                    <a:lstStyle/>
                    <a:p>
                      <a:r>
                        <a:rPr lang="en-US" dirty="0"/>
                        <a:t>1.2</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b="1" dirty="0"/>
                        <a:t>LCWIP </a:t>
                      </a:r>
                      <a:r>
                        <a:rPr lang="en-US" b="0" dirty="0"/>
                        <a:t>Outline drawings for further interventions (Designer's fees)</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r>
                        <a:rPr lang="en-US" dirty="0"/>
                        <a:t>£7,500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dirty="0"/>
                        <a:t>March 2024</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72219498"/>
                  </a:ext>
                </a:extLst>
              </a:tr>
              <a:tr h="707710">
                <a:tc>
                  <a:txBody>
                    <a:bodyPr/>
                    <a:lstStyle/>
                    <a:p>
                      <a:r>
                        <a:rPr lang="en-US" dirty="0"/>
                        <a:t>2.3</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t>Active Travel </a:t>
                      </a:r>
                      <a:r>
                        <a:rPr lang="en-US" dirty="0"/>
                        <a:t>Activities, events and publicity promoting active travel</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r>
                        <a:rPr lang="en-US" dirty="0"/>
                        <a:t>£1,000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dirty="0"/>
                        <a:t>March 2024</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68196215"/>
                  </a:ext>
                </a:extLst>
              </a:tr>
              <a:tr h="707710">
                <a:tc>
                  <a:txBody>
                    <a:bodyPr/>
                    <a:lstStyle/>
                    <a:p>
                      <a:r>
                        <a:rPr lang="en-US" dirty="0"/>
                        <a:t>2.4</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Tx/>
                        <a:buSzTx/>
                        <a:buFontTx/>
                        <a:buNone/>
                      </a:pPr>
                      <a:r>
                        <a:rPr lang="en-US" b="1" dirty="0"/>
                        <a:t>Cross town walking route </a:t>
                      </a:r>
                      <a:r>
                        <a:rPr lang="en-US" b="0" dirty="0"/>
                        <a:t>public engagement</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lvl="0">
                        <a:buNone/>
                      </a:pPr>
                      <a:r>
                        <a:rPr lang="en-US" dirty="0"/>
                        <a:t>£5,000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dirty="0"/>
                        <a:t>March 2024</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322459037"/>
                  </a:ext>
                </a:extLst>
              </a:tr>
              <a:tr h="707710">
                <a:tc>
                  <a:txBody>
                    <a:bodyPr/>
                    <a:lstStyle/>
                    <a:p>
                      <a:pPr lvl="0">
                        <a:buNone/>
                      </a:pPr>
                      <a:r>
                        <a:rPr lang="en-US" dirty="0"/>
                        <a:t>2.5</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Tx/>
                        <a:buSzTx/>
                        <a:buFontTx/>
                        <a:buNone/>
                      </a:pPr>
                      <a:r>
                        <a:rPr lang="en-US" b="1" dirty="0"/>
                        <a:t>Community Transport Scheme </a:t>
                      </a:r>
                      <a:r>
                        <a:rPr lang="en-US" b="0" dirty="0"/>
                        <a:t>Develop the community bus scheme, working in partnership with others</a:t>
                      </a:r>
                      <a:endParaRPr lang="en-US" b="1"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lvl="0">
                        <a:buNone/>
                      </a:pPr>
                      <a:r>
                        <a:rPr lang="en-US" dirty="0"/>
                        <a:t>£60,000 (grant)</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lvl="0">
                        <a:buNone/>
                      </a:pPr>
                      <a:r>
                        <a:rPr lang="en-US" dirty="0"/>
                        <a:t>December 2023 ongoing</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4942437"/>
                  </a:ext>
                </a:extLst>
              </a:tr>
              <a:tr h="707710">
                <a:tc>
                  <a:txBody>
                    <a:bodyPr/>
                    <a:lstStyle/>
                    <a:p>
                      <a:pPr lvl="0">
                        <a:buNone/>
                      </a:pPr>
                      <a:endParaRPr lang="en-US" dirty="0"/>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lvl="0">
                        <a:buNone/>
                      </a:pPr>
                      <a:r>
                        <a:rPr lang="en-US"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endParaRPr lang="en-US"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442288320"/>
                  </a:ext>
                </a:extLst>
              </a:tr>
            </a:tbl>
          </a:graphicData>
        </a:graphic>
      </p:graphicFrame>
    </p:spTree>
    <p:extLst>
      <p:ext uri="{BB962C8B-B14F-4D97-AF65-F5344CB8AC3E}">
        <p14:creationId xmlns:p14="http://schemas.microsoft.com/office/powerpoint/2010/main" val="1742565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255C-E5D5-B2DC-0CB1-EE13E98A8175}"/>
              </a:ext>
            </a:extLst>
          </p:cNvPr>
          <p:cNvSpPr>
            <a:spLocks noGrp="1"/>
          </p:cNvSpPr>
          <p:nvPr>
            <p:ph type="title"/>
          </p:nvPr>
        </p:nvSpPr>
        <p:spPr>
          <a:xfrm>
            <a:off x="491628" y="187916"/>
            <a:ext cx="10862172" cy="1325563"/>
          </a:xfrm>
        </p:spPr>
        <p:txBody>
          <a:bodyPr/>
          <a:lstStyle/>
          <a:p>
            <a:r>
              <a:rPr lang="en-GB" b="1" dirty="0">
                <a:solidFill>
                  <a:schemeClr val="tx2"/>
                </a:solidFill>
              </a:rPr>
              <a:t>2</a:t>
            </a:r>
            <a:r>
              <a:rPr lang="en-GB" sz="5000" b="1" dirty="0">
                <a:solidFill>
                  <a:schemeClr val="tx2"/>
                </a:solidFill>
              </a:rPr>
              <a:t>. </a:t>
            </a:r>
            <a:r>
              <a:rPr lang="en-GB" b="1" dirty="0">
                <a:solidFill>
                  <a:schemeClr val="tx2"/>
                </a:solidFill>
              </a:rPr>
              <a:t>Community</a:t>
            </a:r>
            <a:r>
              <a:rPr lang="en-GB" sz="5000" b="1" dirty="0">
                <a:solidFill>
                  <a:schemeClr val="tx2"/>
                </a:solidFill>
              </a:rPr>
              <a:t> </a:t>
            </a:r>
            <a:r>
              <a:rPr lang="en-GB" b="1" dirty="0">
                <a:solidFill>
                  <a:schemeClr val="tx2"/>
                </a:solidFill>
              </a:rPr>
              <a:t>Actions</a:t>
            </a:r>
            <a:endParaRPr lang="en-US" b="1" dirty="0">
              <a:solidFill>
                <a:schemeClr val="tx2"/>
              </a:solidFill>
            </a:endParaRPr>
          </a:p>
        </p:txBody>
      </p:sp>
      <p:graphicFrame>
        <p:nvGraphicFramePr>
          <p:cNvPr id="4" name="Table 4">
            <a:extLst>
              <a:ext uri="{FF2B5EF4-FFF2-40B4-BE49-F238E27FC236}">
                <a16:creationId xmlns:a16="http://schemas.microsoft.com/office/drawing/2014/main" id="{6CC8C4C1-E4F1-0ECC-BAE9-9C5D9E85983E}"/>
              </a:ext>
            </a:extLst>
          </p:cNvPr>
          <p:cNvGraphicFramePr>
            <a:graphicFrameLocks noGrp="1"/>
          </p:cNvGraphicFramePr>
          <p:nvPr>
            <p:extLst>
              <p:ext uri="{D42A27DB-BD31-4B8C-83A1-F6EECF244321}">
                <p14:modId xmlns:p14="http://schemas.microsoft.com/office/powerpoint/2010/main" val="3365570323"/>
              </p:ext>
            </p:extLst>
          </p:nvPr>
        </p:nvGraphicFramePr>
        <p:xfrm>
          <a:off x="491628" y="1513479"/>
          <a:ext cx="11208744" cy="3928410"/>
        </p:xfrm>
        <a:graphic>
          <a:graphicData uri="http://schemas.openxmlformats.org/drawingml/2006/table">
            <a:tbl>
              <a:tblPr firstRow="1" bandRow="1">
                <a:tableStyleId>{5C22544A-7EE6-4342-B048-85BDC9FD1C3A}</a:tableStyleId>
              </a:tblPr>
              <a:tblGrid>
                <a:gridCol w="549232">
                  <a:extLst>
                    <a:ext uri="{9D8B030D-6E8A-4147-A177-3AD203B41FA5}">
                      <a16:colId xmlns:a16="http://schemas.microsoft.com/office/drawing/2014/main" val="3821544382"/>
                    </a:ext>
                  </a:extLst>
                </a:gridCol>
                <a:gridCol w="7733489">
                  <a:extLst>
                    <a:ext uri="{9D8B030D-6E8A-4147-A177-3AD203B41FA5}">
                      <a16:colId xmlns:a16="http://schemas.microsoft.com/office/drawing/2014/main" val="2275616052"/>
                    </a:ext>
                  </a:extLst>
                </a:gridCol>
                <a:gridCol w="1118681">
                  <a:extLst>
                    <a:ext uri="{9D8B030D-6E8A-4147-A177-3AD203B41FA5}">
                      <a16:colId xmlns:a16="http://schemas.microsoft.com/office/drawing/2014/main" val="4257863301"/>
                    </a:ext>
                  </a:extLst>
                </a:gridCol>
                <a:gridCol w="1807342">
                  <a:extLst>
                    <a:ext uri="{9D8B030D-6E8A-4147-A177-3AD203B41FA5}">
                      <a16:colId xmlns:a16="http://schemas.microsoft.com/office/drawing/2014/main" val="2118901884"/>
                    </a:ext>
                  </a:extLst>
                </a:gridCol>
              </a:tblGrid>
              <a:tr h="389860">
                <a:tc>
                  <a:txBody>
                    <a:bodyPr/>
                    <a:lstStyle/>
                    <a:p>
                      <a:endParaRPr lang="en-US"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n-GB" dirty="0"/>
                        <a:t>Project</a:t>
                      </a:r>
                      <a:endParaRPr lang="en-US"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accent1">
                        <a:lumMod val="75000"/>
                      </a:schemeClr>
                    </a:solidFill>
                  </a:tcPr>
                </a:tc>
                <a:tc>
                  <a:txBody>
                    <a:bodyPr/>
                    <a:lstStyle/>
                    <a:p>
                      <a:r>
                        <a:rPr lang="en-GB" dirty="0"/>
                        <a:t>Budget</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75000"/>
                      </a:schemeClr>
                    </a:solidFill>
                  </a:tcPr>
                </a:tc>
                <a:tc>
                  <a:txBody>
                    <a:bodyPr/>
                    <a:lstStyle/>
                    <a:p>
                      <a:r>
                        <a:rPr lang="en-GB" dirty="0"/>
                        <a:t>Completion By</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75000"/>
                      </a:schemeClr>
                    </a:solidFill>
                  </a:tcPr>
                </a:tc>
                <a:extLst>
                  <a:ext uri="{0D108BD9-81ED-4DB2-BD59-A6C34878D82A}">
                    <a16:rowId xmlns:a16="http://schemas.microsoft.com/office/drawing/2014/main" val="3512572738"/>
                  </a:ext>
                </a:extLst>
              </a:tr>
              <a:tr h="707710">
                <a:tc>
                  <a:txBody>
                    <a:bodyPr/>
                    <a:lstStyle/>
                    <a:p>
                      <a:r>
                        <a:rPr lang="en-US" dirty="0"/>
                        <a:t>2.1</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t>Community Engagement </a:t>
                      </a:r>
                      <a:r>
                        <a:rPr lang="en-US" b="0" dirty="0"/>
                        <a:t>Develop a community engagement plan. </a:t>
                      </a:r>
                      <a:endParaRPr lang="en-US"/>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r>
                        <a:rPr lang="en-US" dirty="0"/>
                        <a:t>£500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dirty="0"/>
                        <a:t>December 2023</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787249441"/>
                  </a:ext>
                </a:extLst>
              </a:tr>
              <a:tr h="707710">
                <a:tc>
                  <a:txBody>
                    <a:bodyPr/>
                    <a:lstStyle/>
                    <a:p>
                      <a:r>
                        <a:rPr lang="en-US" dirty="0"/>
                        <a:t>2.2</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Events </a:t>
                      </a:r>
                      <a:r>
                        <a:rPr lang="en-US" dirty="0" err="1"/>
                        <a:t>Organise</a:t>
                      </a:r>
                      <a:r>
                        <a:rPr lang="en-US" dirty="0"/>
                        <a:t> national events at local level; ensure diversity of events and exhibitions held within council owned assets.</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r>
                        <a:rPr lang="en-US" dirty="0"/>
                        <a:t>£0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dirty="0"/>
                        <a:t>March 2024</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72219498"/>
                  </a:ext>
                </a:extLst>
              </a:tr>
              <a:tr h="707710">
                <a:tc>
                  <a:txBody>
                    <a:bodyPr/>
                    <a:lstStyle/>
                    <a:p>
                      <a:r>
                        <a:rPr lang="en-US" dirty="0"/>
                        <a:t>2.3</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t>Physical and Mental Wellbeing </a:t>
                      </a:r>
                      <a:r>
                        <a:rPr lang="en-US" b="0" dirty="0"/>
                        <a:t> community cohesion around poverty, social housing, GP and dental services</a:t>
                      </a:r>
                      <a:endParaRPr lang="en-US" b="1"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r>
                        <a:rPr lang="en-US" dirty="0"/>
                        <a:t>£0</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r>
                        <a:rPr lang="en-US" dirty="0"/>
                        <a:t>March 2024</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68196215"/>
                  </a:ext>
                </a:extLst>
              </a:tr>
              <a:tr h="707710">
                <a:tc>
                  <a:txBody>
                    <a:bodyPr/>
                    <a:lstStyle/>
                    <a:p>
                      <a:r>
                        <a:rPr lang="en-US" dirty="0"/>
                        <a:t>2.4</a:t>
                      </a: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n-US" b="1" dirty="0"/>
                        <a:t>Crime/ASB </a:t>
                      </a:r>
                      <a:r>
                        <a:rPr lang="en-US" dirty="0"/>
                        <a:t>Follow up crime research recommendations and work with other organisations in tackling anti-social behaviour</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pPr lvl="0">
                        <a:buNone/>
                      </a:pPr>
                      <a:r>
                        <a:rPr lang="en-US" dirty="0"/>
                        <a:t>£10,000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dirty="0"/>
                        <a:t>March 2024</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322459037"/>
                  </a:ext>
                </a:extLst>
              </a:tr>
              <a:tr h="707710">
                <a:tc>
                  <a:txBody>
                    <a:bodyPr/>
                    <a:lstStyle/>
                    <a:p>
                      <a:pPr lvl="0">
                        <a:buNone/>
                      </a:pPr>
                      <a:r>
                        <a:rPr lang="en-US" dirty="0"/>
                        <a:t>2.5</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n-US" b="1" dirty="0"/>
                        <a:t>Youth  </a:t>
                      </a:r>
                      <a:r>
                        <a:rPr lang="en-US" b="0" dirty="0"/>
                        <a:t>Continue to provide funds for additional youth services, ensuring best value for money</a:t>
                      </a:r>
                      <a:endParaRPr lang="en-US" b="1" dirty="0"/>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n-US" dirty="0"/>
                        <a:t>£30,000</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n-US" dirty="0"/>
                        <a:t>March 2024</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4942437"/>
                  </a:ext>
                </a:extLst>
              </a:tr>
            </a:tbl>
          </a:graphicData>
        </a:graphic>
      </p:graphicFrame>
    </p:spTree>
    <p:extLst>
      <p:ext uri="{BB962C8B-B14F-4D97-AF65-F5344CB8AC3E}">
        <p14:creationId xmlns:p14="http://schemas.microsoft.com/office/powerpoint/2010/main" val="4206043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255C-E5D5-B2DC-0CB1-EE13E98A8175}"/>
              </a:ext>
            </a:extLst>
          </p:cNvPr>
          <p:cNvSpPr>
            <a:spLocks noGrp="1"/>
          </p:cNvSpPr>
          <p:nvPr>
            <p:ph type="title"/>
          </p:nvPr>
        </p:nvSpPr>
        <p:spPr>
          <a:xfrm>
            <a:off x="491628" y="187916"/>
            <a:ext cx="10862172" cy="1325563"/>
          </a:xfrm>
        </p:spPr>
        <p:txBody>
          <a:bodyPr>
            <a:normAutofit/>
          </a:bodyPr>
          <a:lstStyle/>
          <a:p>
            <a:r>
              <a:rPr lang="en-GB" b="1" dirty="0">
                <a:solidFill>
                  <a:schemeClr val="tx2"/>
                </a:solidFill>
              </a:rPr>
              <a:t>3. Environment Actions</a:t>
            </a:r>
            <a:endParaRPr lang="en-US" b="1" dirty="0">
              <a:solidFill>
                <a:schemeClr val="tx2"/>
              </a:solidFill>
            </a:endParaRPr>
          </a:p>
        </p:txBody>
      </p:sp>
      <p:graphicFrame>
        <p:nvGraphicFramePr>
          <p:cNvPr id="4" name="Table 4">
            <a:extLst>
              <a:ext uri="{FF2B5EF4-FFF2-40B4-BE49-F238E27FC236}">
                <a16:creationId xmlns:a16="http://schemas.microsoft.com/office/drawing/2014/main" id="{6CC8C4C1-E4F1-0ECC-BAE9-9C5D9E85983E}"/>
              </a:ext>
            </a:extLst>
          </p:cNvPr>
          <p:cNvGraphicFramePr>
            <a:graphicFrameLocks noGrp="1"/>
          </p:cNvGraphicFramePr>
          <p:nvPr>
            <p:extLst>
              <p:ext uri="{D42A27DB-BD31-4B8C-83A1-F6EECF244321}">
                <p14:modId xmlns:p14="http://schemas.microsoft.com/office/powerpoint/2010/main" val="786260828"/>
              </p:ext>
            </p:extLst>
          </p:nvPr>
        </p:nvGraphicFramePr>
        <p:xfrm>
          <a:off x="491628" y="1513479"/>
          <a:ext cx="11208744" cy="3928410"/>
        </p:xfrm>
        <a:graphic>
          <a:graphicData uri="http://schemas.openxmlformats.org/drawingml/2006/table">
            <a:tbl>
              <a:tblPr firstRow="1" bandRow="1">
                <a:tableStyleId>{5C22544A-7EE6-4342-B048-85BDC9FD1C3A}</a:tableStyleId>
              </a:tblPr>
              <a:tblGrid>
                <a:gridCol w="549232">
                  <a:extLst>
                    <a:ext uri="{9D8B030D-6E8A-4147-A177-3AD203B41FA5}">
                      <a16:colId xmlns:a16="http://schemas.microsoft.com/office/drawing/2014/main" val="3821544382"/>
                    </a:ext>
                  </a:extLst>
                </a:gridCol>
                <a:gridCol w="7840493">
                  <a:extLst>
                    <a:ext uri="{9D8B030D-6E8A-4147-A177-3AD203B41FA5}">
                      <a16:colId xmlns:a16="http://schemas.microsoft.com/office/drawing/2014/main" val="2275616052"/>
                    </a:ext>
                  </a:extLst>
                </a:gridCol>
                <a:gridCol w="1147864">
                  <a:extLst>
                    <a:ext uri="{9D8B030D-6E8A-4147-A177-3AD203B41FA5}">
                      <a16:colId xmlns:a16="http://schemas.microsoft.com/office/drawing/2014/main" val="4257863301"/>
                    </a:ext>
                  </a:extLst>
                </a:gridCol>
                <a:gridCol w="1671155">
                  <a:extLst>
                    <a:ext uri="{9D8B030D-6E8A-4147-A177-3AD203B41FA5}">
                      <a16:colId xmlns:a16="http://schemas.microsoft.com/office/drawing/2014/main" val="2118901884"/>
                    </a:ext>
                  </a:extLst>
                </a:gridCol>
              </a:tblGrid>
              <a:tr h="389860">
                <a:tc>
                  <a:txBody>
                    <a:bodyPr/>
                    <a:lstStyle/>
                    <a:p>
                      <a:endParaRPr lang="en-US"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n-GB" dirty="0"/>
                        <a:t>Project</a:t>
                      </a:r>
                      <a:endParaRPr lang="en-US"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accent1">
                        <a:lumMod val="75000"/>
                      </a:schemeClr>
                    </a:solidFill>
                  </a:tcPr>
                </a:tc>
                <a:tc>
                  <a:txBody>
                    <a:bodyPr/>
                    <a:lstStyle/>
                    <a:p>
                      <a:r>
                        <a:rPr lang="en-GB" dirty="0"/>
                        <a:t>Budget</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75000"/>
                      </a:schemeClr>
                    </a:solidFill>
                  </a:tcPr>
                </a:tc>
                <a:tc>
                  <a:txBody>
                    <a:bodyPr/>
                    <a:lstStyle/>
                    <a:p>
                      <a:r>
                        <a:rPr lang="en-GB" dirty="0"/>
                        <a:t>Completion By</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75000"/>
                      </a:schemeClr>
                    </a:solidFill>
                  </a:tcPr>
                </a:tc>
                <a:extLst>
                  <a:ext uri="{0D108BD9-81ED-4DB2-BD59-A6C34878D82A}">
                    <a16:rowId xmlns:a16="http://schemas.microsoft.com/office/drawing/2014/main" val="3512572738"/>
                  </a:ext>
                </a:extLst>
              </a:tr>
              <a:tr h="707710">
                <a:tc>
                  <a:txBody>
                    <a:bodyPr/>
                    <a:lstStyle/>
                    <a:p>
                      <a:r>
                        <a:rPr lang="en-US" dirty="0"/>
                        <a:t>3.1</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t>Best Practice Example  </a:t>
                      </a:r>
                      <a:r>
                        <a:rPr lang="en-US" b="0" dirty="0"/>
                        <a:t>Continue to work to be a best example in all matters climate and biodiversity</a:t>
                      </a:r>
                      <a:endParaRPr lang="en-US" b="1"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r>
                        <a:rPr lang="en-US" dirty="0"/>
                        <a:t>£0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dirty="0"/>
                        <a:t>March 2024</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787249441"/>
                  </a:ext>
                </a:extLst>
              </a:tr>
              <a:tr h="707710">
                <a:tc>
                  <a:txBody>
                    <a:bodyPr/>
                    <a:lstStyle/>
                    <a:p>
                      <a:r>
                        <a:rPr lang="en-US" dirty="0"/>
                        <a:t>3.2</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Pesticide Free </a:t>
                      </a:r>
                      <a:r>
                        <a:rPr lang="en-US" b="0" dirty="0"/>
                        <a:t>Obtain Pesticide Free Town status</a:t>
                      </a:r>
                      <a:endParaRPr lang="en-US" dirty="0"/>
                    </a:p>
                    <a:p>
                      <a:endParaRPr lang="en-US"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r>
                        <a:rPr lang="en-US" dirty="0"/>
                        <a:t>£1,000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dirty="0"/>
                        <a:t>March 2024</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72219498"/>
                  </a:ext>
                </a:extLst>
              </a:tr>
              <a:tr h="707710">
                <a:tc>
                  <a:txBody>
                    <a:bodyPr/>
                    <a:lstStyle/>
                    <a:p>
                      <a:r>
                        <a:rPr lang="en-US" dirty="0"/>
                        <a:t>3.3</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t>Climate Emergency </a:t>
                      </a:r>
                      <a:r>
                        <a:rPr lang="en-US" b="0" dirty="0"/>
                        <a:t> Reaffirm the Town Council’s Climate and Biodiversity Action Plan</a:t>
                      </a:r>
                      <a:endParaRPr lang="en-US" b="1"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r>
                        <a:rPr lang="en-US" dirty="0"/>
                        <a:t>£0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dirty="0"/>
                        <a:t>December 2023</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68196215"/>
                  </a:ext>
                </a:extLst>
              </a:tr>
              <a:tr h="707710">
                <a:tc>
                  <a:txBody>
                    <a:bodyPr/>
                    <a:lstStyle/>
                    <a:p>
                      <a:r>
                        <a:rPr lang="en-US" dirty="0"/>
                        <a:t>3.4</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t>Partnerships </a:t>
                      </a:r>
                      <a:r>
                        <a:rPr lang="en-US" b="0" dirty="0"/>
                        <a:t>Work with and support other organisations such as Faversham in Bloom </a:t>
                      </a:r>
                      <a:endParaRPr lang="en-US"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tc>
                  <a:txBody>
                    <a:bodyPr/>
                    <a:lstStyle/>
                    <a:p>
                      <a:r>
                        <a:rPr lang="en-US" dirty="0"/>
                        <a:t>£0</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dirty="0"/>
                        <a:t>March 2024</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322459037"/>
                  </a:ext>
                </a:extLst>
              </a:tr>
              <a:tr h="707710">
                <a:tc>
                  <a:txBody>
                    <a:bodyPr/>
                    <a:lstStyle/>
                    <a:p>
                      <a:pPr lvl="0">
                        <a:buNone/>
                      </a:pPr>
                      <a:r>
                        <a:rPr lang="en-US" dirty="0"/>
                        <a:t>3.5</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n-US" b="1" dirty="0"/>
                        <a:t>Faversham HWRC </a:t>
                      </a:r>
                      <a:r>
                        <a:rPr lang="en-US" b="0" dirty="0"/>
                        <a:t>Campaign against the closure of Faversham’ tip</a:t>
                      </a:r>
                      <a:endParaRPr lang="en-US" b="1"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lvl="0">
                        <a:buNone/>
                      </a:pPr>
                      <a:r>
                        <a:rPr lang="en-US" dirty="0"/>
                        <a:t>£4,500</a:t>
                      </a:r>
                      <a:endParaRPr lang="en-US"/>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lvl="0">
                        <a:buNone/>
                      </a:pPr>
                      <a:r>
                        <a:rPr lang="en-US" dirty="0"/>
                        <a:t>December 2023</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4942437"/>
                  </a:ext>
                </a:extLst>
              </a:tr>
            </a:tbl>
          </a:graphicData>
        </a:graphic>
      </p:graphicFrame>
    </p:spTree>
    <p:extLst>
      <p:ext uri="{BB962C8B-B14F-4D97-AF65-F5344CB8AC3E}">
        <p14:creationId xmlns:p14="http://schemas.microsoft.com/office/powerpoint/2010/main" val="3292972736"/>
      </p:ext>
    </p:extLst>
  </p:cSld>
  <p:clrMapOvr>
    <a:masterClrMapping/>
  </p:clrMapOvr>
</p:sld>
</file>

<file path=ppt/theme/theme1.xml><?xml version="1.0" encoding="utf-8"?>
<a:theme xmlns:a="http://schemas.openxmlformats.org/drawingml/2006/main" name="Office Theme">
  <a:themeElements>
    <a:clrScheme name="Custom 1">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24435</TotalTime>
  <Words>708</Words>
  <Application>Microsoft Office PowerPoint</Application>
  <PresentationFormat>Widescreen</PresentationFormat>
  <Paragraphs>153</Paragraphs>
  <Slides>12</Slides>
  <Notes>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Annual Action Plan</vt:lpstr>
      <vt:lpstr>Annual Action Plan 2023-2024</vt:lpstr>
      <vt:lpstr>Committees</vt:lpstr>
      <vt:lpstr>Working Groups </vt:lpstr>
      <vt:lpstr>Strategic Documents</vt:lpstr>
      <vt:lpstr>2023-2024 Timebound Actions</vt:lpstr>
      <vt:lpstr>1. Active Travel Actions</vt:lpstr>
      <vt:lpstr>2. Community Actions</vt:lpstr>
      <vt:lpstr>3. Environment Actions</vt:lpstr>
      <vt:lpstr>4. Heritage Actions</vt:lpstr>
      <vt:lpstr>5. Policy &amp; Resources/Governance Actions</vt:lpstr>
      <vt:lpstr>Version: 001-24.06.23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Strategy &amp; Planning</dc:title>
  <dc:creator>Rob Crayford</dc:creator>
  <cp:lastModifiedBy>Louise Bareham</cp:lastModifiedBy>
  <cp:revision>101</cp:revision>
  <cp:lastPrinted>2023-07-31T15:18:20Z</cp:lastPrinted>
  <dcterms:created xsi:type="dcterms:W3CDTF">2023-06-19T14:54:54Z</dcterms:created>
  <dcterms:modified xsi:type="dcterms:W3CDTF">2023-08-07T13:47:21Z</dcterms:modified>
</cp:coreProperties>
</file>